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gif" ContentType="image/gif"/>
  <Default Extension="jpeg" ContentType="image/jpe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ctiveX/activeX1.bin" ContentType="application/vnd.ms-office.activeX"/>
  <Override PartName="/ppt/activeX/activeX1.xml" ContentType="application/vnd.ms-office.activeX+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90" r:id="rId5"/>
    <p:sldMasterId id="2147483703" r:id="rId6"/>
  </p:sldMasterIdLst>
  <p:notesMasterIdLst>
    <p:notesMasterId r:id="rId12"/>
  </p:notesMasterIdLst>
  <p:handoutMasterIdLst>
    <p:handoutMasterId r:id="rId193"/>
  </p:handoutMasterIdLst>
  <p:sldIdLst>
    <p:sldId id="2308" r:id="rId7"/>
    <p:sldId id="3870" r:id="rId8"/>
    <p:sldId id="3766" r:id="rId9"/>
    <p:sldId id="3871" r:id="rId10"/>
    <p:sldId id="4909" r:id="rId11"/>
    <p:sldId id="4910" r:id="rId13"/>
    <p:sldId id="4911" r:id="rId14"/>
    <p:sldId id="3767" r:id="rId15"/>
    <p:sldId id="3768" r:id="rId16"/>
    <p:sldId id="3769" r:id="rId17"/>
    <p:sldId id="3770" r:id="rId18"/>
    <p:sldId id="3771" r:id="rId19"/>
    <p:sldId id="3773" r:id="rId20"/>
    <p:sldId id="3774" r:id="rId21"/>
    <p:sldId id="3775" r:id="rId22"/>
    <p:sldId id="3776" r:id="rId23"/>
    <p:sldId id="3777" r:id="rId24"/>
    <p:sldId id="3509" r:id="rId25"/>
    <p:sldId id="3510" r:id="rId26"/>
    <p:sldId id="4463" r:id="rId27"/>
    <p:sldId id="4466" r:id="rId28"/>
    <p:sldId id="4464" r:id="rId29"/>
    <p:sldId id="3512" r:id="rId30"/>
    <p:sldId id="4465" r:id="rId31"/>
    <p:sldId id="3513" r:id="rId32"/>
    <p:sldId id="3514" r:id="rId33"/>
    <p:sldId id="3106" r:id="rId34"/>
    <p:sldId id="3182" r:id="rId35"/>
    <p:sldId id="3181" r:id="rId36"/>
    <p:sldId id="4625" r:id="rId37"/>
    <p:sldId id="4627" r:id="rId38"/>
    <p:sldId id="1968" r:id="rId39"/>
    <p:sldId id="2397" r:id="rId40"/>
    <p:sldId id="2394" r:id="rId41"/>
    <p:sldId id="1970" r:id="rId42"/>
    <p:sldId id="1971" r:id="rId43"/>
    <p:sldId id="1972" r:id="rId44"/>
    <p:sldId id="1973" r:id="rId45"/>
    <p:sldId id="1974" r:id="rId46"/>
    <p:sldId id="1975" r:id="rId47"/>
    <p:sldId id="1976" r:id="rId48"/>
    <p:sldId id="1977" r:id="rId49"/>
    <p:sldId id="1978" r:id="rId50"/>
    <p:sldId id="1979" r:id="rId51"/>
    <p:sldId id="2395" r:id="rId52"/>
    <p:sldId id="1981" r:id="rId53"/>
    <p:sldId id="3183" r:id="rId54"/>
    <p:sldId id="1982" r:id="rId55"/>
    <p:sldId id="1983" r:id="rId56"/>
    <p:sldId id="1985" r:id="rId57"/>
    <p:sldId id="1986" r:id="rId58"/>
    <p:sldId id="1987" r:id="rId59"/>
    <p:sldId id="1988" r:id="rId60"/>
    <p:sldId id="4628" r:id="rId61"/>
    <p:sldId id="1989" r:id="rId62"/>
    <p:sldId id="2609" r:id="rId63"/>
    <p:sldId id="2396" r:id="rId64"/>
    <p:sldId id="4629" r:id="rId65"/>
    <p:sldId id="1993" r:id="rId66"/>
    <p:sldId id="1991" r:id="rId67"/>
    <p:sldId id="2653" r:id="rId68"/>
    <p:sldId id="2696" r:id="rId69"/>
    <p:sldId id="3257" r:id="rId70"/>
    <p:sldId id="3256" r:id="rId71"/>
    <p:sldId id="1994" r:id="rId72"/>
    <p:sldId id="1996" r:id="rId73"/>
    <p:sldId id="1999" r:id="rId74"/>
    <p:sldId id="1998" r:id="rId75"/>
    <p:sldId id="4630" r:id="rId76"/>
    <p:sldId id="3717" r:id="rId77"/>
    <p:sldId id="2655" r:id="rId78"/>
    <p:sldId id="2001" r:id="rId79"/>
    <p:sldId id="1997" r:id="rId80"/>
    <p:sldId id="2002" r:id="rId81"/>
    <p:sldId id="2654" r:id="rId82"/>
    <p:sldId id="2994" r:id="rId83"/>
    <p:sldId id="3184" r:id="rId84"/>
    <p:sldId id="3185" r:id="rId85"/>
    <p:sldId id="3186" r:id="rId86"/>
    <p:sldId id="3187" r:id="rId87"/>
    <p:sldId id="2003" r:id="rId88"/>
    <p:sldId id="4808" r:id="rId89"/>
    <p:sldId id="2005" r:id="rId90"/>
    <p:sldId id="2694" r:id="rId91"/>
    <p:sldId id="2695" r:id="rId92"/>
    <p:sldId id="2006" r:id="rId93"/>
    <p:sldId id="2045" r:id="rId94"/>
    <p:sldId id="2046" r:id="rId95"/>
    <p:sldId id="3258" r:id="rId96"/>
    <p:sldId id="3259" r:id="rId97"/>
    <p:sldId id="3260" r:id="rId98"/>
    <p:sldId id="3263" r:id="rId99"/>
    <p:sldId id="3261" r:id="rId100"/>
    <p:sldId id="3264" r:id="rId101"/>
    <p:sldId id="3262" r:id="rId102"/>
    <p:sldId id="3265" r:id="rId103"/>
    <p:sldId id="4566" r:id="rId104"/>
    <p:sldId id="4567" r:id="rId105"/>
    <p:sldId id="4568" r:id="rId106"/>
    <p:sldId id="4569" r:id="rId107"/>
    <p:sldId id="4570" r:id="rId108"/>
    <p:sldId id="4571" r:id="rId109"/>
    <p:sldId id="4572" r:id="rId110"/>
    <p:sldId id="4573" r:id="rId111"/>
    <p:sldId id="4574" r:id="rId112"/>
    <p:sldId id="4592" r:id="rId113"/>
    <p:sldId id="4580" r:id="rId114"/>
    <p:sldId id="4575" r:id="rId115"/>
    <p:sldId id="4576" r:id="rId116"/>
    <p:sldId id="4594" r:id="rId117"/>
    <p:sldId id="4577" r:id="rId118"/>
    <p:sldId id="4578" r:id="rId119"/>
    <p:sldId id="4579" r:id="rId120"/>
    <p:sldId id="4588" r:id="rId121"/>
    <p:sldId id="4587" r:id="rId122"/>
    <p:sldId id="4589" r:id="rId123"/>
    <p:sldId id="4597" r:id="rId124"/>
    <p:sldId id="4907" r:id="rId125"/>
    <p:sldId id="4908" r:id="rId126"/>
    <p:sldId id="4590" r:id="rId127"/>
    <p:sldId id="4591" r:id="rId128"/>
    <p:sldId id="4606" r:id="rId129"/>
    <p:sldId id="4607" r:id="rId130"/>
    <p:sldId id="4608" r:id="rId131"/>
    <p:sldId id="4609" r:id="rId132"/>
    <p:sldId id="4610" r:id="rId133"/>
    <p:sldId id="4912" r:id="rId134"/>
    <p:sldId id="4913" r:id="rId135"/>
    <p:sldId id="4613" r:id="rId136"/>
    <p:sldId id="4611" r:id="rId137"/>
    <p:sldId id="5088" r:id="rId138"/>
    <p:sldId id="4614" r:id="rId139"/>
    <p:sldId id="4615" r:id="rId140"/>
    <p:sldId id="4617" r:id="rId141"/>
    <p:sldId id="5090" r:id="rId142"/>
    <p:sldId id="4632" r:id="rId143"/>
    <p:sldId id="4634" r:id="rId144"/>
    <p:sldId id="4633" r:id="rId145"/>
    <p:sldId id="4618" r:id="rId146"/>
    <p:sldId id="4631" r:id="rId147"/>
    <p:sldId id="4809" r:id="rId148"/>
    <p:sldId id="4816" r:id="rId149"/>
    <p:sldId id="4817" r:id="rId150"/>
    <p:sldId id="4818" r:id="rId151"/>
    <p:sldId id="4819" r:id="rId152"/>
    <p:sldId id="4820" r:id="rId153"/>
    <p:sldId id="4821" r:id="rId154"/>
    <p:sldId id="4811" r:id="rId155"/>
    <p:sldId id="4646" r:id="rId156"/>
    <p:sldId id="4810" r:id="rId157"/>
    <p:sldId id="4812" r:id="rId158"/>
    <p:sldId id="4813" r:id="rId159"/>
    <p:sldId id="4814" r:id="rId160"/>
    <p:sldId id="4815" r:id="rId161"/>
    <p:sldId id="4642" r:id="rId162"/>
    <p:sldId id="4619" r:id="rId163"/>
    <p:sldId id="4645" r:id="rId164"/>
    <p:sldId id="4773" r:id="rId165"/>
    <p:sldId id="4620" r:id="rId166"/>
    <p:sldId id="4621" r:id="rId167"/>
    <p:sldId id="4622" r:id="rId168"/>
    <p:sldId id="4623" r:id="rId169"/>
    <p:sldId id="4624" r:id="rId170"/>
    <p:sldId id="4772" r:id="rId171"/>
    <p:sldId id="4787" r:id="rId172"/>
    <p:sldId id="4788" r:id="rId173"/>
    <p:sldId id="4789" r:id="rId174"/>
    <p:sldId id="4790" r:id="rId175"/>
    <p:sldId id="4791" r:id="rId176"/>
    <p:sldId id="4792" r:id="rId177"/>
    <p:sldId id="4793" r:id="rId178"/>
    <p:sldId id="4794" r:id="rId179"/>
    <p:sldId id="4795" r:id="rId180"/>
    <p:sldId id="4796" r:id="rId181"/>
    <p:sldId id="4797" r:id="rId182"/>
    <p:sldId id="4798" r:id="rId183"/>
    <p:sldId id="4799" r:id="rId184"/>
    <p:sldId id="4800" r:id="rId185"/>
    <p:sldId id="4801" r:id="rId186"/>
    <p:sldId id="4802" r:id="rId187"/>
    <p:sldId id="4803" r:id="rId188"/>
    <p:sldId id="4804" r:id="rId189"/>
    <p:sldId id="4805" r:id="rId190"/>
    <p:sldId id="4806" r:id="rId191"/>
    <p:sldId id="4807" r:id="rId192"/>
  </p:sldIdLst>
  <p:sldSz cx="9144000" cy="6858000" type="screen4x3"/>
  <p:notesSz cx="6858000" cy="9144000"/>
  <p:defaultTextStyle>
    <a:defPPr>
      <a:defRPr lang="en-GB"/>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40C9"/>
    <a:srgbClr val="282DBB"/>
    <a:srgbClr val="FFFFFF"/>
    <a:srgbClr val="A67D00"/>
    <a:srgbClr val="FF0000"/>
    <a:srgbClr val="3333FF"/>
    <a:srgbClr val="F69E48"/>
    <a:srgbClr val="02F80C"/>
    <a:srgbClr val="509E57"/>
    <a:srgbClr val="EFFB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æ·±è²æ ·å¼ 1 - å¼ºè°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æ æ ·å¼ï¼ç½æ ¼å">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66" d="100"/>
          <a:sy n="66" d="100"/>
        </p:scale>
        <p:origin x="-120" y="-318"/>
      </p:cViewPr>
      <p:guideLst>
        <p:guide orient="horz" pos="2024"/>
        <p:guide pos="280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2.xml"/><Relationship Id="rId98" Type="http://schemas.openxmlformats.org/officeDocument/2006/relationships/slide" Target="slides/slide91.xml"/><Relationship Id="rId97" Type="http://schemas.openxmlformats.org/officeDocument/2006/relationships/slide" Target="slides/slide90.xml"/><Relationship Id="rId96" Type="http://schemas.openxmlformats.org/officeDocument/2006/relationships/slide" Target="slides/slide89.xml"/><Relationship Id="rId95" Type="http://schemas.openxmlformats.org/officeDocument/2006/relationships/slide" Target="slides/slide88.xml"/><Relationship Id="rId94" Type="http://schemas.openxmlformats.org/officeDocument/2006/relationships/slide" Target="slides/slide87.xml"/><Relationship Id="rId93" Type="http://schemas.openxmlformats.org/officeDocument/2006/relationships/slide" Target="slides/slide86.xml"/><Relationship Id="rId92" Type="http://schemas.openxmlformats.org/officeDocument/2006/relationships/slide" Target="slides/slide85.xml"/><Relationship Id="rId91" Type="http://schemas.openxmlformats.org/officeDocument/2006/relationships/slide" Target="slides/slide84.xml"/><Relationship Id="rId90" Type="http://schemas.openxmlformats.org/officeDocument/2006/relationships/slide" Target="slides/slide83.xml"/><Relationship Id="rId9" Type="http://schemas.openxmlformats.org/officeDocument/2006/relationships/slide" Target="slides/slide3.xml"/><Relationship Id="rId89" Type="http://schemas.openxmlformats.org/officeDocument/2006/relationships/slide" Target="slides/slide82.xml"/><Relationship Id="rId88" Type="http://schemas.openxmlformats.org/officeDocument/2006/relationships/slide" Target="slides/slide81.xml"/><Relationship Id="rId87" Type="http://schemas.openxmlformats.org/officeDocument/2006/relationships/slide" Target="slides/slide80.xml"/><Relationship Id="rId86" Type="http://schemas.openxmlformats.org/officeDocument/2006/relationships/slide" Target="slides/slide79.xml"/><Relationship Id="rId85" Type="http://schemas.openxmlformats.org/officeDocument/2006/relationships/slide" Target="slides/slide78.xml"/><Relationship Id="rId84" Type="http://schemas.openxmlformats.org/officeDocument/2006/relationships/slide" Target="slides/slide77.xml"/><Relationship Id="rId83" Type="http://schemas.openxmlformats.org/officeDocument/2006/relationships/slide" Target="slides/slide76.xml"/><Relationship Id="rId82" Type="http://schemas.openxmlformats.org/officeDocument/2006/relationships/slide" Target="slides/slide75.xml"/><Relationship Id="rId81" Type="http://schemas.openxmlformats.org/officeDocument/2006/relationships/slide" Target="slides/slide74.xml"/><Relationship Id="rId80" Type="http://schemas.openxmlformats.org/officeDocument/2006/relationships/slide" Target="slides/slide73.xml"/><Relationship Id="rId8" Type="http://schemas.openxmlformats.org/officeDocument/2006/relationships/slide" Target="slides/slide2.xml"/><Relationship Id="rId79" Type="http://schemas.openxmlformats.org/officeDocument/2006/relationships/slide" Target="slides/slide72.xml"/><Relationship Id="rId78" Type="http://schemas.openxmlformats.org/officeDocument/2006/relationships/slide" Target="slides/slide71.xml"/><Relationship Id="rId77" Type="http://schemas.openxmlformats.org/officeDocument/2006/relationships/slide" Target="slides/slide70.xml"/><Relationship Id="rId76" Type="http://schemas.openxmlformats.org/officeDocument/2006/relationships/slide" Target="slides/slide69.xml"/><Relationship Id="rId75" Type="http://schemas.openxmlformats.org/officeDocument/2006/relationships/slide" Target="slides/slide68.xml"/><Relationship Id="rId74" Type="http://schemas.openxmlformats.org/officeDocument/2006/relationships/slide" Target="slides/slide67.xml"/><Relationship Id="rId73" Type="http://schemas.openxmlformats.org/officeDocument/2006/relationships/slide" Target="slides/slide66.xml"/><Relationship Id="rId72" Type="http://schemas.openxmlformats.org/officeDocument/2006/relationships/slide" Target="slides/slide65.xml"/><Relationship Id="rId71" Type="http://schemas.openxmlformats.org/officeDocument/2006/relationships/slide" Target="slides/slide64.xml"/><Relationship Id="rId70" Type="http://schemas.openxmlformats.org/officeDocument/2006/relationships/slide" Target="slides/slide63.xml"/><Relationship Id="rId7" Type="http://schemas.openxmlformats.org/officeDocument/2006/relationships/slide" Target="slides/slide1.xml"/><Relationship Id="rId69" Type="http://schemas.openxmlformats.org/officeDocument/2006/relationships/slide" Target="slides/slide62.xml"/><Relationship Id="rId68" Type="http://schemas.openxmlformats.org/officeDocument/2006/relationships/slide" Target="slides/slide61.xml"/><Relationship Id="rId67" Type="http://schemas.openxmlformats.org/officeDocument/2006/relationships/slide" Target="slides/slide60.xml"/><Relationship Id="rId66" Type="http://schemas.openxmlformats.org/officeDocument/2006/relationships/slide" Target="slides/slide59.xml"/><Relationship Id="rId65" Type="http://schemas.openxmlformats.org/officeDocument/2006/relationships/slide" Target="slides/slide58.xml"/><Relationship Id="rId64" Type="http://schemas.openxmlformats.org/officeDocument/2006/relationships/slide" Target="slides/slide57.xml"/><Relationship Id="rId63" Type="http://schemas.openxmlformats.org/officeDocument/2006/relationships/slide" Target="slides/slide56.xml"/><Relationship Id="rId62" Type="http://schemas.openxmlformats.org/officeDocument/2006/relationships/slide" Target="slides/slide55.xml"/><Relationship Id="rId61" Type="http://schemas.openxmlformats.org/officeDocument/2006/relationships/slide" Target="slides/slide54.xml"/><Relationship Id="rId60" Type="http://schemas.openxmlformats.org/officeDocument/2006/relationships/slide" Target="slides/slide53.xml"/><Relationship Id="rId6" Type="http://schemas.openxmlformats.org/officeDocument/2006/relationships/slideMaster" Target="slideMasters/slideMaster5.xml"/><Relationship Id="rId59" Type="http://schemas.openxmlformats.org/officeDocument/2006/relationships/slide" Target="slides/slide52.xml"/><Relationship Id="rId58" Type="http://schemas.openxmlformats.org/officeDocument/2006/relationships/slide" Target="slides/slide51.xml"/><Relationship Id="rId57" Type="http://schemas.openxmlformats.org/officeDocument/2006/relationships/slide" Target="slides/slide50.xml"/><Relationship Id="rId56" Type="http://schemas.openxmlformats.org/officeDocument/2006/relationships/slide" Target="slides/slide49.xml"/><Relationship Id="rId55" Type="http://schemas.openxmlformats.org/officeDocument/2006/relationships/slide" Target="slides/slide48.xml"/><Relationship Id="rId54" Type="http://schemas.openxmlformats.org/officeDocument/2006/relationships/slide" Target="slides/slide47.xml"/><Relationship Id="rId53" Type="http://schemas.openxmlformats.org/officeDocument/2006/relationships/slide" Target="slides/slide46.xml"/><Relationship Id="rId52" Type="http://schemas.openxmlformats.org/officeDocument/2006/relationships/slide" Target="slides/slide45.xml"/><Relationship Id="rId51" Type="http://schemas.openxmlformats.org/officeDocument/2006/relationships/slide" Target="slides/slide44.xml"/><Relationship Id="rId50" Type="http://schemas.openxmlformats.org/officeDocument/2006/relationships/slide" Target="slides/slide43.xml"/><Relationship Id="rId5" Type="http://schemas.openxmlformats.org/officeDocument/2006/relationships/slideMaster" Target="slideMasters/slideMaster4.xml"/><Relationship Id="rId49" Type="http://schemas.openxmlformats.org/officeDocument/2006/relationships/slide" Target="slides/slide42.xml"/><Relationship Id="rId48" Type="http://schemas.openxmlformats.org/officeDocument/2006/relationships/slide" Target="slides/slide41.xml"/><Relationship Id="rId47" Type="http://schemas.openxmlformats.org/officeDocument/2006/relationships/slide" Target="slides/slide40.xml"/><Relationship Id="rId46" Type="http://schemas.openxmlformats.org/officeDocument/2006/relationships/slide" Target="slides/slide39.xml"/><Relationship Id="rId45" Type="http://schemas.openxmlformats.org/officeDocument/2006/relationships/slide" Target="slides/slide38.xml"/><Relationship Id="rId44" Type="http://schemas.openxmlformats.org/officeDocument/2006/relationships/slide" Target="slides/slide37.xml"/><Relationship Id="rId43" Type="http://schemas.openxmlformats.org/officeDocument/2006/relationships/slide" Target="slides/slide36.xml"/><Relationship Id="rId42" Type="http://schemas.openxmlformats.org/officeDocument/2006/relationships/slide" Target="slides/slide35.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6" Type="http://schemas.openxmlformats.org/officeDocument/2006/relationships/tableStyles" Target="tableStyles.xml"/><Relationship Id="rId195" Type="http://schemas.openxmlformats.org/officeDocument/2006/relationships/viewProps" Target="viewProps.xml"/><Relationship Id="rId194" Type="http://schemas.openxmlformats.org/officeDocument/2006/relationships/presProps" Target="presProps.xml"/><Relationship Id="rId193" Type="http://schemas.openxmlformats.org/officeDocument/2006/relationships/handoutMaster" Target="handoutMasters/handoutMaster1.xml"/><Relationship Id="rId192" Type="http://schemas.openxmlformats.org/officeDocument/2006/relationships/slide" Target="slides/slide185.xml"/><Relationship Id="rId191" Type="http://schemas.openxmlformats.org/officeDocument/2006/relationships/slide" Target="slides/slide184.xml"/><Relationship Id="rId190" Type="http://schemas.openxmlformats.org/officeDocument/2006/relationships/slide" Target="slides/slide183.xml"/><Relationship Id="rId19" Type="http://schemas.openxmlformats.org/officeDocument/2006/relationships/slide" Target="slides/slide12.xml"/><Relationship Id="rId189" Type="http://schemas.openxmlformats.org/officeDocument/2006/relationships/slide" Target="slides/slide182.xml"/><Relationship Id="rId188" Type="http://schemas.openxmlformats.org/officeDocument/2006/relationships/slide" Target="slides/slide181.xml"/><Relationship Id="rId187" Type="http://schemas.openxmlformats.org/officeDocument/2006/relationships/slide" Target="slides/slide180.xml"/><Relationship Id="rId186" Type="http://schemas.openxmlformats.org/officeDocument/2006/relationships/slide" Target="slides/slide179.xml"/><Relationship Id="rId185" Type="http://schemas.openxmlformats.org/officeDocument/2006/relationships/slide" Target="slides/slide178.xml"/><Relationship Id="rId184" Type="http://schemas.openxmlformats.org/officeDocument/2006/relationships/slide" Target="slides/slide177.xml"/><Relationship Id="rId183" Type="http://schemas.openxmlformats.org/officeDocument/2006/relationships/slide" Target="slides/slide176.xml"/><Relationship Id="rId182" Type="http://schemas.openxmlformats.org/officeDocument/2006/relationships/slide" Target="slides/slide175.xml"/><Relationship Id="rId181" Type="http://schemas.openxmlformats.org/officeDocument/2006/relationships/slide" Target="slides/slide174.xml"/><Relationship Id="rId180" Type="http://schemas.openxmlformats.org/officeDocument/2006/relationships/slide" Target="slides/slide173.xml"/><Relationship Id="rId18" Type="http://schemas.openxmlformats.org/officeDocument/2006/relationships/slide" Target="slides/slide11.xml"/><Relationship Id="rId179" Type="http://schemas.openxmlformats.org/officeDocument/2006/relationships/slide" Target="slides/slide172.xml"/><Relationship Id="rId178" Type="http://schemas.openxmlformats.org/officeDocument/2006/relationships/slide" Target="slides/slide171.xml"/><Relationship Id="rId177" Type="http://schemas.openxmlformats.org/officeDocument/2006/relationships/slide" Target="slides/slide170.xml"/><Relationship Id="rId176" Type="http://schemas.openxmlformats.org/officeDocument/2006/relationships/slide" Target="slides/slide169.xml"/><Relationship Id="rId175" Type="http://schemas.openxmlformats.org/officeDocument/2006/relationships/slide" Target="slides/slide168.xml"/><Relationship Id="rId174" Type="http://schemas.openxmlformats.org/officeDocument/2006/relationships/slide" Target="slides/slide167.xml"/><Relationship Id="rId173" Type="http://schemas.openxmlformats.org/officeDocument/2006/relationships/slide" Target="slides/slide166.xml"/><Relationship Id="rId172" Type="http://schemas.openxmlformats.org/officeDocument/2006/relationships/slide" Target="slides/slide165.xml"/><Relationship Id="rId171" Type="http://schemas.openxmlformats.org/officeDocument/2006/relationships/slide" Target="slides/slide164.xml"/><Relationship Id="rId170" Type="http://schemas.openxmlformats.org/officeDocument/2006/relationships/slide" Target="slides/slide163.xml"/><Relationship Id="rId17" Type="http://schemas.openxmlformats.org/officeDocument/2006/relationships/slide" Target="slides/slide10.xml"/><Relationship Id="rId169" Type="http://schemas.openxmlformats.org/officeDocument/2006/relationships/slide" Target="slides/slide162.xml"/><Relationship Id="rId168" Type="http://schemas.openxmlformats.org/officeDocument/2006/relationships/slide" Target="slides/slide161.xml"/><Relationship Id="rId167" Type="http://schemas.openxmlformats.org/officeDocument/2006/relationships/slide" Target="slides/slide160.xml"/><Relationship Id="rId166" Type="http://schemas.openxmlformats.org/officeDocument/2006/relationships/slide" Target="slides/slide159.xml"/><Relationship Id="rId165" Type="http://schemas.openxmlformats.org/officeDocument/2006/relationships/slide" Target="slides/slide158.xml"/><Relationship Id="rId164" Type="http://schemas.openxmlformats.org/officeDocument/2006/relationships/slide" Target="slides/slide157.xml"/><Relationship Id="rId163" Type="http://schemas.openxmlformats.org/officeDocument/2006/relationships/slide" Target="slides/slide156.xml"/><Relationship Id="rId162" Type="http://schemas.openxmlformats.org/officeDocument/2006/relationships/slide" Target="slides/slide155.xml"/><Relationship Id="rId161" Type="http://schemas.openxmlformats.org/officeDocument/2006/relationships/slide" Target="slides/slide154.xml"/><Relationship Id="rId160" Type="http://schemas.openxmlformats.org/officeDocument/2006/relationships/slide" Target="slides/slide153.xml"/><Relationship Id="rId16" Type="http://schemas.openxmlformats.org/officeDocument/2006/relationships/slide" Target="slides/slide9.xml"/><Relationship Id="rId159" Type="http://schemas.openxmlformats.org/officeDocument/2006/relationships/slide" Target="slides/slide152.xml"/><Relationship Id="rId158" Type="http://schemas.openxmlformats.org/officeDocument/2006/relationships/slide" Target="slides/slide151.xml"/><Relationship Id="rId157" Type="http://schemas.openxmlformats.org/officeDocument/2006/relationships/slide" Target="slides/slide150.xml"/><Relationship Id="rId156" Type="http://schemas.openxmlformats.org/officeDocument/2006/relationships/slide" Target="slides/slide149.xml"/><Relationship Id="rId155" Type="http://schemas.openxmlformats.org/officeDocument/2006/relationships/slide" Target="slides/slide148.xml"/><Relationship Id="rId154" Type="http://schemas.openxmlformats.org/officeDocument/2006/relationships/slide" Target="slides/slide147.xml"/><Relationship Id="rId153" Type="http://schemas.openxmlformats.org/officeDocument/2006/relationships/slide" Target="slides/slide146.xml"/><Relationship Id="rId152" Type="http://schemas.openxmlformats.org/officeDocument/2006/relationships/slide" Target="slides/slide145.xml"/><Relationship Id="rId151" Type="http://schemas.openxmlformats.org/officeDocument/2006/relationships/slide" Target="slides/slide144.xml"/><Relationship Id="rId150" Type="http://schemas.openxmlformats.org/officeDocument/2006/relationships/slide" Target="slides/slide143.xml"/><Relationship Id="rId15" Type="http://schemas.openxmlformats.org/officeDocument/2006/relationships/slide" Target="slides/slide8.xml"/><Relationship Id="rId149" Type="http://schemas.openxmlformats.org/officeDocument/2006/relationships/slide" Target="slides/slide142.xml"/><Relationship Id="rId148" Type="http://schemas.openxmlformats.org/officeDocument/2006/relationships/slide" Target="slides/slide141.xml"/><Relationship Id="rId147" Type="http://schemas.openxmlformats.org/officeDocument/2006/relationships/slide" Target="slides/slide140.xml"/><Relationship Id="rId146" Type="http://schemas.openxmlformats.org/officeDocument/2006/relationships/slide" Target="slides/slide139.xml"/><Relationship Id="rId145" Type="http://schemas.openxmlformats.org/officeDocument/2006/relationships/slide" Target="slides/slide138.xml"/><Relationship Id="rId144" Type="http://schemas.openxmlformats.org/officeDocument/2006/relationships/slide" Target="slides/slide137.xml"/><Relationship Id="rId143" Type="http://schemas.openxmlformats.org/officeDocument/2006/relationships/slide" Target="slides/slide136.xml"/><Relationship Id="rId142" Type="http://schemas.openxmlformats.org/officeDocument/2006/relationships/slide" Target="slides/slide135.xml"/><Relationship Id="rId141" Type="http://schemas.openxmlformats.org/officeDocument/2006/relationships/slide" Target="slides/slide134.xml"/><Relationship Id="rId140" Type="http://schemas.openxmlformats.org/officeDocument/2006/relationships/slide" Target="slides/slide133.xml"/><Relationship Id="rId14" Type="http://schemas.openxmlformats.org/officeDocument/2006/relationships/slide" Target="slides/slide7.xml"/><Relationship Id="rId139" Type="http://schemas.openxmlformats.org/officeDocument/2006/relationships/slide" Target="slides/slide132.xml"/><Relationship Id="rId138" Type="http://schemas.openxmlformats.org/officeDocument/2006/relationships/slide" Target="slides/slide131.xml"/><Relationship Id="rId137" Type="http://schemas.openxmlformats.org/officeDocument/2006/relationships/slide" Target="slides/slide130.xml"/><Relationship Id="rId136" Type="http://schemas.openxmlformats.org/officeDocument/2006/relationships/slide" Target="slides/slide129.xml"/><Relationship Id="rId135" Type="http://schemas.openxmlformats.org/officeDocument/2006/relationships/slide" Target="slides/slide128.xml"/><Relationship Id="rId134" Type="http://schemas.openxmlformats.org/officeDocument/2006/relationships/slide" Target="slides/slide127.xml"/><Relationship Id="rId133" Type="http://schemas.openxmlformats.org/officeDocument/2006/relationships/slide" Target="slides/slide126.xml"/><Relationship Id="rId132" Type="http://schemas.openxmlformats.org/officeDocument/2006/relationships/slide" Target="slides/slide125.xml"/><Relationship Id="rId131" Type="http://schemas.openxmlformats.org/officeDocument/2006/relationships/slide" Target="slides/slide124.xml"/><Relationship Id="rId130" Type="http://schemas.openxmlformats.org/officeDocument/2006/relationships/slide" Target="slides/slide123.xml"/><Relationship Id="rId13" Type="http://schemas.openxmlformats.org/officeDocument/2006/relationships/slide" Target="slides/slide6.xml"/><Relationship Id="rId129" Type="http://schemas.openxmlformats.org/officeDocument/2006/relationships/slide" Target="slides/slide122.xml"/><Relationship Id="rId128" Type="http://schemas.openxmlformats.org/officeDocument/2006/relationships/slide" Target="slides/slide121.xml"/><Relationship Id="rId127" Type="http://schemas.openxmlformats.org/officeDocument/2006/relationships/slide" Target="slides/slide120.xml"/><Relationship Id="rId126" Type="http://schemas.openxmlformats.org/officeDocument/2006/relationships/slide" Target="slides/slide119.xml"/><Relationship Id="rId125" Type="http://schemas.openxmlformats.org/officeDocument/2006/relationships/slide" Target="slides/slide118.xml"/><Relationship Id="rId124" Type="http://schemas.openxmlformats.org/officeDocument/2006/relationships/slide" Target="slides/slide117.xml"/><Relationship Id="rId123" Type="http://schemas.openxmlformats.org/officeDocument/2006/relationships/slide" Target="slides/slide116.xml"/><Relationship Id="rId122" Type="http://schemas.openxmlformats.org/officeDocument/2006/relationships/slide" Target="slides/slide115.xml"/><Relationship Id="rId121" Type="http://schemas.openxmlformats.org/officeDocument/2006/relationships/slide" Target="slides/slide114.xml"/><Relationship Id="rId120" Type="http://schemas.openxmlformats.org/officeDocument/2006/relationships/slide" Target="slides/slide113.xml"/><Relationship Id="rId12" Type="http://schemas.openxmlformats.org/officeDocument/2006/relationships/notesMaster" Target="notesMasters/notesMaster1.xml"/><Relationship Id="rId119" Type="http://schemas.openxmlformats.org/officeDocument/2006/relationships/slide" Target="slides/slide112.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4" Type="http://schemas.openxmlformats.org/officeDocument/2006/relationships/slide" Target="slides/slide107.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110" Type="http://schemas.openxmlformats.org/officeDocument/2006/relationships/slide" Target="slides/slide103.xml"/><Relationship Id="rId11" Type="http://schemas.openxmlformats.org/officeDocument/2006/relationships/slide" Target="slides/slide5.xml"/><Relationship Id="rId109" Type="http://schemas.openxmlformats.org/officeDocument/2006/relationships/slide" Target="slides/slide102.xml"/><Relationship Id="rId108" Type="http://schemas.openxmlformats.org/officeDocument/2006/relationships/slide" Target="slides/slide101.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10" Type="http://schemas.openxmlformats.org/officeDocument/2006/relationships/slide" Target="slides/slide4.xml"/><Relationship Id="rId1" Type="http://schemas.openxmlformats.org/officeDocument/2006/relationships/slideMaster" Target="slideMasters/slide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00000000-0000-0000-0000-00000000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23.wmf"/><Relationship Id="rId1" Type="http://schemas.openxmlformats.org/officeDocument/2006/relationships/image" Target="../media/image1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3EFD42F7-718C-4B98-AAEC-167E6DDD60A7}" type="datetimeFigureOut">
              <a:rPr lang="en-US" strike="noStrike" noProof="1" smtClean="0">
                <a:latin typeface="Arial" panose="020B0604020202020204" pitchFamily="34" charset="0"/>
                <a:ea typeface="+mn-ea"/>
                <a:cs typeface="+mn-cs"/>
              </a:rPr>
            </a:fld>
            <a:endParaRPr lang="en-US" strike="noStrike" noProof="1"/>
          </a:p>
        </p:txBody>
      </p:sp>
      <p:sp>
        <p:nvSpPr>
          <p:cNvPr id="4100"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4101" name="Notes Placeholder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p>
            <a:pPr lvl="0"/>
            <a:r>
              <a:rPr lang="en-US" altLang="zh-CN"/>
              <a:t>Click to edit Master text styles</a:t>
            </a:r>
            <a:endParaRPr lang="en-US" altLang="zh-CN"/>
          </a:p>
          <a:p>
            <a:pPr lvl="1" indent="0"/>
            <a:r>
              <a:rPr lang="en-US" altLang="zh-CN"/>
              <a:t>Second level</a:t>
            </a:r>
            <a:endParaRPr lang="en-US" altLang="zh-CN"/>
          </a:p>
          <a:p>
            <a:pPr lvl="2" indent="0"/>
            <a:r>
              <a:rPr lang="en-US" altLang="zh-CN"/>
              <a:t>Third level</a:t>
            </a:r>
            <a:endParaRPr lang="en-US" altLang="zh-CN"/>
          </a:p>
          <a:p>
            <a:pPr lvl="3" indent="0"/>
            <a:r>
              <a:rPr lang="en-US" altLang="zh-CN"/>
              <a:t>Fourth level</a:t>
            </a:r>
            <a:endParaRPr lang="en-US" altLang="zh-CN"/>
          </a:p>
          <a:p>
            <a:pPr lvl="4" indent="0"/>
            <a:r>
              <a:rPr lang="en-US" altLang="zh-CN"/>
              <a:t>Fifth level</a:t>
            </a:r>
            <a:endParaRPr lang="en-US" altLang="zh-CN"/>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21B2AA4F-B828-4D7C-AFD3-893933DAFCB4}" type="slidenum">
              <a:rPr lang="en-US" strike="noStrike" noProof="1" smtClean="0">
                <a:latin typeface="Arial" panose="020B0604020202020204" pitchFamily="34" charset="0"/>
                <a:ea typeface="+mn-ea"/>
                <a:cs typeface="+mn-cs"/>
              </a:rPr>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726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67267" name="Rectangle 2"/>
          <p:cNvSpPr>
            <a:spLocks noRot="1" noTextEdit="1"/>
          </p:cNvSpPr>
          <p:nvPr>
            <p:ph type="sldImg"/>
          </p:nvPr>
        </p:nvSpPr>
        <p:spPr/>
      </p:sp>
      <p:sp>
        <p:nvSpPr>
          <p:cNvPr id="26726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918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49187" name="Rectangle 2"/>
          <p:cNvSpPr>
            <a:spLocks noRot="1" noTextEdit="1"/>
          </p:cNvSpPr>
          <p:nvPr>
            <p:ph type="sldImg"/>
          </p:nvPr>
        </p:nvSpPr>
        <p:spPr/>
      </p:sp>
      <p:sp>
        <p:nvSpPr>
          <p:cNvPr id="34918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136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71363" name="Rectangle 2"/>
          <p:cNvSpPr>
            <a:spLocks noRot="1" noTextEdit="1"/>
          </p:cNvSpPr>
          <p:nvPr>
            <p:ph type="sldImg"/>
          </p:nvPr>
        </p:nvSpPr>
        <p:spPr/>
      </p:sp>
      <p:sp>
        <p:nvSpPr>
          <p:cNvPr id="27136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341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73411" name="Rectangle 2"/>
          <p:cNvSpPr>
            <a:spLocks noRot="1" noTextEdit="1"/>
          </p:cNvSpPr>
          <p:nvPr>
            <p:ph type="sldImg"/>
          </p:nvPr>
        </p:nvSpPr>
        <p:spPr/>
      </p:sp>
      <p:sp>
        <p:nvSpPr>
          <p:cNvPr id="27341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5458"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75459" name="Rectangle 2"/>
          <p:cNvSpPr>
            <a:spLocks noRot="1" noTextEdit="1"/>
          </p:cNvSpPr>
          <p:nvPr>
            <p:ph type="sldImg"/>
          </p:nvPr>
        </p:nvSpPr>
        <p:spPr/>
      </p:sp>
      <p:sp>
        <p:nvSpPr>
          <p:cNvPr id="275460" name="Rectangle 3"/>
          <p:cNvSpPr>
            <a:spLocks noGrp="1"/>
          </p:cNvSpPr>
          <p:nvPr>
            <p:ph type="body" idx="1"/>
          </p:nvPr>
        </p:nvSpPr>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750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77507" name="Rectangle 2"/>
          <p:cNvSpPr>
            <a:spLocks noRot="1" noTextEdit="1"/>
          </p:cNvSpPr>
          <p:nvPr>
            <p:ph type="sldImg"/>
          </p:nvPr>
        </p:nvSpPr>
        <p:spPr/>
      </p:sp>
      <p:sp>
        <p:nvSpPr>
          <p:cNvPr id="27750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9554"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79555" name="Rectangle 2"/>
          <p:cNvSpPr>
            <a:spLocks noRot="1" noTextEdit="1"/>
          </p:cNvSpPr>
          <p:nvPr>
            <p:ph type="sldImg"/>
          </p:nvPr>
        </p:nvSpPr>
        <p:spPr/>
      </p:sp>
      <p:sp>
        <p:nvSpPr>
          <p:cNvPr id="279556"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160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81603" name="Rectangle 2"/>
          <p:cNvSpPr>
            <a:spLocks noRot="1" noTextEdit="1"/>
          </p:cNvSpPr>
          <p:nvPr>
            <p:ph type="sldImg"/>
          </p:nvPr>
        </p:nvSpPr>
        <p:spPr/>
      </p:sp>
      <p:sp>
        <p:nvSpPr>
          <p:cNvPr id="28160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83651" name="Rectangle 2"/>
          <p:cNvSpPr>
            <a:spLocks noRot="1" noTextEdit="1"/>
          </p:cNvSpPr>
          <p:nvPr>
            <p:ph type="sldImg"/>
          </p:nvPr>
        </p:nvSpPr>
        <p:spPr/>
      </p:sp>
      <p:sp>
        <p:nvSpPr>
          <p:cNvPr id="28365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5698"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85699" name="Rectangle 2"/>
          <p:cNvSpPr>
            <a:spLocks noRot="1" noTextEdit="1"/>
          </p:cNvSpPr>
          <p:nvPr>
            <p:ph type="sldImg"/>
          </p:nvPr>
        </p:nvSpPr>
        <p:spPr/>
      </p:sp>
      <p:sp>
        <p:nvSpPr>
          <p:cNvPr id="285700"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774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87747" name="Rectangle 2"/>
          <p:cNvSpPr>
            <a:spLocks noRot="1" noTextEdit="1"/>
          </p:cNvSpPr>
          <p:nvPr>
            <p:ph type="sldImg"/>
          </p:nvPr>
        </p:nvSpPr>
        <p:spPr/>
      </p:sp>
      <p:sp>
        <p:nvSpPr>
          <p:cNvPr id="28774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4"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89795" name="Rectangle 2"/>
          <p:cNvSpPr>
            <a:spLocks noRot="1" noTextEdit="1"/>
          </p:cNvSpPr>
          <p:nvPr>
            <p:ph type="sldImg"/>
          </p:nvPr>
        </p:nvSpPr>
        <p:spPr/>
      </p:sp>
      <p:sp>
        <p:nvSpPr>
          <p:cNvPr id="289796"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798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297987" name="Rectangle 2"/>
          <p:cNvSpPr>
            <a:spLocks noRot="1" noTextEdit="1"/>
          </p:cNvSpPr>
          <p:nvPr>
            <p:ph type="sldImg"/>
          </p:nvPr>
        </p:nvSpPr>
        <p:spPr/>
      </p:sp>
      <p:sp>
        <p:nvSpPr>
          <p:cNvPr id="29798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0034"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00035" name="Rectangle 2"/>
          <p:cNvSpPr>
            <a:spLocks noRot="1" noTextEdit="1"/>
          </p:cNvSpPr>
          <p:nvPr>
            <p:ph type="sldImg"/>
          </p:nvPr>
        </p:nvSpPr>
        <p:spPr/>
      </p:sp>
      <p:sp>
        <p:nvSpPr>
          <p:cNvPr id="300036"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208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02083" name="Rectangle 2"/>
          <p:cNvSpPr>
            <a:spLocks noRot="1" noTextEdit="1"/>
          </p:cNvSpPr>
          <p:nvPr>
            <p:ph type="sldImg"/>
          </p:nvPr>
        </p:nvSpPr>
        <p:spPr/>
      </p:sp>
      <p:sp>
        <p:nvSpPr>
          <p:cNvPr id="30208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78"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06179" name="Rectangle 2"/>
          <p:cNvSpPr>
            <a:spLocks noRot="1" noTextEdit="1"/>
          </p:cNvSpPr>
          <p:nvPr>
            <p:ph type="sldImg"/>
          </p:nvPr>
        </p:nvSpPr>
        <p:spPr/>
      </p:sp>
      <p:sp>
        <p:nvSpPr>
          <p:cNvPr id="306180"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822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08227" name="Rectangle 2"/>
          <p:cNvSpPr>
            <a:spLocks noRot="1" noTextEdit="1"/>
          </p:cNvSpPr>
          <p:nvPr>
            <p:ph type="sldImg"/>
          </p:nvPr>
        </p:nvSpPr>
        <p:spPr/>
      </p:sp>
      <p:sp>
        <p:nvSpPr>
          <p:cNvPr id="30822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0274"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10275" name="Rectangle 2"/>
          <p:cNvSpPr>
            <a:spLocks noRot="1" noTextEdit="1"/>
          </p:cNvSpPr>
          <p:nvPr>
            <p:ph type="sldImg"/>
          </p:nvPr>
        </p:nvSpPr>
        <p:spPr/>
      </p:sp>
      <p:sp>
        <p:nvSpPr>
          <p:cNvPr id="310276"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232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12323" name="Rectangle 2"/>
          <p:cNvSpPr>
            <a:spLocks noRot="1" noTextEdit="1"/>
          </p:cNvSpPr>
          <p:nvPr>
            <p:ph type="sldImg"/>
          </p:nvPr>
        </p:nvSpPr>
        <p:spPr/>
      </p:sp>
      <p:sp>
        <p:nvSpPr>
          <p:cNvPr id="31232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437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14371" name="Rectangle 2"/>
          <p:cNvSpPr>
            <a:spLocks noRot="1" noTextEdit="1"/>
          </p:cNvSpPr>
          <p:nvPr>
            <p:ph type="sldImg"/>
          </p:nvPr>
        </p:nvSpPr>
        <p:spPr/>
      </p:sp>
      <p:sp>
        <p:nvSpPr>
          <p:cNvPr id="31437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437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14371" name="Rectangle 2"/>
          <p:cNvSpPr>
            <a:spLocks noRot="1" noTextEdit="1"/>
          </p:cNvSpPr>
          <p:nvPr>
            <p:ph type="sldImg"/>
          </p:nvPr>
        </p:nvSpPr>
        <p:spPr/>
      </p:sp>
      <p:sp>
        <p:nvSpPr>
          <p:cNvPr id="31437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6658"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26659" name="Rectangle 2"/>
          <p:cNvSpPr>
            <a:spLocks noRot="1" noTextEdit="1"/>
          </p:cNvSpPr>
          <p:nvPr>
            <p:ph type="sldImg"/>
          </p:nvPr>
        </p:nvSpPr>
        <p:spPr/>
      </p:sp>
      <p:sp>
        <p:nvSpPr>
          <p:cNvPr id="326660"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256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22563" name="Rectangle 2"/>
          <p:cNvSpPr>
            <a:spLocks noRot="1" noTextEdit="1"/>
          </p:cNvSpPr>
          <p:nvPr>
            <p:ph type="sldImg"/>
          </p:nvPr>
        </p:nvSpPr>
        <p:spPr/>
      </p:sp>
      <p:sp>
        <p:nvSpPr>
          <p:cNvPr id="32256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461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24611" name="Rectangle 2"/>
          <p:cNvSpPr>
            <a:spLocks noRot="1" noTextEdit="1"/>
          </p:cNvSpPr>
          <p:nvPr>
            <p:ph type="sldImg"/>
          </p:nvPr>
        </p:nvSpPr>
        <p:spPr/>
      </p:sp>
      <p:sp>
        <p:nvSpPr>
          <p:cNvPr id="32461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461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24611" name="Rectangle 2"/>
          <p:cNvSpPr>
            <a:spLocks noRot="1" noTextEdit="1"/>
          </p:cNvSpPr>
          <p:nvPr>
            <p:ph type="sldImg"/>
          </p:nvPr>
        </p:nvSpPr>
        <p:spPr/>
      </p:sp>
      <p:sp>
        <p:nvSpPr>
          <p:cNvPr id="32461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Slide Image Placeholder 7169"/>
          <p:cNvSpPr>
            <a:spLocks noRot="1" noTextEdit="1"/>
          </p:cNvSpPr>
          <p:nvPr>
            <p:ph type="sldImg"/>
          </p:nvPr>
        </p:nvSpPr>
        <p:spPr/>
      </p:sp>
      <p:sp>
        <p:nvSpPr>
          <p:cNvPr id="23554" name="Text Placeholder 7170"/>
          <p:cNvSpPr>
            <a:spLocks noGrp="1"/>
          </p:cNvSpPr>
          <p:nvPr>
            <p:ph type="body"/>
          </p:nvPr>
        </p:nvSpPr>
        <p:spPr>
          <a:xfrm>
            <a:off x="914400" y="4343400"/>
            <a:ext cx="5029200" cy="4114800"/>
          </a:xfrm>
        </p:spPr>
        <p:txBody>
          <a:bodyPr anchor="t"/>
          <a:p>
            <a:pPr lvl="0" indent="0"/>
            <a:endParaRPr lang="en-US" altLang="zh-CN"/>
          </a:p>
        </p:txBody>
      </p:sp>
      <p:sp>
        <p:nvSpPr>
          <p:cNvPr id="23555" name="Slide Number Placeholder 1"/>
          <p:cNvSpPr/>
          <p:nvPr>
            <p:ph type="sldNum" sz="quarter"/>
          </p:nvPr>
        </p:nvSpPr>
        <p:spPr>
          <a:xfrm>
            <a:off x="3884613" y="8685213"/>
            <a:ext cx="2971800" cy="457200"/>
          </a:xfrm>
          <a:prstGeom prst="rect">
            <a:avLst/>
          </a:prstGeom>
          <a:noFill/>
          <a:ln w="9525">
            <a:noFill/>
          </a:ln>
        </p:spPr>
        <p:txBody>
          <a:bodyPr anchor="b"/>
          <a:p>
            <a:pPr lvl="0" indent="0" algn="r"/>
            <a:fld id="{9A0DB2DC-4C9A-4742-B13C-FB6460FD3503}" type="slidenum">
              <a:rPr lang="en-GB" altLang="en-US" sz="1200" dirty="0"/>
            </a:fld>
            <a:endParaRPr lang="en-GB" altLang="en-US" sz="12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870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28707" name="Rectangle 2"/>
          <p:cNvSpPr>
            <a:spLocks noRot="1" noTextEdit="1"/>
          </p:cNvSpPr>
          <p:nvPr>
            <p:ph type="sldImg"/>
          </p:nvPr>
        </p:nvSpPr>
        <p:spPr/>
      </p:sp>
      <p:sp>
        <p:nvSpPr>
          <p:cNvPr id="32870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280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32803" name="Rectangle 2"/>
          <p:cNvSpPr>
            <a:spLocks noRot="1" noTextEdit="1"/>
          </p:cNvSpPr>
          <p:nvPr>
            <p:ph type="sldImg"/>
          </p:nvPr>
        </p:nvSpPr>
        <p:spPr/>
      </p:sp>
      <p:sp>
        <p:nvSpPr>
          <p:cNvPr id="33280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894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38947" name="Rectangle 2"/>
          <p:cNvSpPr>
            <a:spLocks noRot="1" noTextEdit="1"/>
          </p:cNvSpPr>
          <p:nvPr>
            <p:ph type="sldImg"/>
          </p:nvPr>
        </p:nvSpPr>
        <p:spPr/>
      </p:sp>
      <p:sp>
        <p:nvSpPr>
          <p:cNvPr id="33894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6898"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36899" name="Rectangle 2"/>
          <p:cNvSpPr>
            <a:spLocks noRot="1" noTextEdit="1"/>
          </p:cNvSpPr>
          <p:nvPr>
            <p:ph type="sldImg"/>
          </p:nvPr>
        </p:nvSpPr>
        <p:spPr/>
      </p:sp>
      <p:sp>
        <p:nvSpPr>
          <p:cNvPr id="336900"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1234"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1235" name="Rectangle 2"/>
          <p:cNvSpPr>
            <a:spLocks noRot="1" noTextEdit="1"/>
          </p:cNvSpPr>
          <p:nvPr>
            <p:ph type="sldImg"/>
          </p:nvPr>
        </p:nvSpPr>
        <p:spPr/>
      </p:sp>
      <p:sp>
        <p:nvSpPr>
          <p:cNvPr id="351236"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485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34851" name="Rectangle 2"/>
          <p:cNvSpPr>
            <a:spLocks noRot="1" noTextEdit="1"/>
          </p:cNvSpPr>
          <p:nvPr>
            <p:ph type="sldImg"/>
          </p:nvPr>
        </p:nvSpPr>
        <p:spPr/>
      </p:sp>
      <p:sp>
        <p:nvSpPr>
          <p:cNvPr id="33485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328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3283" name="Rectangle 2"/>
          <p:cNvSpPr>
            <a:spLocks noRot="1" noTextEdit="1"/>
          </p:cNvSpPr>
          <p:nvPr>
            <p:ph type="sldImg"/>
          </p:nvPr>
        </p:nvSpPr>
        <p:spPr/>
      </p:sp>
      <p:sp>
        <p:nvSpPr>
          <p:cNvPr id="35328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328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3283" name="Rectangle 2"/>
          <p:cNvSpPr>
            <a:spLocks noRot="1" noTextEdit="1"/>
          </p:cNvSpPr>
          <p:nvPr>
            <p:ph type="sldImg"/>
          </p:nvPr>
        </p:nvSpPr>
        <p:spPr/>
      </p:sp>
      <p:sp>
        <p:nvSpPr>
          <p:cNvPr id="35328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3282"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3283" name="Rectangle 2"/>
          <p:cNvSpPr>
            <a:spLocks noRot="1" noTextEdit="1"/>
          </p:cNvSpPr>
          <p:nvPr>
            <p:ph type="sldImg"/>
          </p:nvPr>
        </p:nvSpPr>
        <p:spPr/>
      </p:sp>
      <p:sp>
        <p:nvSpPr>
          <p:cNvPr id="353284"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5330"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5331" name="Rectangle 2"/>
          <p:cNvSpPr>
            <a:spLocks noRot="1" noTextEdit="1"/>
          </p:cNvSpPr>
          <p:nvPr>
            <p:ph type="sldImg"/>
          </p:nvPr>
        </p:nvSpPr>
        <p:spPr/>
      </p:sp>
      <p:sp>
        <p:nvSpPr>
          <p:cNvPr id="355332"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7378"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7379" name="Rectangle 2"/>
          <p:cNvSpPr>
            <a:spLocks noRot="1" noTextEdit="1"/>
          </p:cNvSpPr>
          <p:nvPr>
            <p:ph type="sldImg"/>
          </p:nvPr>
        </p:nvSpPr>
        <p:spPr/>
      </p:sp>
      <p:sp>
        <p:nvSpPr>
          <p:cNvPr id="357380"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9426"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59427" name="Rectangle 2"/>
          <p:cNvSpPr>
            <a:spLocks noRot="1" noTextEdit="1"/>
          </p:cNvSpPr>
          <p:nvPr>
            <p:ph type="sldImg"/>
          </p:nvPr>
        </p:nvSpPr>
        <p:spPr/>
      </p:sp>
      <p:sp>
        <p:nvSpPr>
          <p:cNvPr id="359428"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1474"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GB" sz="1200" dirty="0"/>
            </a:fld>
            <a:endParaRPr lang="en-GB" sz="1200" dirty="0"/>
          </a:p>
        </p:txBody>
      </p:sp>
      <p:sp>
        <p:nvSpPr>
          <p:cNvPr id="361475" name="Rectangle 2"/>
          <p:cNvSpPr>
            <a:spLocks noRot="1" noTextEdit="1"/>
          </p:cNvSpPr>
          <p:nvPr>
            <p:ph type="sldImg"/>
          </p:nvPr>
        </p:nvSpPr>
        <p:spPr/>
      </p:sp>
      <p:sp>
        <p:nvSpPr>
          <p:cNvPr id="361476" name="Rectangle 3"/>
          <p:cNvSpPr>
            <a:spLocks noGrp="1"/>
          </p:cNvSpPr>
          <p:nvPr>
            <p:ph type="body" idx="1"/>
          </p:nvPr>
        </p:nvSpPr>
        <p:spPr>
          <a:xfrm>
            <a:off x="914400" y="4343400"/>
            <a:ext cx="5029200" cy="4114800"/>
          </a:xfrm>
        </p:spPr>
        <p:txBody>
          <a:bodyPr vert="horz" wrap="square" lIns="91440" tIns="45720" rIns="91440" bIns="45720" anchor="t"/>
          <a:p>
            <a:pPr lvl="0"/>
            <a:endParaRPr lang="en-US" altLang="x-none" dirty="0"/>
          </a:p>
        </p:txBody>
      </p:sp>
      <p:sp>
        <p:nvSpPr>
          <p:cNvPr id="2" name="Slide Number Placeholder 1"/>
          <p:cNvSpPr/>
          <p:nvPr>
            <p:ph type="sldNum" sz="quarter" idx="2"/>
          </p:nvPr>
        </p:nvSpPr>
        <p:spPr/>
        <p:txBody>
          <a:bodyPr/>
          <a:p>
            <a:pPr lvl="0" algn="r"/>
            <a:fld id="{9A0DB2DC-4C9A-4742-B13C-FB6460FD3503}" type="slidenum">
              <a:rPr lang="en-GB" sz="1200" dirty="0"/>
            </a:fld>
            <a:endParaRPr lang="en-GB" sz="1200"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p:txBody>
          <a:bodyPr/>
          <a:lstStyle/>
          <a:p>
            <a:fld id="{3941387A-756A-4947-8C0F-5E2BACA53FA3}" type="slidenum">
              <a:rPr lang="en-US" altLang="en-US"/>
            </a:fld>
            <a:endParaRPr lang="en-US" altLang="en-US"/>
          </a:p>
        </p:txBody>
      </p:sp>
      <p:sp>
        <p:nvSpPr>
          <p:cNvPr id="62466" name="Rectangle 2"/>
          <p:cNvSpPr>
            <a:spLocks noGrp="1" noRot="1" noChangeAspect="1" noChangeArrowheads="1" noTextEdit="1"/>
          </p:cNvSpPr>
          <p:nvPr>
            <p:ph type="sldImg"/>
          </p:nvPr>
        </p:nvSpPr>
        <p:spPr/>
      </p:sp>
      <p:sp>
        <p:nvSpPr>
          <p:cNvPr id="624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Rectangle 7"/>
          <p:cNvSpPr txBox="1">
            <a:spLocks noGrp="1"/>
          </p:cNvSpPr>
          <p:nvPr>
            <p:ph type="sldNum" sz="quarter"/>
          </p:nvPr>
        </p:nvSpPr>
        <p:spPr>
          <a:xfrm>
            <a:off x="4114800" y="9144000"/>
            <a:ext cx="3200400" cy="457200"/>
          </a:xfrm>
          <a:prstGeom prst="rect">
            <a:avLst/>
          </a:prstGeom>
          <a:noFill/>
          <a:ln w="9525">
            <a:noFill/>
          </a:ln>
        </p:spPr>
        <p:txBody>
          <a:bodyPr vert="horz" wrap="square" lIns="91440" tIns="45720" rIns="91440" bIns="45720" anchor="b" anchorCtr="0"/>
          <a:p>
            <a:pPr lvl="0" indent="0" algn="r" eaLnBrk="1" hangingPunct="1"/>
            <a:fld id="{9A0DB2DC-4C9A-4742-B13C-FB6460FD3503}" type="slidenum">
              <a:rPr lang="en-US" altLang="en-US" sz="1200" dirty="0">
                <a:solidFill>
                  <a:schemeClr val="tx1"/>
                </a:solidFill>
                <a:latin typeface="Times New Roman" panose="02020603050405020304" charset="0"/>
              </a:rPr>
            </a:fld>
            <a:endParaRPr lang="en-US" altLang="en-US" sz="1200" dirty="0">
              <a:solidFill>
                <a:schemeClr val="tx1"/>
              </a:solidFill>
              <a:latin typeface="Times New Roman" panose="02020603050405020304" charset="0"/>
            </a:endParaRPr>
          </a:p>
        </p:txBody>
      </p:sp>
      <p:sp>
        <p:nvSpPr>
          <p:cNvPr id="22530" name="Rectangle 2"/>
          <p:cNvSpPr>
            <a:spLocks noTextEdit="1"/>
          </p:cNvSpPr>
          <p:nvPr>
            <p:ph type="sldImg"/>
          </p:nvPr>
        </p:nvSpPr>
        <p:spPr/>
      </p:sp>
      <p:sp>
        <p:nvSpPr>
          <p:cNvPr id="22531" name="Rectangle 3"/>
          <p:cNvSpPr>
            <a:spLocks noGrp="1"/>
          </p:cNvSpPr>
          <p:nvPr>
            <p:ph type="body"/>
          </p:nvPr>
        </p:nvSpPr>
        <p:spPr/>
        <p:txBody>
          <a:bodyPr wrap="square" lIns="91440" tIns="45720" rIns="91440" bIns="45720" anchor="t" anchorCtr="0"/>
          <a:p>
            <a:pPr lvl="0"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mtClean="0">
                <a:latin typeface="Arial" panose="020B0604020202020204" pitchFamily="34" charset="0"/>
              </a:rPr>
              <a:t>PPT - AS Calorimetry</a:t>
            </a:r>
            <a:endParaRPr lang="en-GB" altLang="en-US" smtClean="0">
              <a:latin typeface="Arial" panose="020B0604020202020204" pitchFamily="34" charset="0"/>
            </a:endParaRPr>
          </a:p>
        </p:txBody>
      </p:sp>
      <p:sp>
        <p:nvSpPr>
          <p:cNvPr id="43011" name="Rectangle 3"/>
          <p:cNvSpPr>
            <a:spLocks noGrp="1" noChangeArrowheads="1"/>
          </p:cNvSpPr>
          <p:nvPr>
            <p:ph type="dt" sz="quarter" idx="1"/>
          </p:nvPr>
        </p:nvSpPr>
        <p:spPr>
          <a:noFill/>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D92FF9DD-079C-4BD1-9930-43DFB865429C}" type="datetime1">
              <a:rPr lang="en-GB" altLang="en-US" smtClean="0">
                <a:latin typeface="Arial" panose="020B0604020202020204" pitchFamily="34" charset="0"/>
              </a:rPr>
            </a:fld>
            <a:endParaRPr lang="en-GB" altLang="en-US" smtClean="0">
              <a:latin typeface="Arial" panose="020B0604020202020204" pitchFamily="34" charset="0"/>
            </a:endParaRPr>
          </a:p>
        </p:txBody>
      </p:sp>
      <p:sp>
        <p:nvSpPr>
          <p:cNvPr id="43012" name="Rectangle 7"/>
          <p:cNvSpPr>
            <a:spLocks noGrp="1" noChangeArrowheads="1"/>
          </p:cNvSpPr>
          <p:nvPr>
            <p:ph type="sldNum" sz="quarter" idx="5"/>
          </p:nvPr>
        </p:nvSpPr>
        <p:spPr>
          <a:noFill/>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2A5EEA3F-4891-4741-86F4-8A9271AFFCA7}" type="slidenum">
              <a:rPr lang="en-GB" altLang="en-US" smtClean="0">
                <a:latin typeface="Arial" panose="020B0604020202020204" pitchFamily="34" charset="0"/>
              </a:rPr>
            </a:fld>
            <a:endParaRPr lang="en-GB" altLang="en-US" smtClean="0">
              <a:latin typeface="Arial" panose="020B0604020202020204" pitchFamily="34" charset="0"/>
            </a:endParaRPr>
          </a:p>
        </p:txBody>
      </p:sp>
      <p:sp>
        <p:nvSpPr>
          <p:cNvPr id="43013" name="Rectangle 2"/>
          <p:cNvSpPr>
            <a:spLocks noGrp="1" noRot="1" noChangeAspect="1" noChangeArrowheads="1" noTextEdit="1"/>
          </p:cNvSpPr>
          <p:nvPr>
            <p:ph type="sldImg"/>
          </p:nvPr>
        </p:nvSpPr>
        <p:spPr/>
      </p:sp>
      <p:sp>
        <p:nvSpPr>
          <p:cNvPr id="4301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GB" smtClean="0"/>
              <a:t>PPT - AS Calorimetry</a:t>
            </a:r>
            <a:endParaRPr lang="en-GB"/>
          </a:p>
        </p:txBody>
      </p:sp>
      <p:sp>
        <p:nvSpPr>
          <p:cNvPr id="5" name="Date Placeholder 4"/>
          <p:cNvSpPr>
            <a:spLocks noGrp="1"/>
          </p:cNvSpPr>
          <p:nvPr>
            <p:ph type="dt" idx="11"/>
          </p:nvPr>
        </p:nvSpPr>
        <p:spPr/>
        <p:txBody>
          <a:bodyPr/>
          <a:lstStyle/>
          <a:p>
            <a:pPr>
              <a:defRPr/>
            </a:pPr>
            <a:fld id="{46320710-0479-47D0-8598-7E183569EA63}" type="datetime1">
              <a:rPr lang="en-GB" smtClean="0"/>
            </a:fld>
            <a:endParaRPr lang="en-GB"/>
          </a:p>
        </p:txBody>
      </p:sp>
      <p:sp>
        <p:nvSpPr>
          <p:cNvPr id="6" name="Slide Number Placeholder 5"/>
          <p:cNvSpPr>
            <a:spLocks noGrp="1"/>
          </p:cNvSpPr>
          <p:nvPr>
            <p:ph type="sldNum" sz="quarter" idx="12"/>
          </p:nvPr>
        </p:nvSpPr>
        <p:spPr/>
        <p:txBody>
          <a:bodyPr/>
          <a:lstStyle/>
          <a:p>
            <a:pPr>
              <a:defRPr/>
            </a:pPr>
            <a:fld id="{447FAFA8-B556-4BB3-81DB-0BC199B6DDD7}" type="slidenum">
              <a:rPr lang="en-GB" smtClean="0"/>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Title Slide">
    <p:bg>
      <p:bgPr>
        <a:solidFill>
          <a:schemeClr val="bg1"/>
        </a:solidFill>
        <a:effectLst/>
      </p:bgPr>
    </p:bg>
    <p:spTree>
      <p:nvGrpSpPr>
        <p:cNvPr id="1" name=""/>
        <p:cNvGrpSpPr/>
        <p:nvPr/>
      </p:nvGrpSpPr>
      <p:grpSpPr/>
      <p:grpSp>
        <p:nvGrpSpPr>
          <p:cNvPr id="3074" name="Group 22529"/>
          <p:cNvGrpSpPr/>
          <p:nvPr/>
        </p:nvGrpSpPr>
        <p:grpSpPr>
          <a:xfrm>
            <a:off x="0" y="927100"/>
            <a:ext cx="8991600" cy="4495800"/>
            <a:chOff x="0" y="584"/>
            <a:chExt cx="5664" cy="2832"/>
          </a:xfrm>
        </p:grpSpPr>
        <p:sp>
          <p:nvSpPr>
            <p:cNvPr id="3075" name="Rounded Rectangle 22530"/>
            <p:cNvSpPr/>
            <p:nvPr userDrawn="1"/>
          </p:nvSpPr>
          <p:spPr>
            <a:xfrm>
              <a:off x="432" y="1304"/>
              <a:ext cx="4656" cy="2112"/>
            </a:xfrm>
            <a:prstGeom prst="roundRect">
              <a:avLst>
                <a:gd name="adj" fmla="val 16667"/>
              </a:avLst>
            </a:prstGeom>
            <a:noFill/>
            <a:ln w="50800" cap="flat" cmpd="sng">
              <a:solidFill>
                <a:schemeClr val="bg2"/>
              </a:solidFill>
              <a:prstDash val="solid"/>
              <a:round/>
              <a:headEnd type="none" w="med" len="med"/>
              <a:tailEnd type="none" w="med" len="med"/>
            </a:ln>
          </p:spPr>
          <p:txBody>
            <a:bodyPr wrap="none" anchor="ctr"/>
            <a:p>
              <a:pPr lvl="0" indent="0" algn="ctr">
                <a:buClr>
                  <a:schemeClr val="bg1"/>
                </a:buClr>
              </a:pPr>
              <a:endParaRPr lang="en-US" altLang="zh-CN" sz="2400" dirty="0">
                <a:latin typeface="Calibri" panose="020F0502020204030204" charset="0"/>
              </a:endParaRPr>
            </a:p>
          </p:txBody>
        </p:sp>
        <p:sp>
          <p:nvSpPr>
            <p:cNvPr id="3076" name="Rectangle 22531"/>
            <p:cNvSpPr/>
            <p:nvPr userDrawn="1"/>
          </p:nvSpPr>
          <p:spPr>
            <a:xfrm>
              <a:off x="144" y="584"/>
              <a:ext cx="4512" cy="624"/>
            </a:xfrm>
            <a:prstGeom prst="rect">
              <a:avLst/>
            </a:prstGeom>
            <a:solidFill>
              <a:schemeClr val="bg1"/>
            </a:solidFill>
            <a:ln w="57150" cap="flat" cmpd="sng">
              <a:solidFill>
                <a:schemeClr val="bg2"/>
              </a:solidFill>
              <a:prstDash val="solid"/>
              <a:miter/>
              <a:headEnd type="none" w="med" len="med"/>
              <a:tailEnd type="none" w="med" len="med"/>
            </a:ln>
          </p:spPr>
          <p:txBody>
            <a:bodyPr wrap="none" anchor="ctr"/>
            <a:p>
              <a:pPr lvl="0" indent="0" algn="ctr">
                <a:buClr>
                  <a:schemeClr val="bg1"/>
                </a:buClr>
              </a:pPr>
              <a:endParaRPr lang="en-US" altLang="zh-CN" sz="2400" dirty="0">
                <a:latin typeface="Calibri" panose="020F0502020204030204" charset="0"/>
              </a:endParaRPr>
            </a:p>
          </p:txBody>
        </p:sp>
        <p:sp>
          <p:nvSpPr>
            <p:cNvPr id="3077" name="Freeform 22532"/>
            <p:cNvSpPr/>
            <p:nvPr userDrawn="1"/>
          </p:nvSpPr>
          <p:spPr>
            <a:xfrm>
              <a:off x="0" y="872"/>
              <a:ext cx="5664" cy="1152"/>
            </a:xfrm>
            <a:custGeom>
              <a:avLst/>
              <a:gdLst/>
              <a:ahLst/>
              <a:cxnLst/>
              <a:pathLst>
                <a:path w="4916" h="1000">
                  <a:moveTo>
                    <a:pt x="0" y="0"/>
                  </a:moveTo>
                  <a:lnTo>
                    <a:pt x="4417" y="0"/>
                  </a:lnTo>
                  <a:cubicBezTo>
                    <a:pt x="4693" y="0"/>
                    <a:pt x="4917" y="224"/>
                    <a:pt x="4917" y="500"/>
                  </a:cubicBezTo>
                  <a:cubicBezTo>
                    <a:pt x="4917" y="776"/>
                    <a:pt x="4693" y="1000"/>
                    <a:pt x="4417" y="1000"/>
                  </a:cubicBezTo>
                  <a:lnTo>
                    <a:pt x="0" y="1000"/>
                  </a:lnTo>
                  <a:close/>
                </a:path>
              </a:pathLst>
            </a:custGeom>
            <a:solidFill>
              <a:schemeClr val="folHlink"/>
            </a:solidFill>
            <a:ln w="9525">
              <a:noFill/>
            </a:ln>
          </p:spPr>
          <p:txBody>
            <a:bodyPr/>
            <a:p>
              <a:endParaRPr lang="en-US"/>
            </a:p>
          </p:txBody>
        </p:sp>
        <p:sp>
          <p:nvSpPr>
            <p:cNvPr id="3078" name="Straight Connector 22533"/>
            <p:cNvSpPr/>
            <p:nvPr userDrawn="1"/>
          </p:nvSpPr>
          <p:spPr>
            <a:xfrm>
              <a:off x="0" y="1928"/>
              <a:ext cx="5232" cy="0"/>
            </a:xfrm>
            <a:prstGeom prst="line">
              <a:avLst/>
            </a:prstGeom>
            <a:ln w="50800" cap="flat" cmpd="sng">
              <a:solidFill>
                <a:schemeClr val="bg1"/>
              </a:solidFill>
              <a:prstDash val="solid"/>
              <a:round/>
              <a:headEnd type="none" w="med" len="med"/>
              <a:tailEnd type="none" w="med" len="med"/>
            </a:ln>
          </p:spPr>
        </p:sp>
      </p:grpSp>
      <p:sp>
        <p:nvSpPr>
          <p:cNvPr id="22535" name="Title 22534"/>
          <p:cNvSpPr>
            <a:spLocks noGrp="1"/>
          </p:cNvSpPr>
          <p:nvPr>
            <p:ph type="ctrTitle"/>
          </p:nvPr>
        </p:nvSpPr>
        <p:spPr>
          <a:xfrm>
            <a:off x="228600" y="1427163"/>
            <a:ext cx="8077200" cy="1609725"/>
          </a:xfrm>
          <a:prstGeom prst="rect">
            <a:avLst/>
          </a:prstGeom>
          <a:noFill/>
          <a:ln w="9525">
            <a:noFill/>
          </a:ln>
        </p:spPr>
        <p:txBody>
          <a:bodyPr anchor="ctr"/>
          <a:lstStyle>
            <a:lvl1pPr lvl="0">
              <a:defRPr sz="4600"/>
            </a:lvl1pPr>
          </a:lstStyle>
          <a:p>
            <a:pPr lvl="0" fontAlgn="base"/>
            <a:r>
              <a:rPr strike="noStrike" noProof="1" dirty="0"/>
              <a:t>Click to edit Master title style</a:t>
            </a:r>
            <a:endParaRPr strike="noStrike" noProof="1" dirty="0"/>
          </a:p>
        </p:txBody>
      </p:sp>
      <p:sp>
        <p:nvSpPr>
          <p:cNvPr id="22536" name="Subtitle 22535"/>
          <p:cNvSpPr>
            <a:spLocks noGrp="1"/>
          </p:cNvSpPr>
          <p:nvPr>
            <p:ph type="subTitle" idx="1"/>
          </p:nvPr>
        </p:nvSpPr>
        <p:spPr>
          <a:xfrm>
            <a:off x="1066800" y="3441700"/>
            <a:ext cx="6629400" cy="1676400"/>
          </a:xfrm>
          <a:prstGeom prst="rect">
            <a:avLst/>
          </a:prstGeom>
          <a:noFill/>
          <a:ln w="9525">
            <a:noFill/>
          </a:ln>
        </p:spPr>
        <p:txBody>
          <a:bodyPr anchor="t"/>
          <a:lstStyle>
            <a:lvl1pPr marL="0" lvl="0" indent="0">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fontAlgn="base"/>
            <a:r>
              <a:rPr strike="noStrike" noProof="1" dirty="0"/>
              <a:t>Click to edit Master subtitle style</a:t>
            </a:r>
            <a:endParaRPr strike="noStrike" noProof="1" dirty="0"/>
          </a:p>
        </p:txBody>
      </p:sp>
      <p:sp>
        <p:nvSpPr>
          <p:cNvPr id="22537" name="Date Placeholder 22536"/>
          <p:cNvSpPr>
            <a:spLocks noGrp="1"/>
          </p:cNvSpPr>
          <p:nvPr>
            <p:ph type="dt" sz="half" idx="2"/>
          </p:nvPr>
        </p:nvSpPr>
        <p:spPr>
          <a:xfrm>
            <a:off x="457200" y="6248400"/>
            <a:ext cx="2133600" cy="471488"/>
          </a:xfrm>
          <a:prstGeom prst="rect">
            <a:avLst/>
          </a:prstGeom>
          <a:noFill/>
          <a:ln w="9525">
            <a:noFill/>
          </a:ln>
        </p:spPr>
        <p:txBody>
          <a:bodyPr anchor="b"/>
          <a:lstStyle>
            <a:lvl1pPr>
              <a:defRPr sz="1200"/>
            </a:lvl1pPr>
          </a:lstStyle>
          <a:p>
            <a:pPr fontAlgn="base"/>
            <a:endParaRPr lang="en-GB" strike="noStrike" noProof="1" dirty="0"/>
          </a:p>
        </p:txBody>
      </p:sp>
      <p:sp>
        <p:nvSpPr>
          <p:cNvPr id="22538" name="Footer Placeholder 22537"/>
          <p:cNvSpPr>
            <a:spLocks noGrp="1"/>
          </p:cNvSpPr>
          <p:nvPr>
            <p:ph type="ftr" sz="quarter" idx="3"/>
          </p:nvPr>
        </p:nvSpPr>
        <p:spPr>
          <a:xfrm>
            <a:off x="3124200" y="6253163"/>
            <a:ext cx="2895600" cy="457200"/>
          </a:xfrm>
          <a:prstGeom prst="rect">
            <a:avLst/>
          </a:prstGeom>
          <a:noFill/>
          <a:ln w="9525">
            <a:noFill/>
          </a:ln>
        </p:spPr>
        <p:txBody>
          <a:bodyPr anchor="b"/>
          <a:lstStyle>
            <a:lvl1pPr algn="ctr">
              <a:defRPr sz="1200"/>
            </a:lvl1pPr>
          </a:lstStyle>
          <a:p>
            <a:pPr fontAlgn="base"/>
            <a:endParaRPr lang="en-GB" strike="noStrike" noProof="1" dirty="0"/>
          </a:p>
        </p:txBody>
      </p:sp>
      <p:sp>
        <p:nvSpPr>
          <p:cNvPr id="22539" name="Slide Number Placeholder 22538"/>
          <p:cNvSpPr>
            <a:spLocks noGrp="1"/>
          </p:cNvSpPr>
          <p:nvPr>
            <p:ph type="sldNum" sz="quarter" idx="4"/>
          </p:nvPr>
        </p:nvSpPr>
        <p:spPr>
          <a:xfrm>
            <a:off x="6553200" y="6248400"/>
            <a:ext cx="2133600" cy="471488"/>
          </a:xfrm>
          <a:prstGeom prst="rect">
            <a:avLst/>
          </a:prstGeom>
          <a:noFill/>
          <a:ln w="9525">
            <a:noFill/>
          </a:ln>
        </p:spPr>
        <p:txBody>
          <a:bodyPr anchor="b"/>
          <a:lstStyle>
            <a:lvl1pPr algn="r">
              <a:defRPr sz="1200">
                <a:latin typeface="Arial" panose="020B0604020202020204" pitchFamily="34" charset="0"/>
              </a:defRPr>
            </a:lvl1pPr>
          </a:lstStyle>
          <a:p>
            <a:pPr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 y="12065"/>
            <a:ext cx="9119870" cy="660400"/>
          </a:xfrm>
          <a:solidFill>
            <a:schemeClr val="accent6">
              <a:lumMod val="50000"/>
            </a:schemeClr>
          </a:solidFill>
          <a:ln w="38100">
            <a:noFill/>
          </a:ln>
        </p:spPr>
        <p:txBody>
          <a:bodyPr/>
          <a:lstStyle>
            <a:lvl1pPr algn="ctr">
              <a:defRPr b="1"/>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en-GB" strike="noStrike" noProof="1" dirty="0"/>
          </a:p>
        </p:txBody>
      </p:sp>
      <p:sp>
        <p:nvSpPr>
          <p:cNvPr id="5" name="Footer Placeholder 4"/>
          <p:cNvSpPr>
            <a:spLocks noGrp="1"/>
          </p:cNvSpPr>
          <p:nvPr>
            <p:ph type="ftr" sz="quarter" idx="11"/>
          </p:nvPr>
        </p:nvSpPr>
        <p:spPr/>
        <p:txBody>
          <a:bodyPr/>
          <a:p>
            <a:pPr lvl="0" fontAlgn="base"/>
            <a:endParaRPr lang="en-GB"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09600" y="1600200"/>
            <a:ext cx="3883152" cy="4419600"/>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51248" y="1600200"/>
            <a:ext cx="3883152" cy="4419600"/>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en-GB" strike="noStrike" noProof="1" dirty="0"/>
          </a:p>
        </p:txBody>
      </p:sp>
      <p:sp>
        <p:nvSpPr>
          <p:cNvPr id="6" name="Footer Placeholder 5"/>
          <p:cNvSpPr>
            <a:spLocks noGrp="1"/>
          </p:cNvSpPr>
          <p:nvPr>
            <p:ph type="ftr" sz="quarter" idx="11"/>
          </p:nvPr>
        </p:nvSpPr>
        <p:spPr/>
        <p:txBody>
          <a:bodyPr/>
          <a:p>
            <a:pPr lvl="0" fontAlgn="base"/>
            <a:endParaRPr lang="en-GB"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en-GB" strike="noStrike" noProof="1" dirty="0"/>
          </a:p>
        </p:txBody>
      </p:sp>
      <p:sp>
        <p:nvSpPr>
          <p:cNvPr id="8" name="Footer Placeholder 7"/>
          <p:cNvSpPr>
            <a:spLocks noGrp="1"/>
          </p:cNvSpPr>
          <p:nvPr>
            <p:ph type="ftr" sz="quarter" idx="11"/>
          </p:nvPr>
        </p:nvSpPr>
        <p:spPr/>
        <p:txBody>
          <a:bodyPr/>
          <a:p>
            <a:pPr lvl="0" fontAlgn="base"/>
            <a:endParaRPr lang="en-GB" strike="noStrike" noProof="1" dirty="0"/>
          </a:p>
        </p:txBody>
      </p:sp>
      <p:sp>
        <p:nvSpPr>
          <p:cNvPr id="9" name="Slide Number Placeholder 8"/>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en-GB" strike="noStrike" noProof="1" dirty="0"/>
          </a:p>
        </p:txBody>
      </p:sp>
      <p:sp>
        <p:nvSpPr>
          <p:cNvPr id="4" name="Footer Placeholder 3"/>
          <p:cNvSpPr>
            <a:spLocks noGrp="1"/>
          </p:cNvSpPr>
          <p:nvPr>
            <p:ph type="ftr" sz="quarter" idx="11"/>
          </p:nvPr>
        </p:nvSpPr>
        <p:spPr/>
        <p:txBody>
          <a:bodyPr/>
          <a:p>
            <a:pPr lvl="0" fontAlgn="base"/>
            <a:endParaRPr lang="en-GB" strike="noStrike" noProof="1" dirty="0"/>
          </a:p>
        </p:txBody>
      </p:sp>
      <p:sp>
        <p:nvSpPr>
          <p:cNvPr id="5" name="Slide Number Placeholder 4"/>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en-GB" strike="noStrike" noProof="1" dirty="0"/>
          </a:p>
        </p:txBody>
      </p:sp>
      <p:sp>
        <p:nvSpPr>
          <p:cNvPr id="3" name="Footer Placeholder 2"/>
          <p:cNvSpPr>
            <a:spLocks noGrp="1"/>
          </p:cNvSpPr>
          <p:nvPr>
            <p:ph type="ftr" sz="quarter" idx="11"/>
          </p:nvPr>
        </p:nvSpPr>
        <p:spPr/>
        <p:txBody>
          <a:bodyPr/>
          <a:p>
            <a:pPr lvl="0" fontAlgn="base"/>
            <a:endParaRPr lang="en-GB" strike="noStrike" noProof="1" dirty="0"/>
          </a:p>
        </p:txBody>
      </p:sp>
      <p:sp>
        <p:nvSpPr>
          <p:cNvPr id="4" name="Slide Number Placeholder 3"/>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GB" strike="noStrike" noProof="1" dirty="0"/>
          </a:p>
        </p:txBody>
      </p:sp>
      <p:sp>
        <p:nvSpPr>
          <p:cNvPr id="6" name="Footer Placeholder 5"/>
          <p:cNvSpPr>
            <a:spLocks noGrp="1"/>
          </p:cNvSpPr>
          <p:nvPr>
            <p:ph type="ftr" sz="quarter" idx="11"/>
          </p:nvPr>
        </p:nvSpPr>
        <p:spPr/>
        <p:txBody>
          <a:bodyPr/>
          <a:p>
            <a:pPr lvl="0" fontAlgn="base"/>
            <a:endParaRPr lang="en-GB"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GB" strike="noStrike" noProof="1" dirty="0"/>
          </a:p>
        </p:txBody>
      </p:sp>
      <p:sp>
        <p:nvSpPr>
          <p:cNvPr id="6" name="Footer Placeholder 5"/>
          <p:cNvSpPr>
            <a:spLocks noGrp="1"/>
          </p:cNvSpPr>
          <p:nvPr>
            <p:ph type="ftr" sz="quarter" idx="11"/>
          </p:nvPr>
        </p:nvSpPr>
        <p:spPr/>
        <p:txBody>
          <a:bodyPr/>
          <a:p>
            <a:pPr lvl="0" fontAlgn="base"/>
            <a:endParaRPr lang="en-GB"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GB" strike="noStrike" noProof="1" dirty="0"/>
          </a:p>
        </p:txBody>
      </p:sp>
      <p:sp>
        <p:nvSpPr>
          <p:cNvPr id="5" name="Footer Placeholder 4"/>
          <p:cNvSpPr>
            <a:spLocks noGrp="1"/>
          </p:cNvSpPr>
          <p:nvPr>
            <p:ph type="ftr" sz="quarter" idx="11"/>
          </p:nvPr>
        </p:nvSpPr>
        <p:spPr/>
        <p:txBody>
          <a:bodyPr/>
          <a:p>
            <a:pPr lvl="0" fontAlgn="base"/>
            <a:endParaRPr lang="en-GB"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9616" y="228600"/>
            <a:ext cx="2084784" cy="5791200"/>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195263" y="228600"/>
            <a:ext cx="6133496" cy="5791200"/>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GB" strike="noStrike" noProof="1" dirty="0"/>
          </a:p>
        </p:txBody>
      </p:sp>
      <p:sp>
        <p:nvSpPr>
          <p:cNvPr id="5" name="Footer Placeholder 4"/>
          <p:cNvSpPr>
            <a:spLocks noGrp="1"/>
          </p:cNvSpPr>
          <p:nvPr>
            <p:ph type="ftr" sz="quarter" idx="11"/>
          </p:nvPr>
        </p:nvSpPr>
        <p:spPr/>
        <p:txBody>
          <a:bodyPr/>
          <a:p>
            <a:pPr lvl="0" fontAlgn="base"/>
            <a:endParaRPr lang="en-GB"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showMasterSp="0">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able Placeholder 2"/>
          <p:cNvSpPr>
            <a:spLocks noGrp="1"/>
          </p:cNvSpPr>
          <p:nvPr>
            <p:ph type="tbl" idx="1"/>
          </p:nvPr>
        </p:nvSpPr>
        <p:spPr/>
        <p:txBody>
          <a:bodyPr/>
          <a:lstStyle/>
          <a:p>
            <a:endParaRPr lang="en-US"/>
          </a:p>
        </p:txBody>
      </p:sp>
      <p:sp>
        <p:nvSpPr>
          <p:cNvPr id="4" name="Date Placeholder 3"/>
          <p:cNvSpPr>
            <a:spLocks noGrp="1"/>
          </p:cNvSpPr>
          <p:nvPr>
            <p:ph type="dt" sz="half" idx="10"/>
          </p:nvPr>
        </p:nvSpPr>
        <p:spPr/>
        <p:txBody>
          <a:bodyPr/>
          <a:lstStyle/>
          <a:p>
            <a:pPr lvl="0"/>
            <a:endParaRPr lang="en-GB" dirty="0"/>
          </a:p>
        </p:txBody>
      </p:sp>
      <p:sp>
        <p:nvSpPr>
          <p:cNvPr id="5" name="Footer Placeholder 4"/>
          <p:cNvSpPr>
            <a:spLocks noGrp="1"/>
          </p:cNvSpPr>
          <p:nvPr>
            <p:ph type="ftr" sz="quarter" idx="11"/>
          </p:nvPr>
        </p:nvSpPr>
        <p:spPr/>
        <p:txBody>
          <a:bodyPr/>
          <a:lstStyle/>
          <a:p>
            <a:pPr lvl="0"/>
            <a:endParaRPr lang="en-GB" dirty="0"/>
          </a:p>
        </p:txBody>
      </p:sp>
      <p:sp>
        <p:nvSpPr>
          <p:cNvPr id="6" name="Slide Number Placeholder 5"/>
          <p:cNvSpPr>
            <a:spLocks noGrp="1"/>
          </p:cNvSpPr>
          <p:nvPr>
            <p:ph type="sldNum" sz="quarter" idx="12"/>
          </p:nvPr>
        </p:nvSpPr>
        <p:spPr/>
        <p:txBody>
          <a:bodyPr/>
          <a:lstStyle/>
          <a:p>
            <a:pPr lvl="0"/>
            <a:fld id="{9A0DB2DC-4C9A-4742-B13C-FB6460FD3503}" type="slidenum">
              <a:rPr lang="en-GB" dirty="0"/>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showMasterSp="0">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GB" dirty="0"/>
          </a:p>
        </p:txBody>
      </p:sp>
      <p:sp>
        <p:nvSpPr>
          <p:cNvPr id="6" name="Footer Placeholder 5"/>
          <p:cNvSpPr>
            <a:spLocks noGrp="1"/>
          </p:cNvSpPr>
          <p:nvPr>
            <p:ph type="ftr" sz="quarter" idx="11"/>
          </p:nvPr>
        </p:nvSpPr>
        <p:spPr/>
        <p:txBody>
          <a:bodyPr/>
          <a:lstStyle/>
          <a:p>
            <a:pPr lvl="0"/>
            <a:endParaRPr lang="en-GB" dirty="0"/>
          </a:p>
        </p:txBody>
      </p:sp>
      <p:sp>
        <p:nvSpPr>
          <p:cNvPr id="7" name="Slide Number Placeholder 6"/>
          <p:cNvSpPr>
            <a:spLocks noGrp="1"/>
          </p:cNvSpPr>
          <p:nvPr>
            <p:ph type="sldNum" sz="quarter" idx="12"/>
          </p:nvPr>
        </p:nvSpPr>
        <p:spPr/>
        <p:txBody>
          <a:bodyPr/>
          <a:lstStyle/>
          <a:p>
            <a:pPr lvl="0"/>
            <a:fld id="{9A0DB2DC-4C9A-4742-B13C-FB6460FD3503}" type="slidenum">
              <a:rPr lang="en-GB" dirty="0"/>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quarter" idx="2"/>
          </p:nvPr>
        </p:nvSpPr>
        <p:spPr>
          <a:xfrm>
            <a:off x="4629150" y="1825625"/>
            <a:ext cx="3886200" cy="20986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Content Placeholder 4"/>
          <p:cNvSpPr>
            <a:spLocks noGrp="1"/>
          </p:cNvSpPr>
          <p:nvPr>
            <p:ph sz="quarter" idx="3"/>
          </p:nvPr>
        </p:nvSpPr>
        <p:spPr>
          <a:xfrm>
            <a:off x="4629150" y="4076700"/>
            <a:ext cx="3886200" cy="21002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Date Placeholder 5"/>
          <p:cNvSpPr>
            <a:spLocks noGrp="1"/>
          </p:cNvSpPr>
          <p:nvPr>
            <p:ph type="dt" sz="half" idx="10"/>
          </p:nvPr>
        </p:nvSpPr>
        <p:spPr/>
        <p:txBody>
          <a:bodyPr/>
          <a:lstStyle/>
          <a:p>
            <a:pPr lvl="0"/>
            <a:endParaRPr lang="en-GB" dirty="0"/>
          </a:p>
        </p:txBody>
      </p:sp>
      <p:sp>
        <p:nvSpPr>
          <p:cNvPr id="7" name="Footer Placeholder 6"/>
          <p:cNvSpPr>
            <a:spLocks noGrp="1"/>
          </p:cNvSpPr>
          <p:nvPr>
            <p:ph type="ftr" sz="quarter" idx="11"/>
          </p:nvPr>
        </p:nvSpPr>
        <p:spPr/>
        <p:txBody>
          <a:bodyPr/>
          <a:lstStyle/>
          <a:p>
            <a:pPr lvl="0"/>
            <a:endParaRPr lang="en-GB" dirty="0"/>
          </a:p>
        </p:txBody>
      </p:sp>
      <p:sp>
        <p:nvSpPr>
          <p:cNvPr id="8" name="Slide Number Placeholder 7"/>
          <p:cNvSpPr>
            <a:spLocks noGrp="1"/>
          </p:cNvSpPr>
          <p:nvPr>
            <p:ph type="sldNum" sz="quarter" idx="12"/>
          </p:nvPr>
        </p:nvSpPr>
        <p:spPr/>
        <p:txBody>
          <a:bodyPr/>
          <a:lstStyle/>
          <a:p>
            <a:pPr lvl="0"/>
            <a:fld id="{9A0DB2DC-4C9A-4742-B13C-FB6460FD3503}" type="slidenum">
              <a:rPr lang="en-GB" dirty="0"/>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3" name="Date Placeholder 2"/>
          <p:cNvSpPr>
            <a:spLocks noGrp="1"/>
          </p:cNvSpPr>
          <p:nvPr>
            <p:ph type="dt" sz="half" idx="10"/>
          </p:nvPr>
        </p:nvSpPr>
        <p:spPr/>
        <p:txBody>
          <a:bodyPr/>
          <a:lstStyle/>
          <a:p>
            <a:pPr lvl="0" eaLnBrk="1" hangingPunct="1"/>
            <a:endParaRPr lang="en-US"/>
          </a:p>
        </p:txBody>
      </p:sp>
      <p:sp>
        <p:nvSpPr>
          <p:cNvPr id="4" name="Footer Placeholder 3"/>
          <p:cNvSpPr>
            <a:spLocks noGrp="1"/>
          </p:cNvSpPr>
          <p:nvPr>
            <p:ph type="ftr" sz="quarter" idx="11"/>
          </p:nvPr>
        </p:nvSpPr>
        <p:spPr/>
        <p:txBody>
          <a:bodyPr/>
          <a:lstStyle/>
          <a:p>
            <a:pPr lvl="0" eaLnBrk="1" hangingPunct="1"/>
            <a:endParaRPr lang="en-US"/>
          </a:p>
        </p:txBody>
      </p:sp>
      <p:sp>
        <p:nvSpPr>
          <p:cNvPr id="5" name="Slide Number Placeholder 4"/>
          <p:cNvSpPr>
            <a:spLocks noGrp="1"/>
          </p:cNvSpPr>
          <p:nvPr>
            <p:ph type="sldNum" sz="quarter" idx="12"/>
          </p:nvPr>
        </p:nvSpPr>
        <p:spPr/>
        <p:txBody>
          <a:bodyPr/>
          <a:lstStyle/>
          <a:p>
            <a:pPr lvl="0" eaLnBrk="1" hangingPunct="1"/>
            <a:fld id="{9A0DB2DC-4C9A-4742-B13C-FB6460FD3503}" type="slidenum">
              <a:rPr lang="en-US"/>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showMasterSp="0">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showMasterSp="0">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85800" y="1981200"/>
            <a:ext cx="3808476" cy="4114800"/>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49724" y="1981200"/>
            <a:ext cx="3808476" cy="4114800"/>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showMasterSp="0">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en-US" strike="noStrike" noProof="1"/>
          </a:p>
        </p:txBody>
      </p:sp>
      <p:sp>
        <p:nvSpPr>
          <p:cNvPr id="8" name="Footer Placeholder 7"/>
          <p:cNvSpPr>
            <a:spLocks noGrp="1"/>
          </p:cNvSpPr>
          <p:nvPr>
            <p:ph type="ftr" sz="quarter" idx="11"/>
          </p:nvPr>
        </p:nvSpPr>
        <p:spPr/>
        <p:txBody>
          <a:bodyPr/>
          <a:p>
            <a:pPr lvl="0" fontAlgn="base"/>
            <a:endParaRPr lang="en-US" strike="noStrike" noProof="1"/>
          </a:p>
        </p:txBody>
      </p:sp>
      <p:sp>
        <p:nvSpPr>
          <p:cNvPr id="9" name="Slide Number Placeholder 8"/>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showMasterSp="0">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en-US" strike="noStrike" noProof="1"/>
          </a:p>
        </p:txBody>
      </p:sp>
      <p:sp>
        <p:nvSpPr>
          <p:cNvPr id="4" name="Footer Placeholder 3"/>
          <p:cNvSpPr>
            <a:spLocks noGrp="1"/>
          </p:cNvSpPr>
          <p:nvPr>
            <p:ph type="ftr" sz="quarter" idx="11"/>
          </p:nvPr>
        </p:nvSpPr>
        <p:spPr/>
        <p:txBody>
          <a:bodyPr/>
          <a:p>
            <a:pPr lvl="0" fontAlgn="base"/>
            <a:endParaRPr lang="en-US" strike="noStrike" noProof="1"/>
          </a:p>
        </p:txBody>
      </p:sp>
      <p:sp>
        <p:nvSpPr>
          <p:cNvPr id="5" name="Slide Number Placeholder 4"/>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en-US" strike="noStrike" noProof="1"/>
          </a:p>
        </p:txBody>
      </p:sp>
      <p:sp>
        <p:nvSpPr>
          <p:cNvPr id="3" name="Footer Placeholder 2"/>
          <p:cNvSpPr>
            <a:spLocks noGrp="1"/>
          </p:cNvSpPr>
          <p:nvPr>
            <p:ph type="ftr" sz="quarter" idx="11"/>
          </p:nvPr>
        </p:nvSpPr>
        <p:spPr/>
        <p:txBody>
          <a:bodyPr/>
          <a:p>
            <a:pPr lvl="0" fontAlgn="base"/>
            <a:endParaRPr lang="en-US" strike="noStrike" noProof="1"/>
          </a:p>
        </p:txBody>
      </p:sp>
      <p:sp>
        <p:nvSpPr>
          <p:cNvPr id="4" name="Slide Number Placeholder 3"/>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showMasterSp="0">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85800" y="609600"/>
            <a:ext cx="5716657" cy="5486400"/>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E40D6AA4-2D38-4A44-B040-FE182DCFDE07}" type="slidenum">
              <a:rPr lang="en-GB"/>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5F15E475-E6F1-4B62-AFB3-28745814B103}" type="slidenum">
              <a:rPr lang="en-GB"/>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endParaRPr lang="en-US" smtClean="0"/>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5F053276-73EB-404E-A77D-4C02ADF89E82}" type="slidenum">
              <a:rPr lang="en-GB"/>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0D31EDF0-3E5A-42F7-B68B-B4D63D9BE462}" type="slidenum">
              <a:rPr lang="en-GB"/>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endParaRPr lang="en-GB"/>
          </a:p>
        </p:txBody>
      </p:sp>
      <p:sp>
        <p:nvSpPr>
          <p:cNvPr id="8" name="Rectangle 5"/>
          <p:cNvSpPr>
            <a:spLocks noGrp="1" noChangeArrowheads="1"/>
          </p:cNvSpPr>
          <p:nvPr>
            <p:ph type="ftr" sz="quarter" idx="11"/>
          </p:nvPr>
        </p:nvSpPr>
        <p:spPr/>
        <p:txBody>
          <a:bodyPr/>
          <a:lstStyle>
            <a:lvl1pPr>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pPr>
              <a:defRPr/>
            </a:pPr>
            <a:fld id="{24AEC187-AC0F-452D-885D-C6CAE34CDBEC}" type="slidenum">
              <a:rPr lang="en-GB"/>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GB"/>
          </a:p>
        </p:txBody>
      </p:sp>
      <p:sp>
        <p:nvSpPr>
          <p:cNvPr id="4" name="Rectangle 5"/>
          <p:cNvSpPr>
            <a:spLocks noGrp="1" noChangeArrowheads="1"/>
          </p:cNvSpPr>
          <p:nvPr>
            <p:ph type="ftr" sz="quarter" idx="11"/>
          </p:nvPr>
        </p:nvSpPr>
        <p:spPr/>
        <p:txBody>
          <a:bodyPr/>
          <a:lstStyle>
            <a:lvl1pPr>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pPr>
              <a:defRPr/>
            </a:pPr>
            <a:fld id="{16BCCC4D-B21D-4870-889D-6E0BA04D096E}" type="slidenum">
              <a:rPr lang="en-GB"/>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GB"/>
          </a:p>
        </p:txBody>
      </p:sp>
      <p:sp>
        <p:nvSpPr>
          <p:cNvPr id="3" name="Rectangle 5"/>
          <p:cNvSpPr>
            <a:spLocks noGrp="1" noChangeArrowheads="1"/>
          </p:cNvSpPr>
          <p:nvPr>
            <p:ph type="ftr" sz="quarter" idx="11"/>
          </p:nvPr>
        </p:nvSpPr>
        <p:spPr/>
        <p:txBody>
          <a:bodyPr/>
          <a:lstStyle>
            <a:lvl1pPr>
              <a:defRPr/>
            </a:lvl1pPr>
          </a:lstStyle>
          <a:p>
            <a:pPr>
              <a:defRPr/>
            </a:pPr>
            <a:endParaRPr lang="en-GB"/>
          </a:p>
        </p:txBody>
      </p:sp>
      <p:sp>
        <p:nvSpPr>
          <p:cNvPr id="4" name="Rectangle 6"/>
          <p:cNvSpPr>
            <a:spLocks noGrp="1" noChangeArrowheads="1"/>
          </p:cNvSpPr>
          <p:nvPr>
            <p:ph type="sldNum" sz="quarter" idx="12"/>
          </p:nvPr>
        </p:nvSpPr>
        <p:spPr/>
        <p:txBody>
          <a:bodyPr/>
          <a:lstStyle>
            <a:lvl1pPr>
              <a:defRPr/>
            </a:lvl1pPr>
          </a:lstStyle>
          <a:p>
            <a:pPr>
              <a:defRPr/>
            </a:pPr>
            <a:fld id="{F80A0CA7-851A-4F78-8DE2-9D9D1D809CF6}" type="slidenum">
              <a:rPr lang="en-GB"/>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BF42E7A0-DCAD-4EC7-8E4D-C797AD9ACEBE}" type="slidenum">
              <a:rPr lang="en-GB"/>
            </a:fld>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ECB1AA3F-1B19-4D71-AD5F-D4391A06538C}" type="slidenum">
              <a:rPr lang="en-GB"/>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16A8D213-DF42-4C73-907E-2AE0762C2DCA}" type="slidenum">
              <a:rPr lang="en-GB"/>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A62630F5-67C2-44A0-9DDB-7C0FE1D91D9D}" type="slidenum">
              <a:rPr lang="en-GB"/>
            </a:fld>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GB"/>
          </a:p>
        </p:txBody>
      </p:sp>
      <p:sp>
        <p:nvSpPr>
          <p:cNvPr id="4" name="Rectangle 5"/>
          <p:cNvSpPr>
            <a:spLocks noGrp="1" noChangeArrowheads="1"/>
          </p:cNvSpPr>
          <p:nvPr>
            <p:ph type="ftr" sz="quarter" idx="11"/>
          </p:nvPr>
        </p:nvSpPr>
        <p:spPr/>
        <p:txBody>
          <a:bodyPr/>
          <a:lstStyle>
            <a:lvl1pPr>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pPr>
              <a:defRPr/>
            </a:pPr>
            <a:fld id="{AD9B37F2-E292-4AD3-82FA-72EA79C99396}" type="slidenum">
              <a:rPr lang="en-GB"/>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smtClean="0">
              <a:ln>
                <a:noFill/>
              </a:ln>
              <a:solidFill>
                <a:schemeClr val="tx1"/>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smtClean="0">
              <a:ln>
                <a:noFill/>
              </a:ln>
              <a:solidFill>
                <a:schemeClr val="tx1"/>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fld id="{9A0DB2DC-4C9A-4742-B13C-FB6460FD3503}" type="slidenum">
              <a:rPr lang="en-US" dirty="0"/>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lvl="0"/>
            <a:fld id="{BB962C8B-B14F-4D97-AF65-F5344CB8AC3E}" type="datetime1">
              <a:rPr lang="en-GB"/>
            </a:fld>
            <a:endParaRPr lang="en-GB"/>
          </a:p>
        </p:txBody>
      </p:sp>
      <p:sp>
        <p:nvSpPr>
          <p:cNvPr id="5" name="Footer Placeholder 4"/>
          <p:cNvSpPr>
            <a:spLocks noGrp="1"/>
          </p:cNvSpPr>
          <p:nvPr>
            <p:ph type="ftr" sz="quarter" idx="11"/>
          </p:nvPr>
        </p:nvSpPr>
        <p:spPr/>
        <p:txBody>
          <a:bodyPr/>
          <a:lstStyle/>
          <a:p>
            <a:pPr lvl="0"/>
            <a:endParaRPr lang="en-GB">
              <a:latin typeface="Times New Roman" panose="02020603050405020304" charset="0"/>
            </a:endParaRPr>
          </a:p>
        </p:txBody>
      </p:sp>
      <p:sp>
        <p:nvSpPr>
          <p:cNvPr id="6" name="Slide Number Placeholder 5"/>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fld id="{BB962C8B-B14F-4D97-AF65-F5344CB8AC3E}" type="datetime1">
              <a:rPr lang="en-GB"/>
            </a:fld>
            <a:endParaRPr lang="en-GB"/>
          </a:p>
        </p:txBody>
      </p:sp>
      <p:sp>
        <p:nvSpPr>
          <p:cNvPr id="5" name="Footer Placeholder 4"/>
          <p:cNvSpPr>
            <a:spLocks noGrp="1"/>
          </p:cNvSpPr>
          <p:nvPr>
            <p:ph type="ftr" sz="quarter" idx="11"/>
          </p:nvPr>
        </p:nvSpPr>
        <p:spPr/>
        <p:txBody>
          <a:bodyPr/>
          <a:lstStyle/>
          <a:p>
            <a:pPr lvl="0"/>
            <a:endParaRPr lang="en-GB">
              <a:latin typeface="Times New Roman" panose="02020603050405020304" charset="0"/>
            </a:endParaRPr>
          </a:p>
        </p:txBody>
      </p:sp>
      <p:sp>
        <p:nvSpPr>
          <p:cNvPr id="6" name="Slide Number Placeholder 5"/>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lvl="0"/>
            <a:fld id="{BB962C8B-B14F-4D97-AF65-F5344CB8AC3E}" type="datetime1">
              <a:rPr lang="en-GB"/>
            </a:fld>
            <a:endParaRPr lang="en-GB"/>
          </a:p>
        </p:txBody>
      </p:sp>
      <p:sp>
        <p:nvSpPr>
          <p:cNvPr id="5" name="Footer Placeholder 4"/>
          <p:cNvSpPr>
            <a:spLocks noGrp="1"/>
          </p:cNvSpPr>
          <p:nvPr>
            <p:ph type="ftr" sz="quarter" idx="11"/>
          </p:nvPr>
        </p:nvSpPr>
        <p:spPr/>
        <p:txBody>
          <a:bodyPr/>
          <a:lstStyle/>
          <a:p>
            <a:pPr lvl="0"/>
            <a:endParaRPr lang="en-GB">
              <a:latin typeface="Times New Roman" panose="02020603050405020304" charset="0"/>
            </a:endParaRPr>
          </a:p>
        </p:txBody>
      </p:sp>
      <p:sp>
        <p:nvSpPr>
          <p:cNvPr id="6" name="Slide Number Placeholder 5"/>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08476"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9724" y="1981200"/>
            <a:ext cx="3808476"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fld id="{BB962C8B-B14F-4D97-AF65-F5344CB8AC3E}" type="datetime1">
              <a:rPr lang="en-GB"/>
            </a:fld>
            <a:endParaRPr lang="en-GB"/>
          </a:p>
        </p:txBody>
      </p:sp>
      <p:sp>
        <p:nvSpPr>
          <p:cNvPr id="6" name="Footer Placeholder 5"/>
          <p:cNvSpPr>
            <a:spLocks noGrp="1"/>
          </p:cNvSpPr>
          <p:nvPr>
            <p:ph type="ftr" sz="quarter" idx="11"/>
          </p:nvPr>
        </p:nvSpPr>
        <p:spPr/>
        <p:txBody>
          <a:bodyPr/>
          <a:lstStyle/>
          <a:p>
            <a:pPr lvl="0"/>
            <a:endParaRPr lang="en-GB">
              <a:latin typeface="Times New Roman" panose="02020603050405020304" charset="0"/>
            </a:endParaRPr>
          </a:p>
        </p:txBody>
      </p:sp>
      <p:sp>
        <p:nvSpPr>
          <p:cNvPr id="7" name="Slide Number Placeholder 6"/>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lvl="0"/>
            <a:fld id="{BB962C8B-B14F-4D97-AF65-F5344CB8AC3E}" type="datetime1">
              <a:rPr lang="en-GB"/>
            </a:fld>
            <a:endParaRPr lang="en-GB"/>
          </a:p>
        </p:txBody>
      </p:sp>
      <p:sp>
        <p:nvSpPr>
          <p:cNvPr id="8" name="Footer Placeholder 7"/>
          <p:cNvSpPr>
            <a:spLocks noGrp="1"/>
          </p:cNvSpPr>
          <p:nvPr>
            <p:ph type="ftr" sz="quarter" idx="11"/>
          </p:nvPr>
        </p:nvSpPr>
        <p:spPr/>
        <p:txBody>
          <a:bodyPr/>
          <a:lstStyle/>
          <a:p>
            <a:pPr lvl="0"/>
            <a:endParaRPr lang="en-GB">
              <a:latin typeface="Times New Roman" panose="02020603050405020304" charset="0"/>
            </a:endParaRPr>
          </a:p>
        </p:txBody>
      </p:sp>
      <p:sp>
        <p:nvSpPr>
          <p:cNvPr id="9" name="Slide Number Placeholder 8"/>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fld id="{BB962C8B-B14F-4D97-AF65-F5344CB8AC3E}" type="datetime1">
              <a:rPr lang="en-GB"/>
            </a:fld>
            <a:endParaRPr lang="en-GB"/>
          </a:p>
        </p:txBody>
      </p:sp>
      <p:sp>
        <p:nvSpPr>
          <p:cNvPr id="4" name="Footer Placeholder 3"/>
          <p:cNvSpPr>
            <a:spLocks noGrp="1"/>
          </p:cNvSpPr>
          <p:nvPr>
            <p:ph type="ftr" sz="quarter" idx="11"/>
          </p:nvPr>
        </p:nvSpPr>
        <p:spPr/>
        <p:txBody>
          <a:bodyPr/>
          <a:lstStyle/>
          <a:p>
            <a:pPr lvl="0"/>
            <a:endParaRPr lang="en-GB">
              <a:latin typeface="Times New Roman" panose="02020603050405020304" charset="0"/>
            </a:endParaRPr>
          </a:p>
        </p:txBody>
      </p:sp>
      <p:sp>
        <p:nvSpPr>
          <p:cNvPr id="5" name="Slide Number Placeholder 4"/>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BB962C8B-B14F-4D97-AF65-F5344CB8AC3E}" type="datetime1">
              <a:rPr lang="en-GB"/>
            </a:fld>
            <a:endParaRPr lang="en-GB"/>
          </a:p>
        </p:txBody>
      </p:sp>
      <p:sp>
        <p:nvSpPr>
          <p:cNvPr id="3" name="Footer Placeholder 2"/>
          <p:cNvSpPr>
            <a:spLocks noGrp="1"/>
          </p:cNvSpPr>
          <p:nvPr>
            <p:ph type="ftr" sz="quarter" idx="11"/>
          </p:nvPr>
        </p:nvSpPr>
        <p:spPr/>
        <p:txBody>
          <a:bodyPr/>
          <a:lstStyle/>
          <a:p>
            <a:pPr lvl="0"/>
            <a:endParaRPr lang="en-GB">
              <a:latin typeface="Times New Roman" panose="02020603050405020304" charset="0"/>
            </a:endParaRPr>
          </a:p>
        </p:txBody>
      </p:sp>
      <p:sp>
        <p:nvSpPr>
          <p:cNvPr id="4" name="Slide Number Placeholder 3"/>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fld id="{BB962C8B-B14F-4D97-AF65-F5344CB8AC3E}" type="datetime1">
              <a:rPr lang="en-GB"/>
            </a:fld>
            <a:endParaRPr lang="en-GB"/>
          </a:p>
        </p:txBody>
      </p:sp>
      <p:sp>
        <p:nvSpPr>
          <p:cNvPr id="6" name="Footer Placeholder 5"/>
          <p:cNvSpPr>
            <a:spLocks noGrp="1"/>
          </p:cNvSpPr>
          <p:nvPr>
            <p:ph type="ftr" sz="quarter" idx="11"/>
          </p:nvPr>
        </p:nvSpPr>
        <p:spPr/>
        <p:txBody>
          <a:bodyPr/>
          <a:lstStyle/>
          <a:p>
            <a:pPr lvl="0"/>
            <a:endParaRPr lang="en-GB">
              <a:latin typeface="Times New Roman" panose="02020603050405020304" charset="0"/>
            </a:endParaRPr>
          </a:p>
        </p:txBody>
      </p:sp>
      <p:sp>
        <p:nvSpPr>
          <p:cNvPr id="7" name="Slide Number Placeholder 6"/>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fld id="{BB962C8B-B14F-4D97-AF65-F5344CB8AC3E}" type="datetime1">
              <a:rPr lang="en-GB"/>
            </a:fld>
            <a:endParaRPr lang="en-GB"/>
          </a:p>
        </p:txBody>
      </p:sp>
      <p:sp>
        <p:nvSpPr>
          <p:cNvPr id="6" name="Footer Placeholder 5"/>
          <p:cNvSpPr>
            <a:spLocks noGrp="1"/>
          </p:cNvSpPr>
          <p:nvPr>
            <p:ph type="ftr" sz="quarter" idx="11"/>
          </p:nvPr>
        </p:nvSpPr>
        <p:spPr/>
        <p:txBody>
          <a:bodyPr/>
          <a:lstStyle/>
          <a:p>
            <a:pPr lvl="0"/>
            <a:endParaRPr lang="en-GB">
              <a:latin typeface="Times New Roman" panose="02020603050405020304" charset="0"/>
            </a:endParaRPr>
          </a:p>
        </p:txBody>
      </p:sp>
      <p:sp>
        <p:nvSpPr>
          <p:cNvPr id="7" name="Slide Number Placeholder 6"/>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fld id="{BB962C8B-B14F-4D97-AF65-F5344CB8AC3E}" type="datetime1">
              <a:rPr lang="en-GB"/>
            </a:fld>
            <a:endParaRPr lang="en-GB"/>
          </a:p>
        </p:txBody>
      </p:sp>
      <p:sp>
        <p:nvSpPr>
          <p:cNvPr id="5" name="Footer Placeholder 4"/>
          <p:cNvSpPr>
            <a:spLocks noGrp="1"/>
          </p:cNvSpPr>
          <p:nvPr>
            <p:ph type="ftr" sz="quarter" idx="11"/>
          </p:nvPr>
        </p:nvSpPr>
        <p:spPr/>
        <p:txBody>
          <a:bodyPr/>
          <a:lstStyle/>
          <a:p>
            <a:pPr lvl="0"/>
            <a:endParaRPr lang="en-GB">
              <a:latin typeface="Times New Roman" panose="02020603050405020304" charset="0"/>
            </a:endParaRPr>
          </a:p>
        </p:txBody>
      </p:sp>
      <p:sp>
        <p:nvSpPr>
          <p:cNvPr id="6" name="Slide Number Placeholder 5"/>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25478" cy="609600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fld id="{BB962C8B-B14F-4D97-AF65-F5344CB8AC3E}" type="datetime1">
              <a:rPr lang="en-GB"/>
            </a:fld>
            <a:endParaRPr lang="en-GB"/>
          </a:p>
        </p:txBody>
      </p:sp>
      <p:sp>
        <p:nvSpPr>
          <p:cNvPr id="5" name="Footer Placeholder 4"/>
          <p:cNvSpPr>
            <a:spLocks noGrp="1"/>
          </p:cNvSpPr>
          <p:nvPr>
            <p:ph type="ftr" sz="quarter" idx="11"/>
          </p:nvPr>
        </p:nvSpPr>
        <p:spPr/>
        <p:txBody>
          <a:bodyPr/>
          <a:lstStyle/>
          <a:p>
            <a:pPr lvl="0"/>
            <a:endParaRPr lang="en-GB">
              <a:latin typeface="Times New Roman" panose="02020603050405020304" charset="0"/>
            </a:endParaRPr>
          </a:p>
        </p:txBody>
      </p:sp>
      <p:sp>
        <p:nvSpPr>
          <p:cNvPr id="6" name="Slide Number Placeholder 5"/>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able Placeholder 2"/>
          <p:cNvSpPr>
            <a:spLocks noGrp="1"/>
          </p:cNvSpPr>
          <p:nvPr>
            <p:ph type="tbl" idx="1"/>
          </p:nvPr>
        </p:nvSpPr>
        <p:spPr/>
        <p:txBody>
          <a:bodyPr/>
          <a:lstStyle/>
          <a:p>
            <a:endParaRPr lang="en-US"/>
          </a:p>
        </p:txBody>
      </p:sp>
      <p:sp>
        <p:nvSpPr>
          <p:cNvPr id="4" name="Date Placeholder 3"/>
          <p:cNvSpPr>
            <a:spLocks noGrp="1"/>
          </p:cNvSpPr>
          <p:nvPr>
            <p:ph type="dt" sz="half" idx="10"/>
          </p:nvPr>
        </p:nvSpPr>
        <p:spPr/>
        <p:txBody>
          <a:bodyPr/>
          <a:lstStyle/>
          <a:p>
            <a:pPr lvl="0"/>
            <a:fld id="{BB962C8B-B14F-4D97-AF65-F5344CB8AC3E}" type="datetime1">
              <a:rPr lang="en-GB"/>
            </a:fld>
            <a:endParaRPr lang="en-GB"/>
          </a:p>
        </p:txBody>
      </p:sp>
      <p:sp>
        <p:nvSpPr>
          <p:cNvPr id="5" name="Footer Placeholder 4"/>
          <p:cNvSpPr>
            <a:spLocks noGrp="1"/>
          </p:cNvSpPr>
          <p:nvPr>
            <p:ph type="ftr" sz="quarter" idx="11"/>
          </p:nvPr>
        </p:nvSpPr>
        <p:spPr/>
        <p:txBody>
          <a:bodyPr/>
          <a:lstStyle/>
          <a:p>
            <a:pPr lvl="0"/>
            <a:endParaRPr lang="en-GB">
              <a:latin typeface="Times New Roman" panose="02020603050405020304" charset="0"/>
            </a:endParaRPr>
          </a:p>
        </p:txBody>
      </p:sp>
      <p:sp>
        <p:nvSpPr>
          <p:cNvPr id="6" name="Slide Number Placeholder 5"/>
          <p:cNvSpPr>
            <a:spLocks noGrp="1"/>
          </p:cNvSpPr>
          <p:nvPr>
            <p:ph type="sldNum" sz="quarter" idx="12"/>
          </p:nvPr>
        </p:nvSpPr>
        <p:spPr/>
        <p:txBody>
          <a:body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39BD66F0-FD52-41F1-A66A-CB4BE6F6BD65}" type="slidenum">
              <a:rPr lang="en-GB"/>
            </a:fld>
            <a:endParaRPr lang="en-GB"/>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5D7808E0-9582-4A28-9816-AF3664E67B4E}" type="slidenum">
              <a:rPr lang="en-GB"/>
            </a:fld>
            <a:endParaRPr lang="en-GB"/>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endParaRPr lang="en-US" smtClean="0"/>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89248E3A-371C-490F-BB6C-51DEBFDA2FCD}" type="slidenum">
              <a:rPr lang="en-GB"/>
            </a:fld>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441E1ECE-471B-43D7-995B-21382964B371}" type="slidenum">
              <a:rPr lang="en-GB"/>
            </a:fld>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endParaRPr lang="en-GB"/>
          </a:p>
        </p:txBody>
      </p:sp>
      <p:sp>
        <p:nvSpPr>
          <p:cNvPr id="8" name="Rectangle 5"/>
          <p:cNvSpPr>
            <a:spLocks noGrp="1" noChangeArrowheads="1"/>
          </p:cNvSpPr>
          <p:nvPr>
            <p:ph type="ftr" sz="quarter" idx="11"/>
          </p:nvPr>
        </p:nvSpPr>
        <p:spPr/>
        <p:txBody>
          <a:bodyPr/>
          <a:lstStyle>
            <a:lvl1pPr>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pPr>
              <a:defRPr/>
            </a:pPr>
            <a:fld id="{282E3C6E-AE5A-489A-AF9D-A5DD25B97A5C}" type="slidenum">
              <a:rPr lang="en-GB"/>
            </a:fld>
            <a:endParaRPr lang="en-GB"/>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GB"/>
          </a:p>
        </p:txBody>
      </p:sp>
      <p:sp>
        <p:nvSpPr>
          <p:cNvPr id="4" name="Rectangle 5"/>
          <p:cNvSpPr>
            <a:spLocks noGrp="1" noChangeArrowheads="1"/>
          </p:cNvSpPr>
          <p:nvPr>
            <p:ph type="ftr" sz="quarter" idx="11"/>
          </p:nvPr>
        </p:nvSpPr>
        <p:spPr/>
        <p:txBody>
          <a:bodyPr/>
          <a:lstStyle>
            <a:lvl1pPr>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pPr>
              <a:defRPr/>
            </a:pPr>
            <a:fld id="{876AF71B-F405-4D3C-9644-B4FF3C263D68}" type="slidenum">
              <a:rPr lang="en-GB"/>
            </a:fld>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GB"/>
          </a:p>
        </p:txBody>
      </p:sp>
      <p:sp>
        <p:nvSpPr>
          <p:cNvPr id="3" name="Rectangle 5"/>
          <p:cNvSpPr>
            <a:spLocks noGrp="1" noChangeArrowheads="1"/>
          </p:cNvSpPr>
          <p:nvPr>
            <p:ph type="ftr" sz="quarter" idx="11"/>
          </p:nvPr>
        </p:nvSpPr>
        <p:spPr/>
        <p:txBody>
          <a:bodyPr/>
          <a:lstStyle>
            <a:lvl1pPr>
              <a:defRPr/>
            </a:lvl1pPr>
          </a:lstStyle>
          <a:p>
            <a:pPr>
              <a:defRPr/>
            </a:pPr>
            <a:endParaRPr lang="en-GB"/>
          </a:p>
        </p:txBody>
      </p:sp>
      <p:sp>
        <p:nvSpPr>
          <p:cNvPr id="4" name="Rectangle 6"/>
          <p:cNvSpPr>
            <a:spLocks noGrp="1" noChangeArrowheads="1"/>
          </p:cNvSpPr>
          <p:nvPr>
            <p:ph type="sldNum" sz="quarter" idx="12"/>
          </p:nvPr>
        </p:nvSpPr>
        <p:spPr/>
        <p:txBody>
          <a:bodyPr/>
          <a:lstStyle>
            <a:lvl1pPr>
              <a:defRPr/>
            </a:lvl1pPr>
          </a:lstStyle>
          <a:p>
            <a:pPr>
              <a:defRPr/>
            </a:pPr>
            <a:fld id="{F4AE7DAE-C45C-400F-99F2-1AA9EB37D7D4}" type="slidenum">
              <a:rPr lang="en-GB"/>
            </a:fld>
            <a:endParaRPr lang="en-GB"/>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468E1BCD-56B9-4C39-9DFB-8304718F934D}" type="slidenum">
              <a:rPr lang="en-GB"/>
            </a:fld>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04031D32-5FBC-4955-A7C4-633A25D49712}" type="slidenum">
              <a:rPr lang="en-GB"/>
            </a:fld>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6CD8B732-9F1D-4DAD-8ABD-30BFCAFB3E50}" type="slidenum">
              <a:rPr lang="en-GB"/>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DBAF98C3-4965-4A47-9A11-1ACD289D66CE}" type="slidenum">
              <a:rPr lang="en-GB"/>
            </a:fld>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6" name="Rectangle 4"/>
          <p:cNvSpPr>
            <a:spLocks noGrp="1" noChangeArrowheads="1"/>
          </p:cNvSpPr>
          <p:nvPr>
            <p:ph type="dt" sz="half" idx="10"/>
          </p:nvPr>
        </p:nvSpPr>
        <p:spPr/>
        <p:txBody>
          <a:bodyPr/>
          <a:lstStyle>
            <a:lvl1pPr>
              <a:defRPr/>
            </a:lvl1pPr>
          </a:lstStyle>
          <a:p>
            <a:pPr>
              <a:defRPr/>
            </a:pPr>
            <a:endParaRPr lang="en-GB"/>
          </a:p>
        </p:txBody>
      </p:sp>
      <p:sp>
        <p:nvSpPr>
          <p:cNvPr id="7" name="Rectangle 5"/>
          <p:cNvSpPr>
            <a:spLocks noGrp="1" noChangeArrowheads="1"/>
          </p:cNvSpPr>
          <p:nvPr>
            <p:ph type="ftr" sz="quarter" idx="11"/>
          </p:nvPr>
        </p:nvSpPr>
        <p:spPr/>
        <p:txBody>
          <a:bodyPr/>
          <a:lstStyle>
            <a:lvl1pPr>
              <a:defRPr/>
            </a:lvl1pPr>
          </a:lstStyle>
          <a:p>
            <a:pPr>
              <a:defRPr/>
            </a:pPr>
            <a:endParaRPr lang="en-GB"/>
          </a:p>
        </p:txBody>
      </p:sp>
      <p:sp>
        <p:nvSpPr>
          <p:cNvPr id="8" name="Rectangle 6"/>
          <p:cNvSpPr>
            <a:spLocks noGrp="1" noChangeArrowheads="1"/>
          </p:cNvSpPr>
          <p:nvPr>
            <p:ph type="sldNum" sz="quarter" idx="12"/>
          </p:nvPr>
        </p:nvSpPr>
        <p:spPr/>
        <p:txBody>
          <a:bodyPr/>
          <a:lstStyle>
            <a:lvl1pPr>
              <a:defRPr/>
            </a:lvl1pPr>
          </a:lstStyle>
          <a:p>
            <a:pPr>
              <a:defRPr/>
            </a:pPr>
            <a:fld id="{9614D30F-9F3E-4480-97B6-44469DE15325}" type="slidenum">
              <a:rPr lang="en-GB"/>
            </a:fld>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GB"/>
          </a:p>
        </p:txBody>
      </p:sp>
      <p:sp>
        <p:nvSpPr>
          <p:cNvPr id="4" name="Rectangle 5"/>
          <p:cNvSpPr>
            <a:spLocks noGrp="1" noChangeArrowheads="1"/>
          </p:cNvSpPr>
          <p:nvPr>
            <p:ph type="ftr" sz="quarter" idx="11"/>
          </p:nvPr>
        </p:nvSpPr>
        <p:spPr/>
        <p:txBody>
          <a:bodyPr/>
          <a:lstStyle>
            <a:lvl1pPr>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pPr>
              <a:defRPr/>
            </a:pPr>
            <a:fld id="{01D754B0-68A1-4244-9336-6394B117CF28}" type="slidenum">
              <a:rPr lang="en-GB"/>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2" Type="http://schemas.openxmlformats.org/officeDocument/2006/relationships/theme" Target="../theme/theme2.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4" Type="http://schemas.openxmlformats.org/officeDocument/2006/relationships/theme" Target="../theme/theme3.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8.xml"/><Relationship Id="rId8" Type="http://schemas.openxmlformats.org/officeDocument/2006/relationships/slideLayout" Target="../slideLayouts/slideLayout47.xml"/><Relationship Id="rId7" Type="http://schemas.openxmlformats.org/officeDocument/2006/relationships/slideLayout" Target="../slideLayouts/slideLayout46.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3" Type="http://schemas.openxmlformats.org/officeDocument/2006/relationships/slideLayout" Target="../slideLayouts/slideLayout42.xml"/><Relationship Id="rId2" Type="http://schemas.openxmlformats.org/officeDocument/2006/relationships/slideLayout" Target="../slideLayouts/slideLayout41.xml"/><Relationship Id="rId13" Type="http://schemas.openxmlformats.org/officeDocument/2006/relationships/theme" Target="../theme/theme4.xml"/><Relationship Id="rId12" Type="http://schemas.openxmlformats.org/officeDocument/2006/relationships/slideLayout" Target="../slideLayouts/slideLayout51.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 Type="http://schemas.openxmlformats.org/officeDocument/2006/relationships/slideLayout" Target="../slideLayouts/slideLayout53.xml"/><Relationship Id="rId14" Type="http://schemas.openxmlformats.org/officeDocument/2006/relationships/theme" Target="../theme/theme5.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Group 21505"/>
          <p:cNvGrpSpPr/>
          <p:nvPr/>
        </p:nvGrpSpPr>
        <p:grpSpPr>
          <a:xfrm>
            <a:off x="0" y="152400"/>
            <a:ext cx="8686800" cy="6096000"/>
            <a:chOff x="0" y="96"/>
            <a:chExt cx="5472" cy="3840"/>
          </a:xfrm>
        </p:grpSpPr>
        <p:sp>
          <p:nvSpPr>
            <p:cNvPr id="1027" name="Rounded Rectangle 21506"/>
            <p:cNvSpPr/>
            <p:nvPr/>
          </p:nvSpPr>
          <p:spPr>
            <a:xfrm>
              <a:off x="240" y="336"/>
              <a:ext cx="5232" cy="3600"/>
            </a:xfrm>
            <a:prstGeom prst="roundRect">
              <a:avLst>
                <a:gd name="adj" fmla="val 13727"/>
              </a:avLst>
            </a:prstGeom>
            <a:noFill/>
            <a:ln w="50800" cap="flat" cmpd="sng">
              <a:solidFill>
                <a:schemeClr val="bg2"/>
              </a:solidFill>
              <a:prstDash val="solid"/>
              <a:round/>
              <a:headEnd type="none" w="med" len="med"/>
              <a:tailEnd type="none" w="med" len="med"/>
            </a:ln>
          </p:spPr>
          <p:txBody>
            <a:bodyPr wrap="none" anchor="ctr"/>
            <a:p>
              <a:pPr lvl="0" indent="0" algn="ctr">
                <a:buClr>
                  <a:schemeClr val="bg1"/>
                </a:buClr>
              </a:pPr>
              <a:endParaRPr lang="en-US" altLang="zh-CN" sz="2400" dirty="0">
                <a:latin typeface="Calibri" panose="020F0502020204030204" charset="0"/>
              </a:endParaRPr>
            </a:p>
          </p:txBody>
        </p:sp>
        <p:sp>
          <p:nvSpPr>
            <p:cNvPr id="1028" name="Freeform 21507"/>
            <p:cNvSpPr/>
            <p:nvPr/>
          </p:nvSpPr>
          <p:spPr>
            <a:xfrm>
              <a:off x="0" y="96"/>
              <a:ext cx="5376" cy="768"/>
            </a:xfrm>
            <a:custGeom>
              <a:avLst/>
              <a:gdLst/>
              <a:ahLst/>
              <a:cxnLst/>
              <a:pathLst>
                <a:path w="7000" h="1000">
                  <a:moveTo>
                    <a:pt x="0" y="0"/>
                  </a:moveTo>
                  <a:lnTo>
                    <a:pt x="6500" y="0"/>
                  </a:lnTo>
                  <a:cubicBezTo>
                    <a:pt x="6776" y="0"/>
                    <a:pt x="7000" y="224"/>
                    <a:pt x="7000" y="500"/>
                  </a:cubicBezTo>
                  <a:cubicBezTo>
                    <a:pt x="7000" y="776"/>
                    <a:pt x="6776" y="1000"/>
                    <a:pt x="6500" y="1000"/>
                  </a:cubicBezTo>
                  <a:lnTo>
                    <a:pt x="0" y="1000"/>
                  </a:lnTo>
                  <a:close/>
                </a:path>
              </a:pathLst>
            </a:custGeom>
            <a:solidFill>
              <a:schemeClr val="folHlink"/>
            </a:solidFill>
            <a:ln w="9525">
              <a:noFill/>
            </a:ln>
          </p:spPr>
          <p:txBody>
            <a:bodyPr/>
            <a:p>
              <a:endParaRPr lang="en-US"/>
            </a:p>
          </p:txBody>
        </p:sp>
        <p:sp>
          <p:nvSpPr>
            <p:cNvPr id="1029" name="Straight Connector 21508"/>
            <p:cNvSpPr/>
            <p:nvPr/>
          </p:nvSpPr>
          <p:spPr>
            <a:xfrm>
              <a:off x="0" y="768"/>
              <a:ext cx="5088" cy="0"/>
            </a:xfrm>
            <a:prstGeom prst="line">
              <a:avLst/>
            </a:prstGeom>
            <a:ln w="38100" cap="flat" cmpd="sng">
              <a:solidFill>
                <a:schemeClr val="bg1"/>
              </a:solidFill>
              <a:prstDash val="solid"/>
              <a:round/>
              <a:headEnd type="none" w="med" len="med"/>
              <a:tailEnd type="none" w="med" len="med"/>
            </a:ln>
          </p:spPr>
        </p:sp>
      </p:grpSp>
      <p:sp>
        <p:nvSpPr>
          <p:cNvPr id="1030" name="Title 21509"/>
          <p:cNvSpPr>
            <a:spLocks noGrp="1"/>
          </p:cNvSpPr>
          <p:nvPr>
            <p:ph type="title"/>
          </p:nvPr>
        </p:nvSpPr>
        <p:spPr>
          <a:xfrm>
            <a:off x="195263" y="228600"/>
            <a:ext cx="8015287" cy="914400"/>
          </a:xfrm>
          <a:prstGeom prst="rect">
            <a:avLst/>
          </a:prstGeom>
          <a:noFill/>
          <a:ln w="9525">
            <a:noFill/>
          </a:ln>
        </p:spPr>
        <p:txBody>
          <a:bodyPr anchor="ctr"/>
          <a:p>
            <a:pPr lvl="0" indent="0"/>
            <a:r>
              <a:rPr lang="en-US" altLang="zh-CN" dirty="0"/>
              <a:t>Click to edit Master title style</a:t>
            </a:r>
            <a:endParaRPr lang="en-US" altLang="zh-CN" dirty="0"/>
          </a:p>
        </p:txBody>
      </p:sp>
      <p:sp>
        <p:nvSpPr>
          <p:cNvPr id="21511" name="Text Placeholder 21510"/>
          <p:cNvSpPr>
            <a:spLocks noGrp="1"/>
          </p:cNvSpPr>
          <p:nvPr>
            <p:ph type="body"/>
          </p:nvPr>
        </p:nvSpPr>
        <p:spPr>
          <a:xfrm>
            <a:off x="609600" y="1600200"/>
            <a:ext cx="7924800" cy="4419600"/>
          </a:xfrm>
          <a:prstGeom prst="rect">
            <a:avLst/>
          </a:prstGeom>
          <a:noFill/>
          <a:ln w="9525">
            <a:noFill/>
          </a:ln>
        </p:spPr>
        <p:txBody>
          <a:bodyPr anchor="t"/>
          <a:p>
            <a:pPr lvl="0" indent="-342900"/>
            <a:r>
              <a:rPr lang="en-US" altLang="zh-CN" dirty="0"/>
              <a:t>Click to edit Master text styles</a:t>
            </a:r>
            <a:endParaRPr lang="en-US" altLang="zh-CN" dirty="0"/>
          </a:p>
          <a:p>
            <a:pPr lvl="1" indent="-285750"/>
            <a:r>
              <a:rPr lang="en-US" altLang="zh-CN" dirty="0"/>
              <a:t>Second level</a:t>
            </a:r>
            <a:endParaRPr lang="en-US" altLang="zh-CN" dirty="0"/>
          </a:p>
          <a:p>
            <a:pPr lvl="2" indent="-228600"/>
            <a:r>
              <a:rPr lang="en-US" altLang="zh-CN" dirty="0"/>
              <a:t>Third level</a:t>
            </a:r>
            <a:endParaRPr lang="en-US" altLang="zh-CN" dirty="0"/>
          </a:p>
          <a:p>
            <a:pPr lvl="3" indent="-228600"/>
            <a:r>
              <a:rPr lang="en-US" altLang="zh-CN" dirty="0"/>
              <a:t>Fourth level</a:t>
            </a:r>
            <a:endParaRPr lang="en-US" altLang="zh-CN" dirty="0"/>
          </a:p>
          <a:p>
            <a:pPr lvl="4" indent="-228600"/>
            <a:r>
              <a:rPr lang="en-US" altLang="zh-CN" dirty="0"/>
              <a:t>Fifth level</a:t>
            </a:r>
            <a:endParaRPr lang="en-US" altLang="zh-CN" dirty="0"/>
          </a:p>
        </p:txBody>
      </p:sp>
      <p:sp>
        <p:nvSpPr>
          <p:cNvPr id="21512" name="Date Placeholder 21511"/>
          <p:cNvSpPr>
            <a:spLocks noGrp="1"/>
          </p:cNvSpPr>
          <p:nvPr>
            <p:ph type="dt" sz="half" idx="2"/>
          </p:nvPr>
        </p:nvSpPr>
        <p:spPr>
          <a:xfrm>
            <a:off x="457200" y="6248400"/>
            <a:ext cx="2133600" cy="457200"/>
          </a:xfrm>
          <a:prstGeom prst="rect">
            <a:avLst/>
          </a:prstGeom>
          <a:noFill/>
          <a:ln w="9525">
            <a:noFill/>
          </a:ln>
        </p:spPr>
        <p:txBody>
          <a:bodyPr anchor="b"/>
          <a:lstStyle>
            <a:lvl1pPr>
              <a:defRPr sz="1200"/>
            </a:lvl1pPr>
          </a:lstStyle>
          <a:p>
            <a:pPr lvl="0" fontAlgn="base"/>
            <a:endParaRPr lang="en-GB" strike="noStrike" noProof="1" dirty="0"/>
          </a:p>
        </p:txBody>
      </p:sp>
      <p:sp>
        <p:nvSpPr>
          <p:cNvPr id="21513" name="Footer Placeholder 21512"/>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a:lvl1pPr>
          </a:lstStyle>
          <a:p>
            <a:pPr lvl="0" fontAlgn="base"/>
            <a:endParaRPr lang="en-GB" strike="noStrike" noProof="1" dirty="0"/>
          </a:p>
        </p:txBody>
      </p:sp>
      <p:sp>
        <p:nvSpPr>
          <p:cNvPr id="21514" name="Slide Number Placeholder 21513"/>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a:latin typeface="Arial" panose="020B0604020202020204" pitchFamily="34" charset="0"/>
              </a:defRPr>
            </a:lvl1pPr>
          </a:lstStyle>
          <a:p>
            <a:pPr lvl="0" fontAlgn="base"/>
            <a:fld id="{9A0DB2DC-4C9A-4742-B13C-FB6460FD3503}" type="slidenum">
              <a:rPr lang="en-GB" strike="noStrike" noProof="1" dirty="0">
                <a:latin typeface="Arial" panose="020B0604020202020204" pitchFamily="34" charset="0"/>
                <a:ea typeface="+mn-ea"/>
                <a:cs typeface="+mn-cs"/>
              </a:rPr>
            </a:fld>
            <a:endParaRPr lang="en-GB"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11">
                                            <p:txEl>
                                              <p:charRg st="0" end="3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11">
                                            <p:txEl>
                                              <p:charRg st="33" end="4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511">
                                            <p:txEl>
                                              <p:charRg st="46" end="5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11">
                                            <p:txEl>
                                              <p:charRg st="58" end="7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11">
                                            <p:txEl>
                                              <p:charRg st="71" end="8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build="p"/>
    </p:bldLst>
  </p:timing>
  <p:hf sldNum="0" hdr="0" ftr="0" dt="0"/>
  <p:txStyles>
    <p:titleStyle>
      <a:lvl1pPr marL="0" lvl="0" indent="0" algn="l" defTabSz="914400" rtl="0" eaLnBrk="1" fontAlgn="base" latinLnBrk="0" hangingPunct="1">
        <a:lnSpc>
          <a:spcPct val="100000"/>
        </a:lnSpc>
        <a:spcBef>
          <a:spcPct val="0"/>
        </a:spcBef>
        <a:spcAft>
          <a:spcPct val="0"/>
        </a:spcAft>
        <a:buNone/>
        <a:defRPr sz="42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l"/>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1"/>
        </a:buClr>
        <a:buSzPct val="70000"/>
        <a:buFont typeface="Wingdings" panose="05000000000000000000" pitchFamily="2" charset="2"/>
        <a:buChar char="l"/>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l"/>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l"/>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Title 1025"/>
          <p:cNvSpPr>
            <a:spLocks noGrp="1"/>
          </p:cNvSpPr>
          <p:nvPr>
            <p:ph type="title"/>
          </p:nvPr>
        </p:nvSpPr>
        <p:spPr>
          <a:xfrm>
            <a:off x="685800" y="609600"/>
            <a:ext cx="7772400" cy="1143000"/>
          </a:xfrm>
          <a:prstGeom prst="rect">
            <a:avLst/>
          </a:prstGeom>
          <a:noFill/>
          <a:ln w="9525">
            <a:noFill/>
          </a:ln>
        </p:spPr>
        <p:txBody>
          <a:bodyPr anchor="ctr"/>
          <a:p>
            <a:pPr lvl="0" indent="0"/>
            <a:r>
              <a:rPr lang="en-US" altLang="zh-CN" dirty="0"/>
              <a:t>Click to edit Master title style</a:t>
            </a:r>
            <a:endParaRPr lang="en-US" altLang="zh-CN" dirty="0"/>
          </a:p>
        </p:txBody>
      </p:sp>
      <p:sp>
        <p:nvSpPr>
          <p:cNvPr id="2051" name="Text Placeholder 1026"/>
          <p:cNvSpPr>
            <a:spLocks noGrp="1"/>
          </p:cNvSpPr>
          <p:nvPr>
            <p:ph type="body"/>
          </p:nvPr>
        </p:nvSpPr>
        <p:spPr>
          <a:xfrm>
            <a:off x="685800" y="1981200"/>
            <a:ext cx="7772400" cy="4114800"/>
          </a:xfrm>
          <a:prstGeom prst="rect">
            <a:avLst/>
          </a:prstGeom>
          <a:noFill/>
          <a:ln w="9525">
            <a:noFill/>
          </a:ln>
        </p:spPr>
        <p:txBody>
          <a:bodyPr anchor="t"/>
          <a:p>
            <a:pPr lvl="0" indent="-342900"/>
            <a:r>
              <a:rPr lang="en-US" altLang="zh-CN" dirty="0"/>
              <a:t>Click to edit Master text styles</a:t>
            </a:r>
            <a:endParaRPr lang="en-US" altLang="zh-CN" dirty="0"/>
          </a:p>
          <a:p>
            <a:pPr lvl="1" indent="-285750"/>
            <a:r>
              <a:rPr lang="en-US" altLang="zh-CN" dirty="0"/>
              <a:t>Second level</a:t>
            </a:r>
            <a:endParaRPr lang="en-US" altLang="zh-CN" dirty="0"/>
          </a:p>
          <a:p>
            <a:pPr lvl="2" indent="-228600"/>
            <a:r>
              <a:rPr lang="en-US" altLang="zh-CN" dirty="0"/>
              <a:t>Third level</a:t>
            </a:r>
            <a:endParaRPr lang="en-US" altLang="zh-CN" dirty="0"/>
          </a:p>
          <a:p>
            <a:pPr lvl="3" indent="-228600"/>
            <a:r>
              <a:rPr lang="en-US" altLang="zh-CN" dirty="0"/>
              <a:t>Fourth level</a:t>
            </a:r>
            <a:endParaRPr lang="en-US" altLang="zh-CN" dirty="0"/>
          </a:p>
          <a:p>
            <a:pPr lvl="4" indent="-228600"/>
            <a:r>
              <a:rPr lang="en-US" altLang="zh-CN" dirty="0"/>
              <a:t>Fifth level</a:t>
            </a:r>
            <a:endParaRPr lang="en-US" altLang="zh-CN" dirty="0"/>
          </a:p>
        </p:txBody>
      </p:sp>
      <p:sp>
        <p:nvSpPr>
          <p:cNvPr id="1028" name="Date Placeholder 1027"/>
          <p:cNvSpPr>
            <a:spLocks noGrp="1"/>
          </p:cNvSpPr>
          <p:nvPr>
            <p:ph type="dt" sz="half" idx="2"/>
          </p:nvPr>
        </p:nvSpPr>
        <p:spPr>
          <a:xfrm>
            <a:off x="685800" y="6248400"/>
            <a:ext cx="1905000" cy="457200"/>
          </a:xfrm>
          <a:prstGeom prst="rect">
            <a:avLst/>
          </a:prstGeom>
          <a:noFill/>
          <a:ln w="9525">
            <a:noFill/>
          </a:ln>
        </p:spPr>
        <p:txBody>
          <a:bodyPr/>
          <a:lstStyle>
            <a:lvl1pPr>
              <a:defRPr sz="1400"/>
            </a:lvl1pPr>
          </a:lstStyle>
          <a:p>
            <a:pPr lvl="0" fontAlgn="base"/>
            <a:endParaRPr lang="en-US" strike="noStrike" noProof="1"/>
          </a:p>
        </p:txBody>
      </p:sp>
      <p:sp>
        <p:nvSpPr>
          <p:cNvPr id="1029" name="Footer Placeholder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a:lvl1pPr>
          </a:lstStyle>
          <a:p>
            <a:pPr lvl="0" fontAlgn="base"/>
            <a:endParaRPr lang="en-US" strike="noStrike" noProof="1"/>
          </a:p>
        </p:txBody>
      </p:sp>
      <p:sp>
        <p:nvSpPr>
          <p:cNvPr id="1030" name="Slide Number Placeholder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a:lvl1pPr>
          </a:lstStyle>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Calibri" panose="020F0502020204030204" charset="0"/>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Calibri" panose="020F0502020204030204" charset="0"/>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Calibri" panose="020F0502020204030204" charset="0"/>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Calibri" panose="020F0502020204030204" charset="0"/>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Calibri" panose="020F0502020204030204" charset="0"/>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Calibri" panose="020F0502020204030204" charset="0"/>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charset="0"/>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GB" altLang="en-US" smtClean="0"/>
              <a:t>Click to edit Master title style</a:t>
            </a:r>
            <a:endParaRPr lang="en-GB"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GB" altLang="en-US" smtClean="0"/>
              <a:t>Click to edit Master text styles</a:t>
            </a:r>
            <a:endParaRPr lang="en-GB" altLang="en-US" smtClean="0"/>
          </a:p>
          <a:p>
            <a:pPr lvl="1"/>
            <a:r>
              <a:rPr lang="en-GB" altLang="en-US" smtClean="0"/>
              <a:t>Second level</a:t>
            </a:r>
            <a:endParaRPr lang="en-GB" altLang="en-US" smtClean="0"/>
          </a:p>
          <a:p>
            <a:pPr lvl="2"/>
            <a:r>
              <a:rPr lang="en-GB" altLang="en-US" smtClean="0"/>
              <a:t>Third level</a:t>
            </a:r>
            <a:endParaRPr lang="en-GB" altLang="en-US" smtClean="0"/>
          </a:p>
          <a:p>
            <a:pPr lvl="3"/>
            <a:r>
              <a:rPr lang="en-GB" altLang="en-US" smtClean="0"/>
              <a:t>Fourth level</a:t>
            </a:r>
            <a:endParaRPr lang="en-GB" altLang="en-US" smtClean="0"/>
          </a:p>
          <a:p>
            <a:pPr lvl="4"/>
            <a:r>
              <a:rPr lang="en-GB" altLang="en-US" smtClean="0"/>
              <a:t>Fifth level</a:t>
            </a:r>
            <a:endParaRPr lang="en-GB"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defRPr sz="1400">
                <a:latin typeface="Arial" panose="020B0604020202020204" pitchFamily="34" charset="0"/>
                <a:ea typeface="+mn-ea"/>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defRPr sz="1400">
                <a:latin typeface="Arial" panose="020B0604020202020204" pitchFamily="34" charset="0"/>
                <a:ea typeface="+mn-ea"/>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defRPr sz="1400">
                <a:latin typeface="Arial" panose="020B0604020202020204" pitchFamily="34" charset="0"/>
                <a:ea typeface="MS PGothic" panose="020B0600070205080204" pitchFamily="34" charset="-128"/>
              </a:defRPr>
            </a:lvl1pPr>
          </a:lstStyle>
          <a:p>
            <a:pPr>
              <a:defRPr/>
            </a:pPr>
            <a:fld id="{038519DC-CAE3-44C4-B45A-D24570D610EE}" type="slidenum">
              <a:rPr lang="en-GB"/>
            </a:fld>
            <a:endParaRPr lang="en-GB"/>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anose="020B0604020202020204"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anose="020B0604020202020204"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1026" name="Title 1025"/>
          <p:cNvSpPr>
            <a:spLocks noGrp="1"/>
          </p:cNvSpPr>
          <p:nvPr>
            <p:ph type="title"/>
          </p:nvPr>
        </p:nvSpPr>
        <p:spPr>
          <a:xfrm>
            <a:off x="0" y="0"/>
            <a:ext cx="9144000" cy="838200"/>
          </a:xfrm>
          <a:prstGeom prst="rect">
            <a:avLst/>
          </a:prstGeom>
          <a:noFill/>
          <a:ln w="9525">
            <a:noFill/>
          </a:ln>
        </p:spPr>
        <p:txBody>
          <a:bodyPr anchor="ctr" anchorCtr="0"/>
          <a:p>
            <a:pPr lvl="0"/>
            <a:r>
              <a:rPr dirty="0"/>
              <a:t>Click to edit Master title style</a:t>
            </a:r>
            <a:endParaRPr dirty="0"/>
          </a:p>
        </p:txBody>
      </p:sp>
      <p:sp>
        <p:nvSpPr>
          <p:cNvPr id="1027" name="Text Placeholder 1026"/>
          <p:cNvSpPr>
            <a:spLocks noGrp="1"/>
          </p:cNvSpPr>
          <p:nvPr>
            <p:ph type="body" idx="1"/>
          </p:nvPr>
        </p:nvSpPr>
        <p:spPr>
          <a:xfrm>
            <a:off x="685800" y="1981200"/>
            <a:ext cx="7772400" cy="4114800"/>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1028" name="Date Placeholder 1027"/>
          <p:cNvSpPr>
            <a:spLocks noGrp="1"/>
          </p:cNvSpPr>
          <p:nvPr>
            <p:ph type="dt" sz="half" idx="2"/>
          </p:nvPr>
        </p:nvSpPr>
        <p:spPr>
          <a:xfrm>
            <a:off x="7239000" y="0"/>
            <a:ext cx="1905000" cy="457200"/>
          </a:xfrm>
          <a:prstGeom prst="rect">
            <a:avLst/>
          </a:prstGeom>
          <a:noFill/>
          <a:ln w="9525">
            <a:noFill/>
          </a:ln>
        </p:spPr>
        <p:txBody>
          <a:bodyPr/>
          <a:lstStyle>
            <a:lvl1pPr algn="r">
              <a:defRPr sz="1600">
                <a:solidFill>
                  <a:schemeClr val="folHlink"/>
                </a:solidFill>
                <a:latin typeface="Comic Sans MS" panose="030F0702030302020204" pitchFamily="66" charset="0"/>
              </a:defRPr>
            </a:lvl1pPr>
          </a:lstStyle>
          <a:p>
            <a:pPr lvl="0"/>
            <a:fld id="{BB962C8B-B14F-4D97-AF65-F5344CB8AC3E}" type="datetime1">
              <a:rPr lang="en-GB"/>
            </a:fld>
            <a:endParaRPr lang="en-GB"/>
          </a:p>
        </p:txBody>
      </p:sp>
      <p:sp>
        <p:nvSpPr>
          <p:cNvPr id="1029" name="Footer Placeholder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a:lvl1pPr>
          </a:lstStyle>
          <a:p>
            <a:pPr lvl="0"/>
            <a:endParaRPr lang="en-GB">
              <a:latin typeface="Times New Roman" panose="02020603050405020304" charset="0"/>
            </a:endParaRPr>
          </a:p>
        </p:txBody>
      </p:sp>
      <p:sp>
        <p:nvSpPr>
          <p:cNvPr id="1030" name="Slide Number Placeholder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a:lvl1pPr>
          </a:lstStyle>
          <a:p>
            <a:pPr lvl="0"/>
            <a:fld id="{9A0DB2DC-4C9A-4742-B13C-FB6460FD3503}" type="slidenum">
              <a:rPr lang="en-GB">
                <a:latin typeface="Times New Roman" panose="02020603050405020304" charset="0"/>
              </a:rPr>
            </a:fld>
            <a:endParaRPr lang="en-GB">
              <a:latin typeface="Times New Roman" panose="02020603050405020304" charset="0"/>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hf sldNum="0" hdr="0" ftr="0"/>
  <p:txStyles>
    <p:titleStyle>
      <a:lvl1pPr marL="0" lvl="0" indent="0" algn="ctr" defTabSz="914400" rtl="0" eaLnBrk="1" fontAlgn="base" latinLnBrk="0" hangingPunct="1">
        <a:lnSpc>
          <a:spcPct val="100000"/>
        </a:lnSpc>
        <a:spcBef>
          <a:spcPct val="0"/>
        </a:spcBef>
        <a:spcAft>
          <a:spcPct val="0"/>
        </a:spcAft>
        <a:buNone/>
        <a:defRPr sz="4400" b="1" i="0" u="none" kern="1200" baseline="0">
          <a:solidFill>
            <a:schemeClr val="bg1"/>
          </a:solidFill>
          <a:effectLst>
            <a:outerShdw blurRad="38100" dist="38100" dir="2700000">
              <a:srgbClr val="000000"/>
            </a:outerShdw>
          </a:effectLst>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2pPr>
      <a:lvl3pPr marL="914400" lvl="2"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3pPr>
      <a:lvl4pPr marL="1371600" lvl="3"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4pPr>
      <a:lvl5pPr marL="1828800" lvl="4"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5pPr>
      <a:lvl6pPr marL="2286000" lvl="5"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6pPr>
      <a:lvl7pPr marL="2743200" lvl="6"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7pPr>
      <a:lvl8pPr marL="3200400" lvl="7"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8pPr>
      <a:lvl9pPr marL="3657600" lvl="8"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lstStyle/>
          <a:p>
            <a:pPr lvl="0"/>
            <a:r>
              <a:rPr lang="en-GB" altLang="en-US" smtClean="0"/>
              <a:t>Click to edit Master title style</a:t>
            </a:r>
            <a:endParaRPr lang="en-GB"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lstStyle/>
          <a:p>
            <a:pPr lvl="0"/>
            <a:r>
              <a:rPr lang="en-GB" altLang="en-US" smtClean="0"/>
              <a:t>Click to edit Master text styles</a:t>
            </a:r>
            <a:endParaRPr lang="en-GB" altLang="en-US" smtClean="0"/>
          </a:p>
          <a:p>
            <a:pPr lvl="1"/>
            <a:r>
              <a:rPr lang="en-GB" altLang="en-US" smtClean="0"/>
              <a:t>Second level</a:t>
            </a:r>
            <a:endParaRPr lang="en-GB" altLang="en-US" smtClean="0"/>
          </a:p>
          <a:p>
            <a:pPr lvl="2"/>
            <a:r>
              <a:rPr lang="en-GB" altLang="en-US" smtClean="0"/>
              <a:t>Third level</a:t>
            </a:r>
            <a:endParaRPr lang="en-GB" altLang="en-US" smtClean="0"/>
          </a:p>
          <a:p>
            <a:pPr lvl="3"/>
            <a:r>
              <a:rPr lang="en-GB" altLang="en-US" smtClean="0"/>
              <a:t>Fourth level</a:t>
            </a:r>
            <a:endParaRPr lang="en-GB" altLang="en-US" smtClean="0"/>
          </a:p>
          <a:p>
            <a:pPr lvl="4"/>
            <a:r>
              <a:rPr lang="en-GB" altLang="en-US" smtClean="0"/>
              <a:t>Fifth level</a:t>
            </a:r>
            <a:endParaRPr lang="en-GB"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a:defRPr sz="1400">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a:defRPr sz="1400">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a:defRPr sz="1400">
                <a:latin typeface="+mn-lt"/>
              </a:defRPr>
            </a:lvl1pPr>
          </a:lstStyle>
          <a:p>
            <a:pPr>
              <a:defRPr/>
            </a:pPr>
            <a:fld id="{2A6D6194-2CAF-4900-BB10-F987AD0C99EE}" type="slidenum">
              <a:rPr lang="en-GB"/>
            </a:fld>
            <a:endParaRPr lang="en-GB"/>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image" Target="../media/image10.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5.GI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GI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GIF"/><Relationship Id="rId1" Type="http://schemas.openxmlformats.org/officeDocument/2006/relationships/image" Target="../media/image17.GI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png"/><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0" Type="http://schemas.openxmlformats.org/officeDocument/2006/relationships/slideLayout" Target="../slideLayouts/slideLayout16.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38.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44.png"/><Relationship Id="rId1"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45.png"/><Relationship Id="rId1" Type="http://schemas.openxmlformats.org/officeDocument/2006/relationships/hyperlink" Target="http://earthguide.ucsd.edu/earthguide/diagrams/watercycl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image" Target="../media/image10.GIF"/></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6.png"/><Relationship Id="rId2" Type="http://schemas.openxmlformats.org/officeDocument/2006/relationships/image" Target="../media/image22.png"/><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47.wmf"/><Relationship Id="rId1"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48.wmf"/><Relationship Id="rId1"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GI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41.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62.GIF"/></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3.jpe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65.GIF"/><Relationship Id="rId1"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66.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68.png"/><Relationship Id="rId1" Type="http://schemas.openxmlformats.org/officeDocument/2006/relationships/image" Target="../media/image67.pn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70.png"/><Relationship Id="rId1" Type="http://schemas.openxmlformats.org/officeDocument/2006/relationships/image" Target="../media/image69.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7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2.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image" Target="../media/image73.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79.png"/><Relationship Id="rId1"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80.png"/></Relationships>
</file>

<file path=ppt/slides/_rels/slide61.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image" Target="../media/image84.GIF"/><Relationship Id="rId3" Type="http://schemas.openxmlformats.org/officeDocument/2006/relationships/image" Target="../media/image83.GIF"/><Relationship Id="rId2" Type="http://schemas.openxmlformats.org/officeDocument/2006/relationships/image" Target="../media/image82.png"/><Relationship Id="rId1" Type="http://schemas.openxmlformats.org/officeDocument/2006/relationships/image" Target="../media/image81.png"/></Relationships>
</file>

<file path=ppt/slides/_rels/slide62.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2.xml"/><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9.jpeg"/><Relationship Id="rId1" Type="http://schemas.openxmlformats.org/officeDocument/2006/relationships/image" Target="../media/image88.jpeg"/></Relationships>
</file>

<file path=ppt/slides/_rels/slide64.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91.jpeg"/><Relationship Id="rId1" Type="http://schemas.openxmlformats.org/officeDocument/2006/relationships/image" Target="../media/image90.jpe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93.png"/><Relationship Id="rId1" Type="http://schemas.openxmlformats.org/officeDocument/2006/relationships/image" Target="../media/image92.pn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xml"/><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image" Target="../media/image94.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97.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99.wmf"/><Relationship Id="rId1" Type="http://schemas.openxmlformats.org/officeDocument/2006/relationships/image" Target="../media/image9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2.xml"/><Relationship Id="rId3" Type="http://schemas.openxmlformats.org/officeDocument/2006/relationships/image" Target="../media/image102.png"/><Relationship Id="rId2" Type="http://schemas.openxmlformats.org/officeDocument/2006/relationships/image" Target="../media/image101.GIF"/><Relationship Id="rId1" Type="http://schemas.openxmlformats.org/officeDocument/2006/relationships/image" Target="../media/image100.GIF"/></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103.pn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105.png"/><Relationship Id="rId1" Type="http://schemas.openxmlformats.org/officeDocument/2006/relationships/image" Target="../media/image104.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105.png"/></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image" Target="../media/image107.png"/><Relationship Id="rId1" Type="http://schemas.openxmlformats.org/officeDocument/2006/relationships/image" Target="../media/image106.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8.pn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9.pn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0.png"/></Relationships>
</file>

<file path=ppt/slides/_rels/slide80.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image" Target="../media/image112.png"/><Relationship Id="rId2" Type="http://schemas.openxmlformats.org/officeDocument/2006/relationships/control" Target="../activeX/activeX1.xml"/><Relationship Id="rId1" Type="http://schemas.openxmlformats.org/officeDocument/2006/relationships/image" Target="../media/image111.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image" Target="../media/image113.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4.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image" Target="../media/image11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6.jpe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8.png"/><Relationship Id="rId1" Type="http://schemas.openxmlformats.org/officeDocument/2006/relationships/image" Target="../media/image11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9.jpe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9.jpeg"/></Relationships>
</file>

<file path=ppt/slides/_rels/slide95.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2.xml"/><Relationship Id="rId4" Type="http://schemas.openxmlformats.org/officeDocument/2006/relationships/oleObject" Target="../embeddings/oleObject4.bin"/><Relationship Id="rId3" Type="http://schemas.openxmlformats.org/officeDocument/2006/relationships/image" Target="../media/image121.wmf"/><Relationship Id="rId2" Type="http://schemas.openxmlformats.org/officeDocument/2006/relationships/oleObject" Target="../embeddings/oleObject3.bin"/><Relationship Id="rId1" Type="http://schemas.openxmlformats.org/officeDocument/2006/relationships/image" Target="../media/image120.jpeg"/></Relationships>
</file>

<file path=ppt/slides/_rels/slide96.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slideLayout" Target="../slideLayouts/slideLayout2.xml"/><Relationship Id="rId4" Type="http://schemas.openxmlformats.org/officeDocument/2006/relationships/oleObject" Target="../embeddings/oleObject6.bin"/><Relationship Id="rId3" Type="http://schemas.openxmlformats.org/officeDocument/2006/relationships/image" Target="../media/image121.wmf"/><Relationship Id="rId2" Type="http://schemas.openxmlformats.org/officeDocument/2006/relationships/oleObject" Target="../embeddings/oleObject5.bin"/><Relationship Id="rId1" Type="http://schemas.openxmlformats.org/officeDocument/2006/relationships/image" Target="../media/image120.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7" Type="http://schemas.openxmlformats.org/officeDocument/2006/relationships/vmlDrawing" Target="../drawings/vmlDrawing6.vml"/><Relationship Id="rId6" Type="http://schemas.openxmlformats.org/officeDocument/2006/relationships/slideLayout" Target="../slideLayouts/slideLayout28.xml"/><Relationship Id="rId5" Type="http://schemas.openxmlformats.org/officeDocument/2006/relationships/image" Target="../media/image124.png"/><Relationship Id="rId4" Type="http://schemas.openxmlformats.org/officeDocument/2006/relationships/image" Target="../media/image123.wmf"/><Relationship Id="rId3" Type="http://schemas.openxmlformats.org/officeDocument/2006/relationships/oleObject" Target="../embeddings/oleObject8.bin"/><Relationship Id="rId2" Type="http://schemas.openxmlformats.org/officeDocument/2006/relationships/image" Target="../media/image122.wmf"/><Relationship Id="rId1" Type="http://schemas.openxmlformats.org/officeDocument/2006/relationships/oleObject" Target="../embeddings/oleObject7.bin"/></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25.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26.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2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2.xml"/><Relationship Id="rId1" Type="http://schemas.openxmlformats.org/officeDocument/2006/relationships/image" Target="../media/image12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9.xml.rels><?xml version="1.0" encoding="UTF-8" standalone="yes"?>
<Relationships xmlns="http://schemas.openxmlformats.org/package/2006/relationships"><Relationship Id="rId5" Type="http://schemas.openxmlformats.org/officeDocument/2006/relationships/vmlDrawing" Target="../drawings/vmlDrawing7.vml"/><Relationship Id="rId4" Type="http://schemas.openxmlformats.org/officeDocument/2006/relationships/slideLayout" Target="../slideLayouts/slideLayout28.xml"/><Relationship Id="rId3" Type="http://schemas.openxmlformats.org/officeDocument/2006/relationships/image" Target="../media/image130.png"/><Relationship Id="rId2" Type="http://schemas.openxmlformats.org/officeDocument/2006/relationships/image" Target="../media/image129.wmf"/><Relationship Id="rId1" Type="http://schemas.openxmlformats.org/officeDocument/2006/relationships/oleObject" Target="../embeddings/oleObject9.bin"/></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31.png"/></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32.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3.png"/></Relationships>
</file>

<file path=ppt/slides/_rels/slide1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7.png"/><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image" Target="../media/image134.pn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8.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9.png"/></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1.png"/></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2.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3.png"/></Relationships>
</file>

<file path=ppt/slides/_rels/slide1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4.pn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6.png"/><Relationship Id="rId1" Type="http://schemas.openxmlformats.org/officeDocument/2006/relationships/image" Target="../media/image145.png"/></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7.png"/></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8.png"/></Relationships>
</file>

<file path=ppt/slides/_rels/slide1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image" Target="../media/image149.png"/></Relationships>
</file>

<file path=ppt/slides/_rels/slide13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55.png"/><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image" Target="../media/image15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6.png"/></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6.png"/></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8.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0.jpeg"/><Relationship Id="rId1" Type="http://schemas.openxmlformats.org/officeDocument/2006/relationships/image" Target="../media/image159.jpe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1.png"/></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3.xml"/><Relationship Id="rId1" Type="http://schemas.openxmlformats.org/officeDocument/2006/relationships/image" Target="../media/image162.jpeg"/></Relationships>
</file>

<file path=ppt/slides/_rels/slide1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3.png"/></Relationships>
</file>

<file path=ppt/slides/_rels/slide15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68.png"/><Relationship Id="rId4" Type="http://schemas.openxmlformats.org/officeDocument/2006/relationships/image" Target="../media/image167.png"/><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image" Target="../media/image164.png"/></Relationships>
</file>

<file path=ppt/slides/_rels/slide1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9.png"/></Relationships>
</file>

<file path=ppt/slides/_rels/slide15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73.png"/><Relationship Id="rId4" Type="http://schemas.openxmlformats.org/officeDocument/2006/relationships/image" Target="../media/image172.png"/><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image" Target="../media/image169.png"/></Relationships>
</file>

<file path=ppt/slides/_rels/slide15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3" Type="http://schemas.openxmlformats.org/officeDocument/2006/relationships/image" Target="../media/image175.png"/><Relationship Id="rId2" Type="http://schemas.openxmlformats.org/officeDocument/2006/relationships/image" Target="../media/image172.png"/><Relationship Id="rId1" Type="http://schemas.openxmlformats.org/officeDocument/2006/relationships/image" Target="../media/image174.png"/></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80.png"/><Relationship Id="rId1" Type="http://schemas.openxmlformats.org/officeDocument/2006/relationships/image" Target="../media/image179.png"/></Relationships>
</file>

<file path=ppt/slides/_rels/slide1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2.wmf"/><Relationship Id="rId1" Type="http://schemas.openxmlformats.org/officeDocument/2006/relationships/image" Target="../media/image181.w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3.wmf"/><Relationship Id="rId1" Type="http://schemas.openxmlformats.org/officeDocument/2006/relationships/image" Target="../media/image181.wmf"/></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3.wmf"/><Relationship Id="rId1" Type="http://schemas.openxmlformats.org/officeDocument/2006/relationships/image" Target="../media/image184.jpe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6.jpeg"/><Relationship Id="rId2" Type="http://schemas.openxmlformats.org/officeDocument/2006/relationships/image" Target="../media/image185.wmf"/><Relationship Id="rId1" Type="http://schemas.openxmlformats.org/officeDocument/2006/relationships/image" Target="../media/image181.wmf"/></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7.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6" Type="http://schemas.openxmlformats.org/officeDocument/2006/relationships/notesSlide" Target="../notesSlides/notesSlide49.xml"/><Relationship Id="rId5" Type="http://schemas.openxmlformats.org/officeDocument/2006/relationships/slideLayout" Target="../slideLayouts/slideLayout2.xml"/><Relationship Id="rId4" Type="http://schemas.openxmlformats.org/officeDocument/2006/relationships/image" Target="../media/image191.png"/><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image" Target="../media/image188.png"/></Relationships>
</file>

<file path=ppt/slides/_rels/slide168.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xml"/><Relationship Id="rId2" Type="http://schemas.openxmlformats.org/officeDocument/2006/relationships/image" Target="../media/image193.png"/><Relationship Id="rId1" Type="http://schemas.openxmlformats.org/officeDocument/2006/relationships/image" Target="../media/image192.png"/></Relationships>
</file>

<file path=ppt/slides/_rels/slide169.xml.rels><?xml version="1.0" encoding="UTF-8" standalone="yes"?>
<Relationships xmlns="http://schemas.openxmlformats.org/package/2006/relationships"><Relationship Id="rId7" Type="http://schemas.openxmlformats.org/officeDocument/2006/relationships/notesSlide" Target="../notesSlides/notesSlide51.xml"/><Relationship Id="rId6" Type="http://schemas.openxmlformats.org/officeDocument/2006/relationships/slideLayout" Target="../slideLayouts/slideLayout2.xml"/><Relationship Id="rId5" Type="http://schemas.openxmlformats.org/officeDocument/2006/relationships/image" Target="../media/image198.png"/><Relationship Id="rId4" Type="http://schemas.openxmlformats.org/officeDocument/2006/relationships/image" Target="../media/image197.png"/><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image" Target="../media/image194.png"/></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image" Target="../media/image193.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2.xml.rels><?xml version="1.0" encoding="UTF-8" standalone="yes"?>
<Relationships xmlns="http://schemas.openxmlformats.org/package/2006/relationships"><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image" Target="../media/image202.png"/><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image" Target="../media/image199.png"/></Relationships>
</file>

<file path=ppt/slides/_rels/slide173.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204.png"/><Relationship Id="rId1" Type="http://schemas.openxmlformats.org/officeDocument/2006/relationships/image" Target="../media/image203.png"/></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image" Target="../media/image204.png"/></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image" Target="../media/image205.png"/></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image" Target="../media/image206.png"/></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image" Target="../media/image207.png"/></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image" Target="../media/image208.png"/></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image" Target="../media/image209.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0.png"/></Relationships>
</file>

<file path=ppt/slides/_rels/slide1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2.png"/><Relationship Id="rId1" Type="http://schemas.openxmlformats.org/officeDocument/2006/relationships/image" Target="../media/image211.png"/></Relationships>
</file>

<file path=ppt/slides/_rels/slide1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3.png"/></Relationships>
</file>

<file path=ppt/slides/_rels/slide184.xml.rels><?xml version="1.0" encoding="UTF-8" standalone="yes"?>
<Relationships xmlns="http://schemas.openxmlformats.org/package/2006/relationships"><Relationship Id="rId5" Type="http://schemas.openxmlformats.org/officeDocument/2006/relationships/notesSlide" Target="../notesSlides/notesSlide61.xml"/><Relationship Id="rId4" Type="http://schemas.openxmlformats.org/officeDocument/2006/relationships/slideLayout" Target="../slideLayouts/slideLayout2.xml"/><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image" Target="../media/image214.png"/></Relationships>
</file>

<file path=ppt/slides/_rels/slide185.xml.rels><?xml version="1.0" encoding="UTF-8" standalone="yes"?>
<Relationships xmlns="http://schemas.openxmlformats.org/package/2006/relationships"><Relationship Id="rId6" Type="http://schemas.openxmlformats.org/officeDocument/2006/relationships/notesSlide" Target="../notesSlides/notesSlide62.xml"/><Relationship Id="rId5" Type="http://schemas.openxmlformats.org/officeDocument/2006/relationships/slideLayout" Target="../slideLayouts/slideLayout2.xml"/><Relationship Id="rId4" Type="http://schemas.openxmlformats.org/officeDocument/2006/relationships/image" Target="../media/image220.png"/><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image" Target="../media/image2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Solids, Liquids and Gases</a:t>
            </a:r>
            <a:endParaRPr lang="en-US" altLang="en-US" sz="8000" b="1" u="sng"/>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zh-CN" dirty="0" smtClean="0"/>
              <a:t>Solids, liquids </a:t>
            </a:r>
            <a:r>
              <a:rPr lang="en-US" altLang="zh-CN" dirty="0"/>
              <a:t>and </a:t>
            </a:r>
            <a:r>
              <a:rPr lang="en-US" altLang="zh-CN" dirty="0" smtClean="0"/>
              <a:t>gases</a:t>
            </a:r>
            <a:endParaRPr lang="en-US" altLang="zh-CN" dirty="0"/>
          </a:p>
        </p:txBody>
      </p:sp>
      <p:pic>
        <p:nvPicPr>
          <p:cNvPr id="2" name="Picture 1"/>
          <p:cNvPicPr>
            <a:picLocks noChangeAspect="1"/>
          </p:cNvPicPr>
          <p:nvPr/>
        </p:nvPicPr>
        <p:blipFill>
          <a:blip r:embed="rId1"/>
          <a:stretch>
            <a:fillRect/>
          </a:stretch>
        </p:blipFill>
        <p:spPr>
          <a:xfrm>
            <a:off x="1188085" y="753110"/>
            <a:ext cx="6908800" cy="1965325"/>
          </a:xfrm>
          <a:prstGeom prst="rect">
            <a:avLst/>
          </a:prstGeom>
        </p:spPr>
      </p:pic>
      <p:pic>
        <p:nvPicPr>
          <p:cNvPr id="3" name="Picture 2"/>
          <p:cNvPicPr>
            <a:picLocks noChangeAspect="1"/>
          </p:cNvPicPr>
          <p:nvPr/>
        </p:nvPicPr>
        <p:blipFill>
          <a:blip r:embed="rId2"/>
          <a:stretch>
            <a:fillRect/>
          </a:stretch>
        </p:blipFill>
        <p:spPr>
          <a:xfrm>
            <a:off x="12065" y="672465"/>
            <a:ext cx="1009650" cy="762000"/>
          </a:xfrm>
          <a:prstGeom prst="rect">
            <a:avLst/>
          </a:prstGeom>
        </p:spPr>
      </p:pic>
      <p:sp>
        <p:nvSpPr>
          <p:cNvPr id="10" name="Text Box 9"/>
          <p:cNvSpPr txBox="1">
            <a:spLocks noChangeArrowheads="1"/>
          </p:cNvSpPr>
          <p:nvPr/>
        </p:nvSpPr>
        <p:spPr bwMode="auto">
          <a:xfrm>
            <a:off x="381637" y="2988842"/>
            <a:ext cx="2771775" cy="1753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a:spcBef>
                <a:spcPts val="0"/>
              </a:spcBef>
              <a:buFontTx/>
              <a:buChar char="•"/>
            </a:pPr>
            <a:r>
              <a:rPr lang="en-US" altLang="en-GB"/>
              <a:t> Fixed</a:t>
            </a:r>
            <a:r>
              <a:rPr lang="en-GB" altLang="en-US"/>
              <a:t> shape</a:t>
            </a:r>
            <a:endParaRPr lang="en-GB" altLang="en-US"/>
          </a:p>
          <a:p>
            <a:pPr>
              <a:spcBef>
                <a:spcPts val="0"/>
              </a:spcBef>
              <a:buFontTx/>
              <a:buChar char="•"/>
            </a:pPr>
            <a:r>
              <a:rPr lang="en-US" altLang="en-GB"/>
              <a:t> Fixed Volume </a:t>
            </a:r>
            <a:endParaRPr lang="en-US" altLang="en-GB"/>
          </a:p>
          <a:p>
            <a:pPr>
              <a:spcBef>
                <a:spcPts val="0"/>
              </a:spcBef>
              <a:buFontTx/>
              <a:buChar char="•"/>
            </a:pPr>
            <a:r>
              <a:rPr lang="en-US" altLang="en-GB"/>
              <a:t> Not compressible</a:t>
            </a:r>
            <a:endParaRPr lang="en-US" altLang="en-GB"/>
          </a:p>
          <a:p>
            <a:pPr>
              <a:spcBef>
                <a:spcPts val="0"/>
              </a:spcBef>
              <a:buFontTx/>
              <a:buChar char="•"/>
            </a:pPr>
            <a:r>
              <a:rPr lang="en-US" altLang="en-GB">
                <a:solidFill>
                  <a:srgbClr val="2431BC"/>
                </a:solidFill>
              </a:rPr>
              <a:t> Regular pattern (lattice)</a:t>
            </a:r>
            <a:endParaRPr lang="en-US" altLang="en-GB">
              <a:solidFill>
                <a:srgbClr val="2431BC"/>
              </a:solidFill>
            </a:endParaRPr>
          </a:p>
          <a:p>
            <a:pPr>
              <a:spcBef>
                <a:spcPts val="0"/>
              </a:spcBef>
              <a:buFontTx/>
              <a:buChar char="•"/>
            </a:pPr>
            <a:r>
              <a:rPr lang="en-US" altLang="en-GB">
                <a:solidFill>
                  <a:srgbClr val="2431BC"/>
                </a:solidFill>
              </a:rPr>
              <a:t> Particles close together </a:t>
            </a:r>
            <a:endParaRPr lang="en-US" altLang="en-GB">
              <a:solidFill>
                <a:srgbClr val="2431BC"/>
              </a:solidFill>
            </a:endParaRPr>
          </a:p>
          <a:p>
            <a:pPr>
              <a:spcBef>
                <a:spcPts val="0"/>
              </a:spcBef>
              <a:buFontTx/>
              <a:buChar char="•"/>
            </a:pPr>
            <a:r>
              <a:rPr lang="en-US" altLang="en-GB">
                <a:solidFill>
                  <a:srgbClr val="2431BC"/>
                </a:solidFill>
              </a:rPr>
              <a:t> Particles vibrate</a:t>
            </a:r>
            <a:endParaRPr lang="en-US" altLang="en-GB">
              <a:solidFill>
                <a:srgbClr val="2431BC"/>
              </a:solidFill>
            </a:endParaRPr>
          </a:p>
        </p:txBody>
      </p:sp>
      <p:sp>
        <p:nvSpPr>
          <p:cNvPr id="14" name="Text Box 13"/>
          <p:cNvSpPr txBox="1">
            <a:spLocks noChangeArrowheads="1"/>
          </p:cNvSpPr>
          <p:nvPr/>
        </p:nvSpPr>
        <p:spPr bwMode="auto">
          <a:xfrm>
            <a:off x="3255964" y="2988842"/>
            <a:ext cx="2771775" cy="216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a:spcBef>
                <a:spcPts val="0"/>
              </a:spcBef>
              <a:buFontTx/>
              <a:buChar char="•"/>
            </a:pPr>
            <a:r>
              <a:rPr lang="en-US" altLang="en-GB"/>
              <a:t> S</a:t>
            </a:r>
            <a:r>
              <a:rPr lang="en-GB" altLang="en-US"/>
              <a:t>hape of container</a:t>
            </a:r>
            <a:endParaRPr lang="en-GB" altLang="en-US"/>
          </a:p>
          <a:p>
            <a:pPr>
              <a:spcBef>
                <a:spcPts val="0"/>
              </a:spcBef>
              <a:buFontTx/>
              <a:buChar char="•"/>
            </a:pPr>
            <a:r>
              <a:rPr lang="en-US" altLang="en-GB"/>
              <a:t> Fixed Volume</a:t>
            </a:r>
            <a:endParaRPr lang="en-US" altLang="en-GB"/>
          </a:p>
          <a:p>
            <a:pPr>
              <a:spcBef>
                <a:spcPts val="0"/>
              </a:spcBef>
              <a:buFontTx/>
              <a:buChar char="•"/>
            </a:pPr>
            <a:r>
              <a:rPr lang="en-US" altLang="en-GB"/>
              <a:t> Not compressible</a:t>
            </a:r>
            <a:endParaRPr lang="en-US" altLang="en-GB"/>
          </a:p>
          <a:p>
            <a:pPr>
              <a:spcBef>
                <a:spcPts val="0"/>
              </a:spcBef>
              <a:buFontTx/>
              <a:buChar char="•"/>
            </a:pPr>
            <a:r>
              <a:rPr lang="en-US" altLang="en-GB">
                <a:solidFill>
                  <a:srgbClr val="2431BC"/>
                </a:solidFill>
              </a:rPr>
              <a:t> Irregular pattern</a:t>
            </a:r>
            <a:endParaRPr lang="en-US" altLang="en-GB">
              <a:solidFill>
                <a:srgbClr val="2431BC"/>
              </a:solidFill>
            </a:endParaRPr>
          </a:p>
          <a:p>
            <a:pPr>
              <a:spcBef>
                <a:spcPts val="0"/>
              </a:spcBef>
              <a:buFontTx/>
              <a:buChar char="•"/>
            </a:pPr>
            <a:r>
              <a:rPr lang="en-US" altLang="en-GB">
                <a:solidFill>
                  <a:srgbClr val="2431BC"/>
                </a:solidFill>
              </a:rPr>
              <a:t> Particles close together</a:t>
            </a:r>
            <a:endParaRPr lang="en-US" altLang="en-GB">
              <a:solidFill>
                <a:srgbClr val="2431BC"/>
              </a:solidFill>
            </a:endParaRPr>
          </a:p>
          <a:p>
            <a:pPr>
              <a:spcBef>
                <a:spcPts val="0"/>
              </a:spcBef>
              <a:buFontTx/>
              <a:buChar char="•"/>
            </a:pPr>
            <a:r>
              <a:rPr lang="en-US" altLang="en-GB">
                <a:solidFill>
                  <a:srgbClr val="2431BC"/>
                </a:solidFill>
              </a:rPr>
              <a:t> Particles flow or slide</a:t>
            </a:r>
            <a:endParaRPr lang="en-US" altLang="en-GB"/>
          </a:p>
          <a:p>
            <a:pPr>
              <a:spcBef>
                <a:spcPct val="50000"/>
              </a:spcBef>
              <a:buFontTx/>
              <a:buChar char="•"/>
            </a:pPr>
            <a:endParaRPr lang="en-US" altLang="en-GB"/>
          </a:p>
        </p:txBody>
      </p:sp>
      <p:sp>
        <p:nvSpPr>
          <p:cNvPr id="18" name="Text Box 17"/>
          <p:cNvSpPr txBox="1">
            <a:spLocks noChangeArrowheads="1"/>
          </p:cNvSpPr>
          <p:nvPr/>
        </p:nvSpPr>
        <p:spPr bwMode="auto">
          <a:xfrm>
            <a:off x="6027739" y="3037102"/>
            <a:ext cx="2771775" cy="2030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a:spcBef>
                <a:spcPts val="0"/>
              </a:spcBef>
              <a:buFontTx/>
              <a:buChar char="•"/>
            </a:pPr>
            <a:r>
              <a:rPr lang="en-GB" altLang="en-US"/>
              <a:t> </a:t>
            </a:r>
            <a:r>
              <a:rPr lang="en-US" altLang="en-GB"/>
              <a:t>S</a:t>
            </a:r>
            <a:r>
              <a:rPr lang="en-GB" altLang="en-US"/>
              <a:t>hape of container</a:t>
            </a:r>
            <a:endParaRPr lang="en-GB" altLang="en-US"/>
          </a:p>
          <a:p>
            <a:pPr>
              <a:spcBef>
                <a:spcPts val="0"/>
              </a:spcBef>
              <a:buFontTx/>
              <a:buChar char="•"/>
            </a:pPr>
            <a:r>
              <a:rPr lang="en-US" altLang="en-GB"/>
              <a:t> No Fixed Volume</a:t>
            </a:r>
            <a:endParaRPr lang="en-US" altLang="en-GB"/>
          </a:p>
          <a:p>
            <a:pPr>
              <a:spcBef>
                <a:spcPts val="0"/>
              </a:spcBef>
              <a:buFontTx/>
              <a:buChar char="•"/>
            </a:pPr>
            <a:r>
              <a:rPr lang="en-US" altLang="en-GB"/>
              <a:t> Compressible</a:t>
            </a:r>
            <a:endParaRPr lang="en-US" altLang="en-GB"/>
          </a:p>
          <a:p>
            <a:pPr>
              <a:spcBef>
                <a:spcPts val="0"/>
              </a:spcBef>
              <a:buFontTx/>
              <a:buChar char="•"/>
            </a:pPr>
            <a:r>
              <a:rPr lang="en-US" altLang="en-GB">
                <a:solidFill>
                  <a:srgbClr val="2431BC"/>
                </a:solidFill>
              </a:rPr>
              <a:t> No pattern</a:t>
            </a:r>
            <a:endParaRPr lang="en-US" altLang="en-GB">
              <a:solidFill>
                <a:srgbClr val="2431BC"/>
              </a:solidFill>
            </a:endParaRPr>
          </a:p>
          <a:p>
            <a:pPr>
              <a:spcBef>
                <a:spcPts val="0"/>
              </a:spcBef>
              <a:buFontTx/>
              <a:buChar char="•"/>
            </a:pPr>
            <a:r>
              <a:rPr lang="en-US" altLang="en-GB">
                <a:solidFill>
                  <a:srgbClr val="2431BC"/>
                </a:solidFill>
              </a:rPr>
              <a:t> Particles far apart</a:t>
            </a:r>
            <a:endParaRPr lang="en-US" altLang="en-GB">
              <a:solidFill>
                <a:srgbClr val="2431BC"/>
              </a:solidFill>
            </a:endParaRPr>
          </a:p>
          <a:p>
            <a:pPr>
              <a:spcBef>
                <a:spcPts val="0"/>
              </a:spcBef>
              <a:buFontTx/>
              <a:buChar char="•"/>
            </a:pPr>
            <a:r>
              <a:rPr lang="en-US" altLang="en-GB">
                <a:solidFill>
                  <a:srgbClr val="2431BC"/>
                </a:solidFill>
              </a:rPr>
              <a:t> Particles move freely 	   and quickly</a:t>
            </a:r>
            <a:endParaRPr lang="en-US" altLang="en-GB">
              <a:solidFill>
                <a:srgbClr val="2431BC"/>
              </a:solidFill>
            </a:endParaRPr>
          </a:p>
        </p:txBody>
      </p:sp>
      <p:pic>
        <p:nvPicPr>
          <p:cNvPr id="4" name="Picture 3"/>
          <p:cNvPicPr>
            <a:picLocks noChangeAspect="1"/>
          </p:cNvPicPr>
          <p:nvPr/>
        </p:nvPicPr>
        <p:blipFill>
          <a:blip r:embed="rId3"/>
          <a:stretch>
            <a:fillRect/>
          </a:stretch>
        </p:blipFill>
        <p:spPr>
          <a:xfrm>
            <a:off x="554355" y="5266690"/>
            <a:ext cx="2228850" cy="1457325"/>
          </a:xfrm>
          <a:prstGeom prst="rect">
            <a:avLst/>
          </a:prstGeom>
        </p:spPr>
      </p:pic>
      <p:pic>
        <p:nvPicPr>
          <p:cNvPr id="5" name="Picture 4"/>
          <p:cNvPicPr>
            <a:picLocks noChangeAspect="1"/>
          </p:cNvPicPr>
          <p:nvPr/>
        </p:nvPicPr>
        <p:blipFill>
          <a:blip r:embed="rId4"/>
          <a:stretch>
            <a:fillRect/>
          </a:stretch>
        </p:blipFill>
        <p:spPr>
          <a:xfrm>
            <a:off x="3563620" y="5268595"/>
            <a:ext cx="2017395" cy="1455420"/>
          </a:xfrm>
          <a:prstGeom prst="rect">
            <a:avLst/>
          </a:prstGeom>
        </p:spPr>
      </p:pic>
      <p:pic>
        <p:nvPicPr>
          <p:cNvPr id="6" name="Picture 5"/>
          <p:cNvPicPr>
            <a:picLocks noChangeAspect="1"/>
          </p:cNvPicPr>
          <p:nvPr/>
        </p:nvPicPr>
        <p:blipFill>
          <a:blip r:embed="rId5"/>
          <a:stretch>
            <a:fillRect/>
          </a:stretch>
        </p:blipFill>
        <p:spPr>
          <a:xfrm>
            <a:off x="6174105" y="5260340"/>
            <a:ext cx="2228850" cy="14573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
                                            <p:txEl>
                                              <p:pRg st="4" end="4"/>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GB" altLang="zh-CN" smtClean="0">
                <a:ea typeface="宋体" panose="02010600030101010101" pitchFamily="2" charset="-122"/>
              </a:rPr>
              <a:t>Phases of matter</a:t>
            </a:r>
            <a:endParaRPr lang="en-GB" altLang="zh-CN" smtClean="0">
              <a:ea typeface="宋体" panose="02010600030101010101" pitchFamily="2" charset="-122"/>
            </a:endParaRPr>
          </a:p>
        </p:txBody>
      </p:sp>
      <p:sp>
        <p:nvSpPr>
          <p:cNvPr id="37892" name="Rectangle 3"/>
          <p:cNvSpPr>
            <a:spLocks noGrp="1" noChangeArrowheads="1"/>
          </p:cNvSpPr>
          <p:nvPr>
            <p:ph type="body" idx="1"/>
          </p:nvPr>
        </p:nvSpPr>
        <p:spPr/>
        <p:txBody>
          <a:bodyPr/>
          <a:lstStyle/>
          <a:p>
            <a:pPr algn="ctr" eaLnBrk="1" hangingPunct="1">
              <a:buFontTx/>
              <a:buNone/>
            </a:pPr>
            <a:r>
              <a:rPr lang="en-GB" altLang="zh-CN" sz="6000" b="1" smtClean="0">
                <a:ea typeface="宋体" panose="02010600030101010101" pitchFamily="2" charset="-122"/>
              </a:rPr>
              <a:t>Solid</a:t>
            </a:r>
            <a:endParaRPr lang="en-GB" altLang="zh-CN" sz="6000" b="1" smtClean="0">
              <a:ea typeface="宋体" panose="02010600030101010101" pitchFamily="2" charset="-122"/>
            </a:endParaRPr>
          </a:p>
          <a:p>
            <a:pPr algn="ctr" eaLnBrk="1" hangingPunct="1">
              <a:buFontTx/>
              <a:buNone/>
            </a:pPr>
            <a:endParaRPr lang="en-GB" altLang="zh-CN" sz="6000" b="1" smtClean="0">
              <a:ea typeface="宋体" panose="02010600030101010101" pitchFamily="2" charset="-122"/>
            </a:endParaRPr>
          </a:p>
          <a:p>
            <a:pPr algn="ctr" eaLnBrk="1" hangingPunct="1">
              <a:buFontTx/>
              <a:buNone/>
            </a:pPr>
            <a:endParaRPr lang="en-GB" altLang="zh-CN" sz="6000" b="1" smtClean="0">
              <a:ea typeface="宋体" panose="02010600030101010101" pitchFamily="2" charset="-122"/>
            </a:endParaRPr>
          </a:p>
          <a:p>
            <a:pPr algn="ctr" eaLnBrk="1" hangingPunct="1">
              <a:buFontTx/>
              <a:buNone/>
            </a:pPr>
            <a:r>
              <a:rPr lang="en-GB" altLang="zh-CN" sz="6000" b="1" smtClean="0">
                <a:ea typeface="宋体" panose="02010600030101010101" pitchFamily="2" charset="-122"/>
              </a:rPr>
              <a:t>Liquid                 Gas</a:t>
            </a:r>
            <a:endParaRPr lang="en-GB" altLang="zh-CN" sz="6000" b="1" smtClean="0">
              <a:ea typeface="宋体" panose="02010600030101010101" pitchFamily="2" charset="-122"/>
            </a:endParaRPr>
          </a:p>
        </p:txBody>
      </p:sp>
      <p:grpSp>
        <p:nvGrpSpPr>
          <p:cNvPr id="2" name="Group 11"/>
          <p:cNvGrpSpPr/>
          <p:nvPr/>
        </p:nvGrpSpPr>
        <p:grpSpPr bwMode="auto">
          <a:xfrm>
            <a:off x="5408613" y="2568575"/>
            <a:ext cx="1608137" cy="2157413"/>
            <a:chOff x="3269" y="1718"/>
            <a:chExt cx="1013" cy="1359"/>
          </a:xfrm>
        </p:grpSpPr>
        <p:sp>
          <p:nvSpPr>
            <p:cNvPr id="37909" name="Line 6"/>
            <p:cNvSpPr>
              <a:spLocks noChangeShapeType="1"/>
            </p:cNvSpPr>
            <p:nvPr/>
          </p:nvSpPr>
          <p:spPr bwMode="auto">
            <a:xfrm>
              <a:off x="3269" y="1718"/>
              <a:ext cx="1013" cy="1359"/>
            </a:xfrm>
            <a:prstGeom prst="line">
              <a:avLst/>
            </a:prstGeom>
            <a:noFill/>
            <a:ln w="85725">
              <a:solidFill>
                <a:srgbClr val="FF0000"/>
              </a:solidFill>
              <a:round/>
              <a:tailEnd type="triangle" w="med" len="med"/>
            </a:ln>
          </p:spPr>
          <p:txBody>
            <a:bodyPr/>
            <a:lstStyle/>
            <a:p>
              <a:endParaRPr lang="zh-CN" altLang="en-US"/>
            </a:p>
          </p:txBody>
        </p:sp>
        <p:sp>
          <p:nvSpPr>
            <p:cNvPr id="37910" name="Text Box 10"/>
            <p:cNvSpPr txBox="1">
              <a:spLocks noChangeArrowheads="1"/>
            </p:cNvSpPr>
            <p:nvPr/>
          </p:nvSpPr>
          <p:spPr bwMode="auto">
            <a:xfrm rot="3200500">
              <a:off x="3316" y="2156"/>
              <a:ext cx="1031" cy="250"/>
            </a:xfrm>
            <a:prstGeom prst="rect">
              <a:avLst/>
            </a:prstGeom>
            <a:noFill/>
            <a:ln w="9525">
              <a:noFill/>
              <a:miter lim="800000"/>
            </a:ln>
          </p:spPr>
          <p:txBody>
            <a:bodyPr wrap="none">
              <a:spAutoFit/>
            </a:bodyPr>
            <a:lstStyle/>
            <a:p>
              <a:r>
                <a:rPr lang="en-GB" altLang="zh-CN" sz="2000" b="1">
                  <a:solidFill>
                    <a:srgbClr val="FF0000"/>
                  </a:solidFill>
                  <a:ea typeface="宋体" panose="02010600030101010101" pitchFamily="2" charset="-122"/>
                </a:rPr>
                <a:t>Sublimation</a:t>
              </a:r>
              <a:endParaRPr lang="en-GB" altLang="zh-CN" sz="2000" b="1">
                <a:solidFill>
                  <a:srgbClr val="FF0000"/>
                </a:solidFill>
                <a:ea typeface="宋体" panose="02010600030101010101" pitchFamily="2" charset="-122"/>
              </a:endParaRPr>
            </a:p>
          </p:txBody>
        </p:sp>
      </p:grpSp>
      <p:grpSp>
        <p:nvGrpSpPr>
          <p:cNvPr id="3" name="Group 16"/>
          <p:cNvGrpSpPr/>
          <p:nvPr/>
        </p:nvGrpSpPr>
        <p:grpSpPr bwMode="auto">
          <a:xfrm>
            <a:off x="2024063" y="2644775"/>
            <a:ext cx="1597025" cy="2182813"/>
            <a:chOff x="1275" y="1666"/>
            <a:chExt cx="1006" cy="1375"/>
          </a:xfrm>
        </p:grpSpPr>
        <p:sp>
          <p:nvSpPr>
            <p:cNvPr id="37907" name="Line 4"/>
            <p:cNvSpPr>
              <a:spLocks noChangeShapeType="1"/>
            </p:cNvSpPr>
            <p:nvPr/>
          </p:nvSpPr>
          <p:spPr bwMode="auto">
            <a:xfrm flipH="1">
              <a:off x="1275" y="1666"/>
              <a:ext cx="1006" cy="1375"/>
            </a:xfrm>
            <a:prstGeom prst="line">
              <a:avLst/>
            </a:prstGeom>
            <a:noFill/>
            <a:ln w="85725">
              <a:solidFill>
                <a:srgbClr val="FF0000"/>
              </a:solidFill>
              <a:round/>
              <a:tailEnd type="triangle" w="med" len="med"/>
            </a:ln>
          </p:spPr>
          <p:txBody>
            <a:bodyPr/>
            <a:lstStyle/>
            <a:p>
              <a:endParaRPr lang="zh-CN" altLang="en-US"/>
            </a:p>
          </p:txBody>
        </p:sp>
        <p:sp>
          <p:nvSpPr>
            <p:cNvPr id="37908" name="Text Box 12"/>
            <p:cNvSpPr txBox="1">
              <a:spLocks noChangeArrowheads="1"/>
            </p:cNvSpPr>
            <p:nvPr/>
          </p:nvSpPr>
          <p:spPr bwMode="auto">
            <a:xfrm rot="-3354723">
              <a:off x="1270" y="2097"/>
              <a:ext cx="787" cy="288"/>
            </a:xfrm>
            <a:prstGeom prst="rect">
              <a:avLst/>
            </a:prstGeom>
            <a:noFill/>
            <a:ln w="9525">
              <a:noFill/>
              <a:miter lim="800000"/>
            </a:ln>
          </p:spPr>
          <p:txBody>
            <a:bodyPr wrap="none">
              <a:spAutoFit/>
            </a:bodyPr>
            <a:lstStyle/>
            <a:p>
              <a:r>
                <a:rPr lang="en-GB" altLang="zh-CN" sz="2400" b="1">
                  <a:solidFill>
                    <a:srgbClr val="FF0000"/>
                  </a:solidFill>
                  <a:ea typeface="宋体" panose="02010600030101010101" pitchFamily="2" charset="-122"/>
                </a:rPr>
                <a:t>Melting</a:t>
              </a:r>
              <a:endParaRPr lang="en-GB" altLang="zh-CN" sz="2400" b="1">
                <a:solidFill>
                  <a:srgbClr val="FF0000"/>
                </a:solidFill>
                <a:ea typeface="宋体" panose="02010600030101010101" pitchFamily="2" charset="-122"/>
              </a:endParaRPr>
            </a:p>
          </p:txBody>
        </p:sp>
      </p:grpSp>
      <p:grpSp>
        <p:nvGrpSpPr>
          <p:cNvPr id="4" name="Group 14"/>
          <p:cNvGrpSpPr/>
          <p:nvPr/>
        </p:nvGrpSpPr>
        <p:grpSpPr bwMode="auto">
          <a:xfrm>
            <a:off x="2324100" y="2800350"/>
            <a:ext cx="1574800" cy="2144713"/>
            <a:chOff x="1464" y="1764"/>
            <a:chExt cx="992" cy="1351"/>
          </a:xfrm>
        </p:grpSpPr>
        <p:sp>
          <p:nvSpPr>
            <p:cNvPr id="37905" name="Line 5"/>
            <p:cNvSpPr>
              <a:spLocks noChangeShapeType="1"/>
            </p:cNvSpPr>
            <p:nvPr/>
          </p:nvSpPr>
          <p:spPr bwMode="auto">
            <a:xfrm flipV="1">
              <a:off x="1464" y="1764"/>
              <a:ext cx="975" cy="1351"/>
            </a:xfrm>
            <a:prstGeom prst="line">
              <a:avLst/>
            </a:prstGeom>
            <a:noFill/>
            <a:ln w="85725">
              <a:solidFill>
                <a:srgbClr val="FF0000"/>
              </a:solidFill>
              <a:round/>
              <a:tailEnd type="triangle" w="med" len="med"/>
            </a:ln>
          </p:spPr>
          <p:txBody>
            <a:bodyPr/>
            <a:lstStyle/>
            <a:p>
              <a:endParaRPr lang="zh-CN" altLang="en-US"/>
            </a:p>
          </p:txBody>
        </p:sp>
        <p:sp>
          <p:nvSpPr>
            <p:cNvPr id="37906" name="Text Box 13"/>
            <p:cNvSpPr txBox="1">
              <a:spLocks noChangeArrowheads="1"/>
            </p:cNvSpPr>
            <p:nvPr/>
          </p:nvSpPr>
          <p:spPr bwMode="auto">
            <a:xfrm rot="-3226190">
              <a:off x="1744" y="2330"/>
              <a:ext cx="905" cy="518"/>
            </a:xfrm>
            <a:prstGeom prst="rect">
              <a:avLst/>
            </a:prstGeom>
            <a:noFill/>
            <a:ln w="9525">
              <a:noFill/>
              <a:miter lim="800000"/>
            </a:ln>
          </p:spPr>
          <p:txBody>
            <a:bodyPr wrap="none">
              <a:spAutoFit/>
            </a:bodyPr>
            <a:lstStyle/>
            <a:p>
              <a:pPr algn="ctr"/>
              <a:r>
                <a:rPr lang="en-GB" altLang="zh-CN" sz="2400" b="1">
                  <a:solidFill>
                    <a:srgbClr val="FF0000"/>
                  </a:solidFill>
                  <a:ea typeface="宋体" panose="02010600030101010101" pitchFamily="2" charset="-122"/>
                </a:rPr>
                <a:t>Freezing</a:t>
              </a:r>
              <a:endParaRPr lang="en-GB" altLang="zh-CN" sz="2400" b="1">
                <a:solidFill>
                  <a:srgbClr val="FF0000"/>
                </a:solidFill>
                <a:ea typeface="宋体" panose="02010600030101010101" pitchFamily="2" charset="-122"/>
              </a:endParaRPr>
            </a:p>
            <a:p>
              <a:pPr algn="ctr"/>
              <a:r>
                <a:rPr lang="en-GB" altLang="zh-CN" sz="2400" b="1">
                  <a:solidFill>
                    <a:srgbClr val="FF0000"/>
                  </a:solidFill>
                  <a:ea typeface="宋体" panose="02010600030101010101" pitchFamily="2" charset="-122"/>
                </a:rPr>
                <a:t>(fusion)</a:t>
              </a:r>
              <a:endParaRPr lang="en-GB" altLang="zh-CN" sz="2400" b="1">
                <a:solidFill>
                  <a:srgbClr val="FF0000"/>
                </a:solidFill>
                <a:ea typeface="宋体" panose="02010600030101010101" pitchFamily="2" charset="-122"/>
              </a:endParaRPr>
            </a:p>
          </p:txBody>
        </p:sp>
      </p:grpSp>
      <p:grpSp>
        <p:nvGrpSpPr>
          <p:cNvPr id="5" name="Group 19"/>
          <p:cNvGrpSpPr/>
          <p:nvPr/>
        </p:nvGrpSpPr>
        <p:grpSpPr bwMode="auto">
          <a:xfrm>
            <a:off x="3795713" y="4875213"/>
            <a:ext cx="2547937" cy="506412"/>
            <a:chOff x="2391" y="3071"/>
            <a:chExt cx="1605" cy="319"/>
          </a:xfrm>
        </p:grpSpPr>
        <p:sp>
          <p:nvSpPr>
            <p:cNvPr id="37903" name="Line 9"/>
            <p:cNvSpPr>
              <a:spLocks noChangeShapeType="1"/>
            </p:cNvSpPr>
            <p:nvPr/>
          </p:nvSpPr>
          <p:spPr bwMode="auto">
            <a:xfrm>
              <a:off x="2391" y="3389"/>
              <a:ext cx="1605" cy="1"/>
            </a:xfrm>
            <a:prstGeom prst="line">
              <a:avLst/>
            </a:prstGeom>
            <a:noFill/>
            <a:ln w="85725">
              <a:solidFill>
                <a:srgbClr val="FF0000"/>
              </a:solidFill>
              <a:round/>
              <a:tailEnd type="triangle" w="med" len="med"/>
            </a:ln>
          </p:spPr>
          <p:txBody>
            <a:bodyPr/>
            <a:lstStyle/>
            <a:p>
              <a:endParaRPr lang="zh-CN" altLang="en-US"/>
            </a:p>
          </p:txBody>
        </p:sp>
        <p:sp>
          <p:nvSpPr>
            <p:cNvPr id="37904" name="Text Box 15"/>
            <p:cNvSpPr txBox="1">
              <a:spLocks noChangeArrowheads="1"/>
            </p:cNvSpPr>
            <p:nvPr/>
          </p:nvSpPr>
          <p:spPr bwMode="auto">
            <a:xfrm>
              <a:off x="2763" y="3071"/>
              <a:ext cx="765" cy="288"/>
            </a:xfrm>
            <a:prstGeom prst="rect">
              <a:avLst/>
            </a:prstGeom>
            <a:noFill/>
            <a:ln w="9525">
              <a:noFill/>
              <a:miter lim="800000"/>
            </a:ln>
          </p:spPr>
          <p:txBody>
            <a:bodyPr wrap="none">
              <a:spAutoFit/>
            </a:bodyPr>
            <a:lstStyle/>
            <a:p>
              <a:r>
                <a:rPr lang="en-GB" altLang="zh-CN" sz="2400" b="1">
                  <a:solidFill>
                    <a:srgbClr val="FF0000"/>
                  </a:solidFill>
                  <a:ea typeface="宋体" panose="02010600030101010101" pitchFamily="2" charset="-122"/>
                </a:rPr>
                <a:t>Boiling</a:t>
              </a:r>
              <a:endParaRPr lang="en-GB" altLang="zh-CN" sz="2400" b="1">
                <a:solidFill>
                  <a:srgbClr val="FF0000"/>
                </a:solidFill>
                <a:ea typeface="宋体" panose="02010600030101010101" pitchFamily="2" charset="-122"/>
              </a:endParaRPr>
            </a:p>
          </p:txBody>
        </p:sp>
      </p:grpSp>
      <p:grpSp>
        <p:nvGrpSpPr>
          <p:cNvPr id="6" name="Group 18"/>
          <p:cNvGrpSpPr/>
          <p:nvPr/>
        </p:nvGrpSpPr>
        <p:grpSpPr bwMode="auto">
          <a:xfrm>
            <a:off x="3751263" y="5664200"/>
            <a:ext cx="2559050" cy="481013"/>
            <a:chOff x="2363" y="3568"/>
            <a:chExt cx="1612" cy="303"/>
          </a:xfrm>
        </p:grpSpPr>
        <p:sp>
          <p:nvSpPr>
            <p:cNvPr id="37901" name="Line 8"/>
            <p:cNvSpPr>
              <a:spLocks noChangeShapeType="1"/>
            </p:cNvSpPr>
            <p:nvPr/>
          </p:nvSpPr>
          <p:spPr bwMode="auto">
            <a:xfrm flipH="1">
              <a:off x="2363" y="3568"/>
              <a:ext cx="1612" cy="1"/>
            </a:xfrm>
            <a:prstGeom prst="line">
              <a:avLst/>
            </a:prstGeom>
            <a:noFill/>
            <a:ln w="85725">
              <a:solidFill>
                <a:srgbClr val="FF0000"/>
              </a:solidFill>
              <a:round/>
              <a:tailEnd type="triangle" w="med" len="med"/>
            </a:ln>
          </p:spPr>
          <p:txBody>
            <a:bodyPr/>
            <a:lstStyle/>
            <a:p>
              <a:endParaRPr lang="zh-CN" altLang="en-US"/>
            </a:p>
          </p:txBody>
        </p:sp>
        <p:sp>
          <p:nvSpPr>
            <p:cNvPr id="37902" name="Text Box 17"/>
            <p:cNvSpPr txBox="1">
              <a:spLocks noChangeArrowheads="1"/>
            </p:cNvSpPr>
            <p:nvPr/>
          </p:nvSpPr>
          <p:spPr bwMode="auto">
            <a:xfrm>
              <a:off x="2484" y="3583"/>
              <a:ext cx="1395" cy="288"/>
            </a:xfrm>
            <a:prstGeom prst="rect">
              <a:avLst/>
            </a:prstGeom>
            <a:noFill/>
            <a:ln w="9525">
              <a:noFill/>
              <a:miter lim="800000"/>
            </a:ln>
          </p:spPr>
          <p:txBody>
            <a:bodyPr wrap="none">
              <a:spAutoFit/>
            </a:bodyPr>
            <a:lstStyle/>
            <a:p>
              <a:r>
                <a:rPr lang="en-GB" altLang="zh-CN" sz="2400" b="1">
                  <a:solidFill>
                    <a:srgbClr val="FF0000"/>
                  </a:solidFill>
                  <a:ea typeface="宋体" panose="02010600030101010101" pitchFamily="2" charset="-122"/>
                </a:rPr>
                <a:t>Condensation</a:t>
              </a:r>
              <a:endParaRPr lang="en-GB" altLang="zh-CN" sz="2400" b="1">
                <a:solidFill>
                  <a:srgbClr val="FF0000"/>
                </a:solidFill>
                <a:ea typeface="宋体" panose="02010600030101010101" pitchFamily="2" charset="-122"/>
              </a:endParaRPr>
            </a:p>
          </p:txBody>
        </p:sp>
      </p:grpSp>
      <p:grpSp>
        <p:nvGrpSpPr>
          <p:cNvPr id="7" name="Group 23"/>
          <p:cNvGrpSpPr/>
          <p:nvPr/>
        </p:nvGrpSpPr>
        <p:grpSpPr bwMode="auto">
          <a:xfrm>
            <a:off x="5159375" y="2646363"/>
            <a:ext cx="1584325" cy="2119312"/>
            <a:chOff x="3220" y="1683"/>
            <a:chExt cx="998" cy="1335"/>
          </a:xfrm>
        </p:grpSpPr>
        <p:sp>
          <p:nvSpPr>
            <p:cNvPr id="37899" name="Line 21"/>
            <p:cNvSpPr>
              <a:spLocks noChangeShapeType="1"/>
            </p:cNvSpPr>
            <p:nvPr/>
          </p:nvSpPr>
          <p:spPr bwMode="auto">
            <a:xfrm flipH="1" flipV="1">
              <a:off x="3220" y="1683"/>
              <a:ext cx="998" cy="1335"/>
            </a:xfrm>
            <a:prstGeom prst="line">
              <a:avLst/>
            </a:prstGeom>
            <a:noFill/>
            <a:ln w="85725">
              <a:solidFill>
                <a:srgbClr val="FF0000"/>
              </a:solidFill>
              <a:round/>
              <a:tailEnd type="triangle" w="med" len="med"/>
            </a:ln>
          </p:spPr>
          <p:txBody>
            <a:bodyPr/>
            <a:lstStyle/>
            <a:p>
              <a:endParaRPr lang="zh-CN" altLang="en-US"/>
            </a:p>
          </p:txBody>
        </p:sp>
        <p:sp>
          <p:nvSpPr>
            <p:cNvPr id="37900" name="Text Box 22"/>
            <p:cNvSpPr txBox="1">
              <a:spLocks noChangeArrowheads="1"/>
            </p:cNvSpPr>
            <p:nvPr/>
          </p:nvSpPr>
          <p:spPr bwMode="auto">
            <a:xfrm rot="3154080" flipH="1">
              <a:off x="3235" y="2296"/>
              <a:ext cx="744" cy="288"/>
            </a:xfrm>
            <a:prstGeom prst="rect">
              <a:avLst/>
            </a:prstGeom>
            <a:noFill/>
            <a:ln w="9525">
              <a:noFill/>
              <a:miter lim="800000"/>
            </a:ln>
          </p:spPr>
          <p:txBody>
            <a:bodyPr wrap="none">
              <a:spAutoFit/>
            </a:bodyPr>
            <a:lstStyle/>
            <a:p>
              <a:r>
                <a:rPr lang="en-GB" altLang="zh-CN" sz="2400" b="1">
                  <a:solidFill>
                    <a:srgbClr val="FF0000"/>
                  </a:solidFill>
                  <a:ea typeface="宋体" panose="02010600030101010101" pitchFamily="2" charset="-122"/>
                </a:rPr>
                <a:t>Fusion</a:t>
              </a:r>
              <a:endParaRPr lang="en-GB" altLang="zh-CN" sz="2400" b="1">
                <a:solidFill>
                  <a:srgbClr val="FF0000"/>
                </a:solidFill>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GB" altLang="zh-CN" smtClean="0">
                <a:ea typeface="宋体" panose="02010600030101010101" pitchFamily="2" charset="-122"/>
              </a:rPr>
              <a:t>Phases of matter</a:t>
            </a:r>
            <a:endParaRPr lang="en-GB" altLang="zh-CN" smtClean="0">
              <a:ea typeface="宋体" panose="02010600030101010101" pitchFamily="2" charset="-122"/>
            </a:endParaRPr>
          </a:p>
        </p:txBody>
      </p:sp>
      <p:sp>
        <p:nvSpPr>
          <p:cNvPr id="8" name="Text Placeholder 7"/>
          <p:cNvSpPr/>
          <p:nvPr>
            <p:ph type="body" idx="1"/>
          </p:nvPr>
        </p:nvSpPr>
        <p:spPr/>
        <p:txBody>
          <a:bodyPr/>
          <a:p>
            <a:endParaRPr lang="en-US"/>
          </a:p>
        </p:txBody>
      </p:sp>
      <p:pic>
        <p:nvPicPr>
          <p:cNvPr id="11266" name="Picture 4"/>
          <p:cNvPicPr>
            <a:picLocks noChangeAspect="1"/>
          </p:cNvPicPr>
          <p:nvPr/>
        </p:nvPicPr>
        <p:blipFill>
          <a:blip r:embed="rId1"/>
          <a:stretch>
            <a:fillRect/>
          </a:stretch>
        </p:blipFill>
        <p:spPr>
          <a:xfrm>
            <a:off x="555625" y="1109980"/>
            <a:ext cx="8032750" cy="5160963"/>
          </a:xfrm>
          <a:prstGeom prst="rect">
            <a:avLst/>
          </a:prstGeom>
          <a:noFill/>
          <a:ln w="9525">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7465" y="0"/>
            <a:ext cx="9222740" cy="685165"/>
          </a:xfrm>
        </p:spPr>
        <p:txBody>
          <a:bodyPr/>
          <a:lstStyle/>
          <a:p>
            <a:r>
              <a:rPr lang="en-US" altLang="en-US" sz="3200" dirty="0">
                <a:solidFill>
                  <a:schemeClr val="bg1"/>
                </a:solidFill>
              </a:rPr>
              <a:t>States of Matter and M.P./B.P.</a:t>
            </a:r>
            <a:endParaRPr lang="en-US" altLang="en-US" sz="3200" dirty="0">
              <a:solidFill>
                <a:schemeClr val="bg1"/>
              </a:solidFill>
            </a:endParaRPr>
          </a:p>
        </p:txBody>
      </p:sp>
      <p:pic>
        <p:nvPicPr>
          <p:cNvPr id="5" name="Picture 4"/>
          <p:cNvPicPr>
            <a:picLocks noChangeAspect="1"/>
          </p:cNvPicPr>
          <p:nvPr/>
        </p:nvPicPr>
        <p:blipFill>
          <a:blip r:embed="rId1"/>
          <a:stretch>
            <a:fillRect/>
          </a:stretch>
        </p:blipFill>
        <p:spPr>
          <a:xfrm>
            <a:off x="139700" y="2389505"/>
            <a:ext cx="6955790" cy="2705100"/>
          </a:xfrm>
          <a:prstGeom prst="rect">
            <a:avLst/>
          </a:prstGeom>
        </p:spPr>
      </p:pic>
      <p:sp>
        <p:nvSpPr>
          <p:cNvPr id="6" name="Text Box 5"/>
          <p:cNvSpPr txBox="1"/>
          <p:nvPr/>
        </p:nvSpPr>
        <p:spPr>
          <a:xfrm>
            <a:off x="809625" y="832485"/>
            <a:ext cx="7794625" cy="1322070"/>
          </a:xfrm>
          <a:prstGeom prst="rect">
            <a:avLst/>
          </a:prstGeom>
          <a:noFill/>
        </p:spPr>
        <p:txBody>
          <a:bodyPr wrap="square" rtlCol="0">
            <a:spAutoFit/>
          </a:bodyPr>
          <a:p>
            <a:r>
              <a:rPr lang="en-US" altLang="en-US" sz="2000"/>
              <a:t>What states are the following substances at:</a:t>
            </a:r>
            <a:endParaRPr lang="en-US" altLang="en-US" sz="2000"/>
          </a:p>
          <a:p>
            <a:pPr marL="800100" lvl="1" indent="-342900">
              <a:buFont typeface="+mj-lt"/>
              <a:buAutoNum type="alphaLcParenR"/>
            </a:pPr>
            <a:r>
              <a:rPr lang="en-US" altLang="en-US" sz="2000"/>
              <a:t>-100°C</a:t>
            </a:r>
            <a:endParaRPr lang="en-US" altLang="en-US" sz="2000"/>
          </a:p>
          <a:p>
            <a:pPr marL="800100" lvl="1" indent="-342900">
              <a:buFont typeface="+mj-lt"/>
              <a:buAutoNum type="alphaLcParenR"/>
            </a:pPr>
            <a:r>
              <a:rPr lang="en-US" altLang="en-US" sz="2000"/>
              <a:t>+50°C</a:t>
            </a:r>
            <a:endParaRPr lang="en-US" altLang="en-US" sz="2000"/>
          </a:p>
          <a:p>
            <a:pPr marL="800100" lvl="1" indent="-342900">
              <a:buFont typeface="+mj-lt"/>
              <a:buAutoNum type="alphaLcParenR"/>
            </a:pPr>
            <a:r>
              <a:rPr lang="en-US" altLang="en-US" sz="2000"/>
              <a:t>+900°C</a:t>
            </a:r>
            <a:endParaRPr lang="en-US" altLang="en-US" sz="2000"/>
          </a:p>
        </p:txBody>
      </p:sp>
      <p:sp>
        <p:nvSpPr>
          <p:cNvPr id="8" name="Text Box 7"/>
          <p:cNvSpPr txBox="1"/>
          <p:nvPr/>
        </p:nvSpPr>
        <p:spPr>
          <a:xfrm>
            <a:off x="7037705" y="3025775"/>
            <a:ext cx="975360" cy="398780"/>
          </a:xfrm>
          <a:prstGeom prst="rect">
            <a:avLst/>
          </a:prstGeom>
          <a:solidFill>
            <a:schemeClr val="tx1"/>
          </a:solidFill>
        </p:spPr>
        <p:txBody>
          <a:bodyPr wrap="none" rtlCol="0" anchor="t">
            <a:spAutoFit/>
          </a:bodyPr>
          <a:p>
            <a:r>
              <a:rPr lang="en-US" altLang="en-US" sz="2000" b="1">
                <a:solidFill>
                  <a:schemeClr val="bg1"/>
                </a:solidFill>
                <a:sym typeface="+mn-ea"/>
              </a:rPr>
              <a:t>-100°C</a:t>
            </a:r>
            <a:endParaRPr lang="en-US" altLang="en-US" sz="2000" b="1">
              <a:solidFill>
                <a:schemeClr val="bg1"/>
              </a:solidFill>
              <a:sym typeface="+mn-ea"/>
            </a:endParaRPr>
          </a:p>
        </p:txBody>
      </p:sp>
      <p:sp>
        <p:nvSpPr>
          <p:cNvPr id="9" name="Text Box 8"/>
          <p:cNvSpPr txBox="1"/>
          <p:nvPr/>
        </p:nvSpPr>
        <p:spPr>
          <a:xfrm>
            <a:off x="1809750" y="3542665"/>
            <a:ext cx="975360" cy="398780"/>
          </a:xfrm>
          <a:prstGeom prst="rect">
            <a:avLst/>
          </a:prstGeom>
          <a:solidFill>
            <a:schemeClr val="tx1"/>
          </a:solidFill>
        </p:spPr>
        <p:txBody>
          <a:bodyPr wrap="none" rtlCol="0" anchor="t">
            <a:spAutoFit/>
          </a:bodyPr>
          <a:p>
            <a:r>
              <a:rPr lang="en-US" altLang="en-US" sz="2000" b="1">
                <a:solidFill>
                  <a:schemeClr val="bg1"/>
                </a:solidFill>
                <a:sym typeface="+mn-ea"/>
              </a:rPr>
              <a:t>-100°C</a:t>
            </a:r>
            <a:endParaRPr lang="en-US" altLang="en-US" sz="2000" b="1">
              <a:solidFill>
                <a:schemeClr val="bg1"/>
              </a:solidFill>
              <a:sym typeface="+mn-ea"/>
            </a:endParaRPr>
          </a:p>
        </p:txBody>
      </p:sp>
      <p:sp>
        <p:nvSpPr>
          <p:cNvPr id="10" name="Text Box 9"/>
          <p:cNvSpPr txBox="1"/>
          <p:nvPr/>
        </p:nvSpPr>
        <p:spPr>
          <a:xfrm>
            <a:off x="1809750" y="4027170"/>
            <a:ext cx="975360" cy="398780"/>
          </a:xfrm>
          <a:prstGeom prst="rect">
            <a:avLst/>
          </a:prstGeom>
          <a:solidFill>
            <a:schemeClr val="tx1"/>
          </a:solidFill>
        </p:spPr>
        <p:txBody>
          <a:bodyPr wrap="none" rtlCol="0" anchor="t">
            <a:spAutoFit/>
          </a:bodyPr>
          <a:p>
            <a:r>
              <a:rPr lang="en-US" altLang="en-US" sz="2000" b="1">
                <a:solidFill>
                  <a:schemeClr val="bg1"/>
                </a:solidFill>
                <a:sym typeface="+mn-ea"/>
              </a:rPr>
              <a:t>-100°C</a:t>
            </a:r>
            <a:endParaRPr lang="en-US" altLang="en-US" sz="2000" b="1">
              <a:solidFill>
                <a:schemeClr val="bg1"/>
              </a:solidFill>
              <a:sym typeface="+mn-ea"/>
            </a:endParaRPr>
          </a:p>
        </p:txBody>
      </p:sp>
      <p:sp>
        <p:nvSpPr>
          <p:cNvPr id="11" name="Text Box 10"/>
          <p:cNvSpPr txBox="1"/>
          <p:nvPr/>
        </p:nvSpPr>
        <p:spPr>
          <a:xfrm>
            <a:off x="1809750" y="4546600"/>
            <a:ext cx="975360" cy="398780"/>
          </a:xfrm>
          <a:prstGeom prst="rect">
            <a:avLst/>
          </a:prstGeom>
          <a:solidFill>
            <a:schemeClr val="tx1"/>
          </a:solidFill>
        </p:spPr>
        <p:txBody>
          <a:bodyPr wrap="none" rtlCol="0" anchor="t">
            <a:spAutoFit/>
          </a:bodyPr>
          <a:p>
            <a:r>
              <a:rPr lang="en-US" altLang="en-US" sz="2000" b="1">
                <a:solidFill>
                  <a:schemeClr val="bg1"/>
                </a:solidFill>
                <a:sym typeface="+mn-ea"/>
              </a:rPr>
              <a:t>-100°C</a:t>
            </a:r>
            <a:endParaRPr lang="en-US" altLang="en-US" sz="2000" b="1">
              <a:solidFill>
                <a:schemeClr val="bg1"/>
              </a:solidFill>
              <a:sym typeface="+mn-ea"/>
            </a:endParaRPr>
          </a:p>
        </p:txBody>
      </p:sp>
      <p:sp>
        <p:nvSpPr>
          <p:cNvPr id="12" name="Text Box 11"/>
          <p:cNvSpPr txBox="1"/>
          <p:nvPr/>
        </p:nvSpPr>
        <p:spPr>
          <a:xfrm>
            <a:off x="8013065" y="3041015"/>
            <a:ext cx="967105" cy="368300"/>
          </a:xfrm>
          <a:prstGeom prst="rect">
            <a:avLst/>
          </a:prstGeom>
          <a:noFill/>
        </p:spPr>
        <p:txBody>
          <a:bodyPr wrap="square" rtlCol="0">
            <a:spAutoFit/>
          </a:bodyPr>
          <a:p>
            <a:r>
              <a:rPr lang="en-US" altLang="en-US">
                <a:solidFill>
                  <a:srgbClr val="2340C9"/>
                </a:solidFill>
              </a:rPr>
              <a:t>gas</a:t>
            </a:r>
            <a:endParaRPr lang="en-US" altLang="en-US">
              <a:solidFill>
                <a:srgbClr val="2340C9"/>
              </a:solidFill>
            </a:endParaRPr>
          </a:p>
        </p:txBody>
      </p:sp>
      <p:sp>
        <p:nvSpPr>
          <p:cNvPr id="14" name="Text Box 13"/>
          <p:cNvSpPr txBox="1"/>
          <p:nvPr/>
        </p:nvSpPr>
        <p:spPr>
          <a:xfrm>
            <a:off x="842645" y="3542665"/>
            <a:ext cx="967105" cy="368300"/>
          </a:xfrm>
          <a:prstGeom prst="rect">
            <a:avLst/>
          </a:prstGeom>
          <a:noFill/>
        </p:spPr>
        <p:txBody>
          <a:bodyPr wrap="square" rtlCol="0">
            <a:spAutoFit/>
          </a:bodyPr>
          <a:p>
            <a:pPr algn="r"/>
            <a:r>
              <a:rPr lang="en-US" altLang="en-US">
                <a:solidFill>
                  <a:srgbClr val="2340C9"/>
                </a:solidFill>
              </a:rPr>
              <a:t>solid</a:t>
            </a:r>
            <a:endParaRPr lang="en-US" altLang="en-US">
              <a:solidFill>
                <a:srgbClr val="2340C9"/>
              </a:solidFill>
            </a:endParaRPr>
          </a:p>
        </p:txBody>
      </p:sp>
      <p:sp>
        <p:nvSpPr>
          <p:cNvPr id="15" name="Text Box 14"/>
          <p:cNvSpPr txBox="1"/>
          <p:nvPr/>
        </p:nvSpPr>
        <p:spPr>
          <a:xfrm>
            <a:off x="842645" y="4057650"/>
            <a:ext cx="967105" cy="368300"/>
          </a:xfrm>
          <a:prstGeom prst="rect">
            <a:avLst/>
          </a:prstGeom>
          <a:noFill/>
        </p:spPr>
        <p:txBody>
          <a:bodyPr wrap="square" rtlCol="0">
            <a:spAutoFit/>
          </a:bodyPr>
          <a:p>
            <a:pPr algn="r"/>
            <a:r>
              <a:rPr lang="en-US" altLang="en-US">
                <a:solidFill>
                  <a:srgbClr val="2340C9"/>
                </a:solidFill>
              </a:rPr>
              <a:t>solid</a:t>
            </a:r>
            <a:endParaRPr lang="en-US" altLang="en-US">
              <a:solidFill>
                <a:srgbClr val="2340C9"/>
              </a:solidFill>
            </a:endParaRPr>
          </a:p>
        </p:txBody>
      </p:sp>
      <p:sp>
        <p:nvSpPr>
          <p:cNvPr id="16" name="Text Box 15"/>
          <p:cNvSpPr txBox="1"/>
          <p:nvPr/>
        </p:nvSpPr>
        <p:spPr>
          <a:xfrm>
            <a:off x="842645" y="4546600"/>
            <a:ext cx="967105" cy="368300"/>
          </a:xfrm>
          <a:prstGeom prst="rect">
            <a:avLst/>
          </a:prstGeom>
          <a:noFill/>
        </p:spPr>
        <p:txBody>
          <a:bodyPr wrap="square" rtlCol="0">
            <a:spAutoFit/>
          </a:bodyPr>
          <a:p>
            <a:pPr algn="r"/>
            <a:r>
              <a:rPr lang="en-US" altLang="en-US">
                <a:solidFill>
                  <a:srgbClr val="2340C9"/>
                </a:solidFill>
              </a:rPr>
              <a:t>solid</a:t>
            </a:r>
            <a:endParaRPr lang="en-US" altLang="en-US">
              <a:solidFill>
                <a:srgbClr val="2340C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2"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7465" y="0"/>
            <a:ext cx="9222740" cy="685165"/>
          </a:xfrm>
        </p:spPr>
        <p:txBody>
          <a:bodyPr/>
          <a:lstStyle/>
          <a:p>
            <a:r>
              <a:rPr lang="en-US" altLang="en-US" sz="3200" dirty="0">
                <a:solidFill>
                  <a:schemeClr val="bg1"/>
                </a:solidFill>
              </a:rPr>
              <a:t>States of Matter and M.P./B.P.</a:t>
            </a:r>
            <a:endParaRPr lang="en-US" altLang="en-US" sz="3200" dirty="0">
              <a:solidFill>
                <a:schemeClr val="bg1"/>
              </a:solidFill>
            </a:endParaRPr>
          </a:p>
        </p:txBody>
      </p:sp>
      <p:pic>
        <p:nvPicPr>
          <p:cNvPr id="5" name="Picture 4"/>
          <p:cNvPicPr>
            <a:picLocks noChangeAspect="1"/>
          </p:cNvPicPr>
          <p:nvPr/>
        </p:nvPicPr>
        <p:blipFill>
          <a:blip r:embed="rId1"/>
          <a:stretch>
            <a:fillRect/>
          </a:stretch>
        </p:blipFill>
        <p:spPr>
          <a:xfrm>
            <a:off x="139700" y="2389505"/>
            <a:ext cx="6955790" cy="2705100"/>
          </a:xfrm>
          <a:prstGeom prst="rect">
            <a:avLst/>
          </a:prstGeom>
        </p:spPr>
      </p:pic>
      <p:sp>
        <p:nvSpPr>
          <p:cNvPr id="6" name="Text Box 5"/>
          <p:cNvSpPr txBox="1"/>
          <p:nvPr/>
        </p:nvSpPr>
        <p:spPr>
          <a:xfrm>
            <a:off x="809625" y="832485"/>
            <a:ext cx="7794625" cy="1322070"/>
          </a:xfrm>
          <a:prstGeom prst="rect">
            <a:avLst/>
          </a:prstGeom>
          <a:noFill/>
        </p:spPr>
        <p:txBody>
          <a:bodyPr wrap="square" rtlCol="0">
            <a:spAutoFit/>
          </a:bodyPr>
          <a:p>
            <a:r>
              <a:rPr lang="en-US" altLang="en-US" sz="2000"/>
              <a:t>What states are the following substances at:</a:t>
            </a:r>
            <a:endParaRPr lang="en-US" altLang="en-US" sz="2000"/>
          </a:p>
          <a:p>
            <a:pPr marL="800100" lvl="1" indent="-342900">
              <a:buFont typeface="+mj-lt"/>
              <a:buAutoNum type="alphaLcParenR"/>
            </a:pPr>
            <a:r>
              <a:rPr lang="en-US" altLang="en-US" sz="2000"/>
              <a:t>-100°C</a:t>
            </a:r>
            <a:endParaRPr lang="en-US" altLang="en-US" sz="2000"/>
          </a:p>
          <a:p>
            <a:pPr marL="800100" lvl="1" indent="-342900">
              <a:buFont typeface="+mj-lt"/>
              <a:buAutoNum type="alphaLcParenR"/>
            </a:pPr>
            <a:r>
              <a:rPr lang="en-US" altLang="en-US" sz="2000"/>
              <a:t>+50°C</a:t>
            </a:r>
            <a:endParaRPr lang="en-US" altLang="en-US" sz="2000"/>
          </a:p>
          <a:p>
            <a:pPr marL="800100" lvl="1" indent="-342900">
              <a:buFont typeface="+mj-lt"/>
              <a:buAutoNum type="alphaLcParenR"/>
            </a:pPr>
            <a:r>
              <a:rPr lang="en-US" altLang="en-US" sz="2000"/>
              <a:t>+900°C</a:t>
            </a:r>
            <a:endParaRPr lang="en-US" altLang="en-US" sz="2000"/>
          </a:p>
        </p:txBody>
      </p:sp>
      <p:sp>
        <p:nvSpPr>
          <p:cNvPr id="8" name="Text Box 7"/>
          <p:cNvSpPr txBox="1"/>
          <p:nvPr/>
        </p:nvSpPr>
        <p:spPr>
          <a:xfrm>
            <a:off x="7037705" y="3025775"/>
            <a:ext cx="898525" cy="398780"/>
          </a:xfrm>
          <a:prstGeom prst="rect">
            <a:avLst/>
          </a:prstGeom>
          <a:solidFill>
            <a:schemeClr val="tx1"/>
          </a:solidFill>
        </p:spPr>
        <p:txBody>
          <a:bodyPr wrap="none" rtlCol="0" anchor="t">
            <a:spAutoFit/>
          </a:bodyPr>
          <a:p>
            <a:r>
              <a:rPr lang="en-US" altLang="en-US" sz="2000" b="1">
                <a:solidFill>
                  <a:schemeClr val="bg1"/>
                </a:solidFill>
                <a:sym typeface="+mn-ea"/>
              </a:rPr>
              <a:t>+50°C</a:t>
            </a:r>
            <a:endParaRPr lang="en-US" altLang="en-US" sz="2000" b="1">
              <a:solidFill>
                <a:schemeClr val="bg1"/>
              </a:solidFill>
              <a:sym typeface="+mn-ea"/>
            </a:endParaRPr>
          </a:p>
        </p:txBody>
      </p:sp>
      <p:sp>
        <p:nvSpPr>
          <p:cNvPr id="9" name="Text Box 8"/>
          <p:cNvSpPr txBox="1"/>
          <p:nvPr/>
        </p:nvSpPr>
        <p:spPr>
          <a:xfrm>
            <a:off x="3682365" y="3542665"/>
            <a:ext cx="898525" cy="398780"/>
          </a:xfrm>
          <a:prstGeom prst="rect">
            <a:avLst/>
          </a:prstGeom>
          <a:solidFill>
            <a:schemeClr val="tx1"/>
          </a:solidFill>
        </p:spPr>
        <p:txBody>
          <a:bodyPr wrap="none" rtlCol="0" anchor="t">
            <a:spAutoFit/>
          </a:bodyPr>
          <a:p>
            <a:pPr algn="l"/>
            <a:r>
              <a:rPr lang="en-US" altLang="en-US" sz="2000" b="1">
                <a:solidFill>
                  <a:schemeClr val="bg1"/>
                </a:solidFill>
                <a:sym typeface="+mn-ea"/>
              </a:rPr>
              <a:t>+50°C</a:t>
            </a:r>
            <a:endParaRPr lang="en-US" altLang="en-US" sz="2000" b="1">
              <a:solidFill>
                <a:schemeClr val="bg1"/>
              </a:solidFill>
              <a:sym typeface="+mn-ea"/>
            </a:endParaRPr>
          </a:p>
        </p:txBody>
      </p:sp>
      <p:sp>
        <p:nvSpPr>
          <p:cNvPr id="10" name="Text Box 9"/>
          <p:cNvSpPr txBox="1"/>
          <p:nvPr/>
        </p:nvSpPr>
        <p:spPr>
          <a:xfrm>
            <a:off x="1809750" y="4027170"/>
            <a:ext cx="898525" cy="398780"/>
          </a:xfrm>
          <a:prstGeom prst="rect">
            <a:avLst/>
          </a:prstGeom>
          <a:solidFill>
            <a:schemeClr val="tx1"/>
          </a:solidFill>
        </p:spPr>
        <p:txBody>
          <a:bodyPr wrap="none" rtlCol="0" anchor="t">
            <a:spAutoFit/>
          </a:bodyPr>
          <a:p>
            <a:pPr algn="l"/>
            <a:r>
              <a:rPr lang="en-US" altLang="en-US" sz="2000" b="1">
                <a:solidFill>
                  <a:schemeClr val="bg1"/>
                </a:solidFill>
                <a:sym typeface="+mn-ea"/>
              </a:rPr>
              <a:t>+50°C</a:t>
            </a:r>
            <a:endParaRPr lang="en-US" altLang="en-US" sz="2000" b="1">
              <a:solidFill>
                <a:schemeClr val="bg1"/>
              </a:solidFill>
              <a:sym typeface="+mn-ea"/>
            </a:endParaRPr>
          </a:p>
        </p:txBody>
      </p:sp>
      <p:sp>
        <p:nvSpPr>
          <p:cNvPr id="11" name="Text Box 10"/>
          <p:cNvSpPr txBox="1"/>
          <p:nvPr/>
        </p:nvSpPr>
        <p:spPr>
          <a:xfrm>
            <a:off x="1809750" y="4546600"/>
            <a:ext cx="898525" cy="398780"/>
          </a:xfrm>
          <a:prstGeom prst="rect">
            <a:avLst/>
          </a:prstGeom>
          <a:solidFill>
            <a:schemeClr val="tx1"/>
          </a:solidFill>
        </p:spPr>
        <p:txBody>
          <a:bodyPr wrap="none" rtlCol="0" anchor="t">
            <a:spAutoFit/>
          </a:bodyPr>
          <a:p>
            <a:pPr algn="l"/>
            <a:r>
              <a:rPr lang="en-US" altLang="en-US" sz="2000" b="1">
                <a:solidFill>
                  <a:schemeClr val="bg1"/>
                </a:solidFill>
                <a:sym typeface="+mn-ea"/>
              </a:rPr>
              <a:t>+50°C</a:t>
            </a:r>
            <a:endParaRPr lang="en-US" altLang="en-US" sz="2000" b="1">
              <a:solidFill>
                <a:schemeClr val="bg1"/>
              </a:solidFill>
              <a:sym typeface="+mn-ea"/>
            </a:endParaRPr>
          </a:p>
        </p:txBody>
      </p:sp>
      <p:sp>
        <p:nvSpPr>
          <p:cNvPr id="12" name="Text Box 11"/>
          <p:cNvSpPr txBox="1"/>
          <p:nvPr/>
        </p:nvSpPr>
        <p:spPr>
          <a:xfrm>
            <a:off x="8013065" y="3041015"/>
            <a:ext cx="967105" cy="368300"/>
          </a:xfrm>
          <a:prstGeom prst="rect">
            <a:avLst/>
          </a:prstGeom>
          <a:noFill/>
        </p:spPr>
        <p:txBody>
          <a:bodyPr wrap="square" rtlCol="0">
            <a:spAutoFit/>
          </a:bodyPr>
          <a:p>
            <a:r>
              <a:rPr lang="en-US" altLang="en-US">
                <a:solidFill>
                  <a:srgbClr val="2340C9"/>
                </a:solidFill>
              </a:rPr>
              <a:t>gas</a:t>
            </a:r>
            <a:endParaRPr lang="en-US" altLang="en-US">
              <a:solidFill>
                <a:srgbClr val="2340C9"/>
              </a:solidFill>
            </a:endParaRPr>
          </a:p>
        </p:txBody>
      </p:sp>
      <p:sp>
        <p:nvSpPr>
          <p:cNvPr id="14" name="Text Box 13"/>
          <p:cNvSpPr txBox="1"/>
          <p:nvPr/>
        </p:nvSpPr>
        <p:spPr>
          <a:xfrm>
            <a:off x="4580890" y="3557905"/>
            <a:ext cx="967105" cy="368300"/>
          </a:xfrm>
          <a:prstGeom prst="rect">
            <a:avLst/>
          </a:prstGeom>
          <a:noFill/>
        </p:spPr>
        <p:txBody>
          <a:bodyPr wrap="square" rtlCol="0">
            <a:spAutoFit/>
          </a:bodyPr>
          <a:p>
            <a:pPr algn="l"/>
            <a:r>
              <a:rPr lang="en-US" altLang="en-US">
                <a:solidFill>
                  <a:srgbClr val="2340C9"/>
                </a:solidFill>
              </a:rPr>
              <a:t>liquid</a:t>
            </a:r>
            <a:endParaRPr lang="en-US" altLang="en-US">
              <a:solidFill>
                <a:srgbClr val="2340C9"/>
              </a:solidFill>
            </a:endParaRPr>
          </a:p>
        </p:txBody>
      </p:sp>
      <p:sp>
        <p:nvSpPr>
          <p:cNvPr id="15" name="Text Box 14"/>
          <p:cNvSpPr txBox="1"/>
          <p:nvPr/>
        </p:nvSpPr>
        <p:spPr>
          <a:xfrm>
            <a:off x="842645" y="4057650"/>
            <a:ext cx="967105" cy="368300"/>
          </a:xfrm>
          <a:prstGeom prst="rect">
            <a:avLst/>
          </a:prstGeom>
          <a:noFill/>
        </p:spPr>
        <p:txBody>
          <a:bodyPr wrap="square" rtlCol="0">
            <a:spAutoFit/>
          </a:bodyPr>
          <a:p>
            <a:pPr algn="r"/>
            <a:r>
              <a:rPr lang="en-US" altLang="en-US">
                <a:solidFill>
                  <a:srgbClr val="2340C9"/>
                </a:solidFill>
              </a:rPr>
              <a:t>solid</a:t>
            </a:r>
            <a:endParaRPr lang="en-US" altLang="en-US">
              <a:solidFill>
                <a:srgbClr val="2340C9"/>
              </a:solidFill>
            </a:endParaRPr>
          </a:p>
        </p:txBody>
      </p:sp>
      <p:sp>
        <p:nvSpPr>
          <p:cNvPr id="16" name="Text Box 15"/>
          <p:cNvSpPr txBox="1"/>
          <p:nvPr/>
        </p:nvSpPr>
        <p:spPr>
          <a:xfrm>
            <a:off x="842645" y="4546600"/>
            <a:ext cx="967105" cy="368300"/>
          </a:xfrm>
          <a:prstGeom prst="rect">
            <a:avLst/>
          </a:prstGeom>
          <a:noFill/>
        </p:spPr>
        <p:txBody>
          <a:bodyPr wrap="square" rtlCol="0">
            <a:spAutoFit/>
          </a:bodyPr>
          <a:p>
            <a:pPr algn="r"/>
            <a:r>
              <a:rPr lang="en-US" altLang="en-US">
                <a:solidFill>
                  <a:srgbClr val="2340C9"/>
                </a:solidFill>
              </a:rPr>
              <a:t>solid</a:t>
            </a:r>
            <a:endParaRPr lang="en-US" altLang="en-US">
              <a:solidFill>
                <a:srgbClr val="2340C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2"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7465" y="0"/>
            <a:ext cx="9222740" cy="685165"/>
          </a:xfrm>
        </p:spPr>
        <p:txBody>
          <a:bodyPr/>
          <a:lstStyle/>
          <a:p>
            <a:r>
              <a:rPr lang="en-US" altLang="en-US" sz="3200" dirty="0">
                <a:solidFill>
                  <a:schemeClr val="bg1"/>
                </a:solidFill>
              </a:rPr>
              <a:t>States of Matter and M.P./B.P.</a:t>
            </a:r>
            <a:endParaRPr lang="en-US" altLang="en-US" sz="3200" dirty="0">
              <a:solidFill>
                <a:schemeClr val="bg1"/>
              </a:solidFill>
            </a:endParaRPr>
          </a:p>
        </p:txBody>
      </p:sp>
      <p:pic>
        <p:nvPicPr>
          <p:cNvPr id="5" name="Picture 4"/>
          <p:cNvPicPr>
            <a:picLocks noChangeAspect="1"/>
          </p:cNvPicPr>
          <p:nvPr/>
        </p:nvPicPr>
        <p:blipFill>
          <a:blip r:embed="rId1"/>
          <a:stretch>
            <a:fillRect/>
          </a:stretch>
        </p:blipFill>
        <p:spPr>
          <a:xfrm>
            <a:off x="139700" y="2389505"/>
            <a:ext cx="6955790" cy="2705100"/>
          </a:xfrm>
          <a:prstGeom prst="rect">
            <a:avLst/>
          </a:prstGeom>
        </p:spPr>
      </p:pic>
      <p:sp>
        <p:nvSpPr>
          <p:cNvPr id="6" name="Text Box 5"/>
          <p:cNvSpPr txBox="1"/>
          <p:nvPr/>
        </p:nvSpPr>
        <p:spPr>
          <a:xfrm>
            <a:off x="809625" y="832485"/>
            <a:ext cx="7794625" cy="1322070"/>
          </a:xfrm>
          <a:prstGeom prst="rect">
            <a:avLst/>
          </a:prstGeom>
          <a:noFill/>
        </p:spPr>
        <p:txBody>
          <a:bodyPr wrap="square" rtlCol="0">
            <a:spAutoFit/>
          </a:bodyPr>
          <a:p>
            <a:r>
              <a:rPr lang="en-US" altLang="en-US" sz="2000"/>
              <a:t>What states are the following substances at:</a:t>
            </a:r>
            <a:endParaRPr lang="en-US" altLang="en-US" sz="2000"/>
          </a:p>
          <a:p>
            <a:pPr marL="800100" lvl="1" indent="-342900">
              <a:buFont typeface="+mj-lt"/>
              <a:buAutoNum type="alphaLcParenR"/>
            </a:pPr>
            <a:r>
              <a:rPr lang="en-US" altLang="en-US" sz="2000"/>
              <a:t>-100°C</a:t>
            </a:r>
            <a:endParaRPr lang="en-US" altLang="en-US" sz="2000"/>
          </a:p>
          <a:p>
            <a:pPr marL="800100" lvl="1" indent="-342900">
              <a:buFont typeface="+mj-lt"/>
              <a:buAutoNum type="alphaLcParenR"/>
            </a:pPr>
            <a:r>
              <a:rPr lang="en-US" altLang="en-US" sz="2000"/>
              <a:t>+50°C</a:t>
            </a:r>
            <a:endParaRPr lang="en-US" altLang="en-US" sz="2000"/>
          </a:p>
          <a:p>
            <a:pPr marL="800100" lvl="1" indent="-342900">
              <a:buFont typeface="+mj-lt"/>
              <a:buAutoNum type="alphaLcParenR"/>
            </a:pPr>
            <a:r>
              <a:rPr lang="en-US" altLang="en-US" sz="2000"/>
              <a:t>+900°C</a:t>
            </a:r>
            <a:endParaRPr lang="en-US" altLang="en-US" sz="2000"/>
          </a:p>
        </p:txBody>
      </p:sp>
      <p:sp>
        <p:nvSpPr>
          <p:cNvPr id="8" name="Text Box 7"/>
          <p:cNvSpPr txBox="1"/>
          <p:nvPr/>
        </p:nvSpPr>
        <p:spPr>
          <a:xfrm>
            <a:off x="7037705" y="3025775"/>
            <a:ext cx="1039495" cy="398780"/>
          </a:xfrm>
          <a:prstGeom prst="rect">
            <a:avLst/>
          </a:prstGeom>
          <a:solidFill>
            <a:schemeClr val="tx1"/>
          </a:solidFill>
        </p:spPr>
        <p:txBody>
          <a:bodyPr wrap="none" rtlCol="0" anchor="t">
            <a:spAutoFit/>
          </a:bodyPr>
          <a:p>
            <a:r>
              <a:rPr lang="en-US" altLang="en-US" sz="2000" b="1">
                <a:solidFill>
                  <a:schemeClr val="bg1"/>
                </a:solidFill>
                <a:sym typeface="+mn-ea"/>
              </a:rPr>
              <a:t>+900°C</a:t>
            </a:r>
            <a:endParaRPr lang="en-US" altLang="en-US" sz="2000" b="1">
              <a:solidFill>
                <a:schemeClr val="bg1"/>
              </a:solidFill>
              <a:sym typeface="+mn-ea"/>
            </a:endParaRPr>
          </a:p>
        </p:txBody>
      </p:sp>
      <p:sp>
        <p:nvSpPr>
          <p:cNvPr id="9" name="Text Box 8"/>
          <p:cNvSpPr txBox="1"/>
          <p:nvPr/>
        </p:nvSpPr>
        <p:spPr>
          <a:xfrm>
            <a:off x="7035165" y="3542665"/>
            <a:ext cx="1039495" cy="398780"/>
          </a:xfrm>
          <a:prstGeom prst="rect">
            <a:avLst/>
          </a:prstGeom>
          <a:solidFill>
            <a:schemeClr val="tx1"/>
          </a:solidFill>
        </p:spPr>
        <p:txBody>
          <a:bodyPr wrap="none" rtlCol="0" anchor="t">
            <a:spAutoFit/>
          </a:bodyPr>
          <a:p>
            <a:pPr algn="l"/>
            <a:r>
              <a:rPr lang="en-US" altLang="en-US" sz="2000" b="1">
                <a:solidFill>
                  <a:schemeClr val="bg1"/>
                </a:solidFill>
                <a:sym typeface="+mn-ea"/>
              </a:rPr>
              <a:t>+900°C</a:t>
            </a:r>
            <a:endParaRPr lang="en-US" altLang="en-US" sz="2000" b="1">
              <a:solidFill>
                <a:schemeClr val="bg1"/>
              </a:solidFill>
              <a:sym typeface="+mn-ea"/>
            </a:endParaRPr>
          </a:p>
        </p:txBody>
      </p:sp>
      <p:sp>
        <p:nvSpPr>
          <p:cNvPr id="10" name="Text Box 9"/>
          <p:cNvSpPr txBox="1"/>
          <p:nvPr/>
        </p:nvSpPr>
        <p:spPr>
          <a:xfrm>
            <a:off x="7037705" y="3941445"/>
            <a:ext cx="1039495" cy="398780"/>
          </a:xfrm>
          <a:prstGeom prst="rect">
            <a:avLst/>
          </a:prstGeom>
          <a:solidFill>
            <a:schemeClr val="tx1"/>
          </a:solidFill>
        </p:spPr>
        <p:txBody>
          <a:bodyPr wrap="none" rtlCol="0" anchor="t">
            <a:spAutoFit/>
          </a:bodyPr>
          <a:p>
            <a:pPr algn="l"/>
            <a:r>
              <a:rPr lang="en-US" altLang="en-US" sz="2000" b="1">
                <a:solidFill>
                  <a:schemeClr val="bg1"/>
                </a:solidFill>
                <a:sym typeface="+mn-ea"/>
              </a:rPr>
              <a:t>+900°C</a:t>
            </a:r>
            <a:endParaRPr lang="en-US" altLang="en-US" sz="2000" b="1">
              <a:solidFill>
                <a:schemeClr val="bg1"/>
              </a:solidFill>
              <a:sym typeface="+mn-ea"/>
            </a:endParaRPr>
          </a:p>
        </p:txBody>
      </p:sp>
      <p:sp>
        <p:nvSpPr>
          <p:cNvPr id="11" name="Text Box 10"/>
          <p:cNvSpPr txBox="1"/>
          <p:nvPr/>
        </p:nvSpPr>
        <p:spPr>
          <a:xfrm>
            <a:off x="1809750" y="4546600"/>
            <a:ext cx="1039495" cy="398780"/>
          </a:xfrm>
          <a:prstGeom prst="rect">
            <a:avLst/>
          </a:prstGeom>
          <a:solidFill>
            <a:schemeClr val="tx1"/>
          </a:solidFill>
        </p:spPr>
        <p:txBody>
          <a:bodyPr wrap="none" rtlCol="0" anchor="t">
            <a:spAutoFit/>
          </a:bodyPr>
          <a:p>
            <a:pPr algn="l"/>
            <a:r>
              <a:rPr lang="en-US" altLang="en-US" sz="2000" b="1">
                <a:solidFill>
                  <a:schemeClr val="bg1"/>
                </a:solidFill>
                <a:sym typeface="+mn-ea"/>
              </a:rPr>
              <a:t>+900°C</a:t>
            </a:r>
            <a:endParaRPr lang="en-US" altLang="en-US" sz="2000" b="1">
              <a:solidFill>
                <a:schemeClr val="bg1"/>
              </a:solidFill>
              <a:sym typeface="+mn-ea"/>
            </a:endParaRPr>
          </a:p>
        </p:txBody>
      </p:sp>
      <p:sp>
        <p:nvSpPr>
          <p:cNvPr id="12" name="Text Box 11"/>
          <p:cNvSpPr txBox="1"/>
          <p:nvPr/>
        </p:nvSpPr>
        <p:spPr>
          <a:xfrm>
            <a:off x="8074660" y="3041015"/>
            <a:ext cx="967105" cy="368300"/>
          </a:xfrm>
          <a:prstGeom prst="rect">
            <a:avLst/>
          </a:prstGeom>
          <a:noFill/>
        </p:spPr>
        <p:txBody>
          <a:bodyPr wrap="square" rtlCol="0">
            <a:spAutoFit/>
          </a:bodyPr>
          <a:p>
            <a:r>
              <a:rPr lang="en-US" altLang="en-US">
                <a:solidFill>
                  <a:srgbClr val="2340C9"/>
                </a:solidFill>
              </a:rPr>
              <a:t>gas</a:t>
            </a:r>
            <a:endParaRPr lang="en-US" altLang="en-US">
              <a:solidFill>
                <a:srgbClr val="2340C9"/>
              </a:solidFill>
            </a:endParaRPr>
          </a:p>
        </p:txBody>
      </p:sp>
      <p:sp>
        <p:nvSpPr>
          <p:cNvPr id="14" name="Text Box 13"/>
          <p:cNvSpPr txBox="1"/>
          <p:nvPr/>
        </p:nvSpPr>
        <p:spPr>
          <a:xfrm>
            <a:off x="8074660" y="3573145"/>
            <a:ext cx="967105" cy="368300"/>
          </a:xfrm>
          <a:prstGeom prst="rect">
            <a:avLst/>
          </a:prstGeom>
          <a:noFill/>
        </p:spPr>
        <p:txBody>
          <a:bodyPr wrap="square" rtlCol="0">
            <a:spAutoFit/>
          </a:bodyPr>
          <a:p>
            <a:pPr algn="l"/>
            <a:r>
              <a:rPr lang="en-US" altLang="en-US">
                <a:solidFill>
                  <a:srgbClr val="2340C9"/>
                </a:solidFill>
              </a:rPr>
              <a:t>gas</a:t>
            </a:r>
            <a:endParaRPr lang="en-US" altLang="en-US">
              <a:solidFill>
                <a:srgbClr val="2340C9"/>
              </a:solidFill>
            </a:endParaRPr>
          </a:p>
        </p:txBody>
      </p:sp>
      <p:sp>
        <p:nvSpPr>
          <p:cNvPr id="15" name="Text Box 14"/>
          <p:cNvSpPr txBox="1"/>
          <p:nvPr/>
        </p:nvSpPr>
        <p:spPr>
          <a:xfrm>
            <a:off x="8077200" y="3941445"/>
            <a:ext cx="967105" cy="368300"/>
          </a:xfrm>
          <a:prstGeom prst="rect">
            <a:avLst/>
          </a:prstGeom>
          <a:noFill/>
        </p:spPr>
        <p:txBody>
          <a:bodyPr wrap="square" rtlCol="0">
            <a:spAutoFit/>
          </a:bodyPr>
          <a:p>
            <a:pPr algn="l"/>
            <a:r>
              <a:rPr lang="en-US" altLang="en-US">
                <a:solidFill>
                  <a:srgbClr val="2340C9"/>
                </a:solidFill>
              </a:rPr>
              <a:t>gas</a:t>
            </a:r>
            <a:endParaRPr lang="en-US" altLang="en-US">
              <a:solidFill>
                <a:srgbClr val="2340C9"/>
              </a:solidFill>
            </a:endParaRPr>
          </a:p>
        </p:txBody>
      </p:sp>
      <p:sp>
        <p:nvSpPr>
          <p:cNvPr id="16" name="Text Box 15"/>
          <p:cNvSpPr txBox="1"/>
          <p:nvPr/>
        </p:nvSpPr>
        <p:spPr>
          <a:xfrm>
            <a:off x="842645" y="4546600"/>
            <a:ext cx="967105" cy="368300"/>
          </a:xfrm>
          <a:prstGeom prst="rect">
            <a:avLst/>
          </a:prstGeom>
          <a:noFill/>
        </p:spPr>
        <p:txBody>
          <a:bodyPr wrap="square" rtlCol="0">
            <a:spAutoFit/>
          </a:bodyPr>
          <a:p>
            <a:pPr algn="r"/>
            <a:r>
              <a:rPr lang="en-US" altLang="en-US">
                <a:solidFill>
                  <a:srgbClr val="2340C9"/>
                </a:solidFill>
              </a:rPr>
              <a:t>solid</a:t>
            </a:r>
            <a:endParaRPr lang="en-US" altLang="en-US">
              <a:solidFill>
                <a:srgbClr val="2340C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2"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altLang="en-US" dirty="0">
                <a:solidFill>
                  <a:schemeClr val="bg1"/>
                </a:solidFill>
                <a:sym typeface="+mn-ea"/>
              </a:rPr>
              <a:t>Kinetic Theory</a:t>
            </a:r>
            <a:endParaRPr lang="en-GB" altLang="zh-CN" smtClean="0">
              <a:ea typeface="宋体" panose="02010600030101010101" pitchFamily="2" charset="-122"/>
            </a:endParaRPr>
          </a:p>
        </p:txBody>
      </p:sp>
      <p:pic>
        <p:nvPicPr>
          <p:cNvPr id="9" name="Picture 8"/>
          <p:cNvPicPr>
            <a:picLocks noChangeAspect="1"/>
          </p:cNvPicPr>
          <p:nvPr/>
        </p:nvPicPr>
        <p:blipFill>
          <a:blip r:embed="rId1"/>
          <a:stretch>
            <a:fillRect/>
          </a:stretch>
        </p:blipFill>
        <p:spPr>
          <a:xfrm>
            <a:off x="1090295" y="672465"/>
            <a:ext cx="7305675" cy="1647825"/>
          </a:xfrm>
          <a:prstGeom prst="rect">
            <a:avLst/>
          </a:prstGeom>
        </p:spPr>
      </p:pic>
      <p:sp>
        <p:nvSpPr>
          <p:cNvPr id="10" name="Text Box 9"/>
          <p:cNvSpPr txBox="1"/>
          <p:nvPr/>
        </p:nvSpPr>
        <p:spPr>
          <a:xfrm>
            <a:off x="1090295" y="2320290"/>
            <a:ext cx="3218180" cy="1198880"/>
          </a:xfrm>
          <a:prstGeom prst="rect">
            <a:avLst/>
          </a:prstGeom>
          <a:noFill/>
        </p:spPr>
        <p:txBody>
          <a:bodyPr wrap="square" rtlCol="0">
            <a:spAutoFit/>
          </a:bodyPr>
          <a:p>
            <a:pPr algn="l"/>
            <a:r>
              <a:rPr lang="en-US" altLang="en-US" b="1" u="sng"/>
              <a:t>Low temperature gas</a:t>
            </a:r>
            <a:endParaRPr lang="en-US" altLang="en-US" b="1" u="sng"/>
          </a:p>
          <a:p>
            <a:pPr algn="l"/>
            <a:r>
              <a:rPr lang="en-US" altLang="en-US"/>
              <a:t>low kinetic energy </a:t>
            </a:r>
            <a:endParaRPr lang="en-US" altLang="en-US"/>
          </a:p>
          <a:p>
            <a:pPr algn="l"/>
            <a:r>
              <a:rPr lang="en-US" altLang="en-US"/>
              <a:t>low speed</a:t>
            </a:r>
            <a:endParaRPr lang="en-US" altLang="en-US"/>
          </a:p>
          <a:p>
            <a:pPr algn="l"/>
            <a:endParaRPr lang="en-US" altLang="en-US"/>
          </a:p>
        </p:txBody>
      </p:sp>
      <p:sp>
        <p:nvSpPr>
          <p:cNvPr id="11" name="Text Box 10"/>
          <p:cNvSpPr txBox="1"/>
          <p:nvPr/>
        </p:nvSpPr>
        <p:spPr>
          <a:xfrm>
            <a:off x="4826000" y="2320290"/>
            <a:ext cx="3218180" cy="1198880"/>
          </a:xfrm>
          <a:prstGeom prst="rect">
            <a:avLst/>
          </a:prstGeom>
          <a:noFill/>
        </p:spPr>
        <p:txBody>
          <a:bodyPr wrap="square" rtlCol="0">
            <a:spAutoFit/>
          </a:bodyPr>
          <a:p>
            <a:pPr algn="l"/>
            <a:r>
              <a:rPr lang="en-US" altLang="en-US" b="1" u="sng"/>
              <a:t>High temperature gas</a:t>
            </a:r>
            <a:endParaRPr lang="en-US" altLang="en-US" b="1" u="sng"/>
          </a:p>
          <a:p>
            <a:pPr algn="l"/>
            <a:r>
              <a:rPr lang="en-US" altLang="en-US"/>
              <a:t>high kinetic energy </a:t>
            </a:r>
            <a:endParaRPr lang="en-US" altLang="en-US"/>
          </a:p>
          <a:p>
            <a:pPr algn="l"/>
            <a:r>
              <a:rPr lang="en-US" altLang="en-US"/>
              <a:t>high speed</a:t>
            </a:r>
            <a:endParaRPr lang="en-US" altLang="en-US"/>
          </a:p>
          <a:p>
            <a:pPr algn="l"/>
            <a:endParaRPr lang="en-US" altLang="en-US"/>
          </a:p>
        </p:txBody>
      </p:sp>
      <p:sp>
        <p:nvSpPr>
          <p:cNvPr id="12" name="Text Box 11"/>
          <p:cNvSpPr txBox="1"/>
          <p:nvPr/>
        </p:nvSpPr>
        <p:spPr>
          <a:xfrm>
            <a:off x="160020" y="4954905"/>
            <a:ext cx="5421630" cy="700405"/>
          </a:xfrm>
          <a:prstGeom prst="rect">
            <a:avLst/>
          </a:prstGeom>
          <a:noFill/>
        </p:spPr>
        <p:txBody>
          <a:bodyPr wrap="square" rtlCol="0" anchor="t">
            <a:spAutoFit/>
          </a:bodyPr>
          <a:p>
            <a:pPr algn="l">
              <a:spcBef>
                <a:spcPct val="20000"/>
              </a:spcBef>
              <a:buFontTx/>
              <a:buChar char="•"/>
            </a:pPr>
            <a:r>
              <a:rPr lang="en-US" altLang="en-US" dirty="0">
                <a:solidFill>
                  <a:srgbClr val="000000"/>
                </a:solidFill>
                <a:latin typeface="+mn-lt"/>
                <a:sym typeface="+mn-ea"/>
              </a:rPr>
              <a:t>Molecules move in straight lines until they collide.</a:t>
            </a:r>
            <a:endParaRPr lang="en-US" altLang="en-US" dirty="0">
              <a:solidFill>
                <a:srgbClr val="000000"/>
              </a:solidFill>
              <a:latin typeface="+mn-lt"/>
              <a:sym typeface="+mn-ea"/>
            </a:endParaRPr>
          </a:p>
          <a:p>
            <a:pPr algn="l">
              <a:spcBef>
                <a:spcPct val="20000"/>
              </a:spcBef>
              <a:buFontTx/>
              <a:buChar char="•"/>
            </a:pPr>
            <a:r>
              <a:rPr lang="en-US" altLang="en-US" dirty="0">
                <a:solidFill>
                  <a:srgbClr val="000000"/>
                </a:solidFill>
                <a:latin typeface="+mn-lt"/>
                <a:sym typeface="+mn-ea"/>
              </a:rPr>
              <a:t>Molecules are in rapid, random motion.</a:t>
            </a:r>
            <a:endParaRPr lang="en-US"/>
          </a:p>
        </p:txBody>
      </p:sp>
      <p:sp>
        <p:nvSpPr>
          <p:cNvPr id="14" name="Text Box 13"/>
          <p:cNvSpPr txBox="1"/>
          <p:nvPr/>
        </p:nvSpPr>
        <p:spPr>
          <a:xfrm>
            <a:off x="1203960" y="3323590"/>
            <a:ext cx="7080885" cy="700405"/>
          </a:xfrm>
          <a:prstGeom prst="rect">
            <a:avLst/>
          </a:prstGeom>
          <a:noFill/>
        </p:spPr>
        <p:txBody>
          <a:bodyPr wrap="square" rtlCol="0" anchor="t">
            <a:spAutoFit/>
          </a:bodyPr>
          <a:p>
            <a:pPr algn="l">
              <a:spcBef>
                <a:spcPct val="20000"/>
              </a:spcBef>
              <a:buFontTx/>
              <a:buChar char="•"/>
            </a:pPr>
            <a:r>
              <a:rPr lang="en-US" altLang="en-US" b="1" i="1">
                <a:solidFill>
                  <a:srgbClr val="F60219"/>
                </a:solidFill>
                <a:sym typeface="+mn-ea"/>
              </a:rPr>
              <a:t>Temperature</a:t>
            </a:r>
            <a:r>
              <a:rPr lang="en-US" altLang="en-US">
                <a:solidFill>
                  <a:srgbClr val="000000"/>
                </a:solidFill>
                <a:sym typeface="+mn-ea"/>
              </a:rPr>
              <a:t>: related to average speed of gas molecules.</a:t>
            </a:r>
            <a:endParaRPr lang="en-US"/>
          </a:p>
          <a:p>
            <a:pPr algn="l">
              <a:spcBef>
                <a:spcPct val="20000"/>
              </a:spcBef>
              <a:buFontTx/>
              <a:buChar char="•"/>
            </a:pPr>
            <a:r>
              <a:rPr lang="en-US" altLang="en-US" b="1" i="1">
                <a:solidFill>
                  <a:srgbClr val="F60219"/>
                </a:solidFill>
                <a:sym typeface="+mn-ea"/>
              </a:rPr>
              <a:t>Pressure</a:t>
            </a:r>
            <a:r>
              <a:rPr lang="en-US" altLang="en-US">
                <a:solidFill>
                  <a:srgbClr val="000000"/>
                </a:solidFill>
                <a:sym typeface="+mn-ea"/>
              </a:rPr>
              <a:t>: collision of gas molecules with wall of container.</a:t>
            </a:r>
            <a:endParaRPr lang="en-US"/>
          </a:p>
        </p:txBody>
      </p:sp>
      <p:pic>
        <p:nvPicPr>
          <p:cNvPr id="5132" name="Picture 12" descr="FG05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1650" y="4353560"/>
            <a:ext cx="3333750" cy="230822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79705" y="4233545"/>
            <a:ext cx="8856980" cy="2428240"/>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bldLvl="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p>
            <a:r>
              <a:rPr lang="en-GB" dirty="0">
                <a:solidFill>
                  <a:schemeClr val="bg1"/>
                </a:solidFill>
                <a:sym typeface="+mn-ea"/>
              </a:rPr>
              <a:t>Lowest Temperature</a:t>
            </a:r>
            <a:endParaRPr lang="en-US"/>
          </a:p>
        </p:txBody>
      </p:sp>
      <p:pic>
        <p:nvPicPr>
          <p:cNvPr id="28674" name="Picture 2" descr="http://www.chem.uiuc.edu/clcwebsite/gases2.gif"/>
          <p:cNvPicPr>
            <a:picLocks noChangeAspect="1" noChangeArrowheads="1" noCrop="1"/>
          </p:cNvPicPr>
          <p:nvPr/>
        </p:nvPicPr>
        <p:blipFill>
          <a:blip r:embed="rId1"/>
          <a:srcRect/>
          <a:stretch>
            <a:fillRect/>
          </a:stretch>
        </p:blipFill>
        <p:spPr bwMode="auto">
          <a:xfrm>
            <a:off x="4387850" y="3343910"/>
            <a:ext cx="4251960" cy="2870835"/>
          </a:xfrm>
          <a:prstGeom prst="rect">
            <a:avLst/>
          </a:prstGeom>
          <a:noFill/>
        </p:spPr>
      </p:pic>
      <p:pic>
        <p:nvPicPr>
          <p:cNvPr id="28676" name="Picture 4" descr="http://static.rcgroups.net/forums/attachments/1/8/1/2/0/1/a4011002-34-Liquid-Nitrogen-Danger-Sign-S-0563.gif?d=1305334949"/>
          <p:cNvPicPr>
            <a:picLocks noChangeAspect="1" noChangeArrowheads="1"/>
          </p:cNvPicPr>
          <p:nvPr/>
        </p:nvPicPr>
        <p:blipFill>
          <a:blip r:embed="rId2" cstate="print"/>
          <a:srcRect/>
          <a:stretch>
            <a:fillRect/>
          </a:stretch>
        </p:blipFill>
        <p:spPr bwMode="auto">
          <a:xfrm>
            <a:off x="990788" y="3740810"/>
            <a:ext cx="2873896" cy="2076390"/>
          </a:xfrm>
          <a:prstGeom prst="rect">
            <a:avLst/>
          </a:prstGeom>
          <a:noFill/>
        </p:spPr>
      </p:pic>
      <p:sp>
        <p:nvSpPr>
          <p:cNvPr id="4" name="Text Box 3"/>
          <p:cNvSpPr txBox="1"/>
          <p:nvPr/>
        </p:nvSpPr>
        <p:spPr>
          <a:xfrm>
            <a:off x="145415" y="1017905"/>
            <a:ext cx="4941570" cy="1938020"/>
          </a:xfrm>
          <a:prstGeom prst="rect">
            <a:avLst/>
          </a:prstGeom>
          <a:noFill/>
        </p:spPr>
        <p:txBody>
          <a:bodyPr wrap="square" rtlCol="0" anchor="t">
            <a:spAutoFit/>
          </a:bodyPr>
          <a:p>
            <a:pPr marL="285750" indent="-285750" algn="l">
              <a:buFont typeface="Arial" panose="020B0604020202020204" pitchFamily="34" charset="0"/>
              <a:buChar char="•"/>
            </a:pPr>
            <a:r>
              <a:rPr lang="en-GB" sz="2400">
                <a:solidFill>
                  <a:srgbClr val="002060"/>
                </a:solidFill>
                <a:sym typeface="+mn-ea"/>
              </a:rPr>
              <a:t>The coldest anything can be is -273</a:t>
            </a:r>
            <a:r>
              <a:rPr lang="en-GB" sz="2400" baseline="30000">
                <a:solidFill>
                  <a:srgbClr val="002060"/>
                </a:solidFill>
                <a:sym typeface="+mn-ea"/>
              </a:rPr>
              <a:t>o</a:t>
            </a:r>
            <a:r>
              <a:rPr lang="en-GB" sz="2400">
                <a:solidFill>
                  <a:srgbClr val="002060"/>
                </a:solidFill>
                <a:sym typeface="+mn-ea"/>
              </a:rPr>
              <a:t>C </a:t>
            </a:r>
            <a:r>
              <a:rPr lang="en-US" altLang="en-GB" sz="2400">
                <a:solidFill>
                  <a:srgbClr val="002060"/>
                </a:solidFill>
                <a:sym typeface="+mn-ea"/>
              </a:rPr>
              <a:t>(</a:t>
            </a:r>
            <a:r>
              <a:rPr lang="en-GB" sz="2400">
                <a:solidFill>
                  <a:srgbClr val="002060"/>
                </a:solidFill>
                <a:sym typeface="+mn-ea"/>
              </a:rPr>
              <a:t>absolute zero</a:t>
            </a:r>
            <a:r>
              <a:rPr lang="en-US" altLang="en-GB" sz="2400">
                <a:solidFill>
                  <a:srgbClr val="002060"/>
                </a:solidFill>
                <a:sym typeface="+mn-ea"/>
              </a:rPr>
              <a:t>)</a:t>
            </a:r>
            <a:endParaRPr lang="en-GB" sz="2400">
              <a:solidFill>
                <a:srgbClr val="002060"/>
              </a:solidFill>
            </a:endParaRPr>
          </a:p>
          <a:p>
            <a:pPr marL="285750" indent="-285750" algn="l">
              <a:buFont typeface="Arial" panose="020B0604020202020204" pitchFamily="34" charset="0"/>
              <a:buChar char="•"/>
            </a:pPr>
            <a:endParaRPr lang="en-GB" sz="2400">
              <a:solidFill>
                <a:srgbClr val="002060"/>
              </a:solidFill>
            </a:endParaRPr>
          </a:p>
          <a:p>
            <a:pPr marL="285750" indent="-285750" algn="l">
              <a:buFont typeface="Arial" panose="020B0604020202020204" pitchFamily="34" charset="0"/>
              <a:buChar char="•"/>
            </a:pPr>
            <a:r>
              <a:rPr lang="en-GB" sz="2400">
                <a:solidFill>
                  <a:srgbClr val="002060"/>
                </a:solidFill>
                <a:sym typeface="+mn-ea"/>
              </a:rPr>
              <a:t>At that temperature no vibration of particles happens at all</a:t>
            </a:r>
            <a:endParaRPr lang="en-GB" sz="2400">
              <a:solidFill>
                <a:srgbClr val="002060"/>
              </a:solidFill>
              <a:sym typeface="+mn-ea"/>
            </a:endParaRPr>
          </a:p>
        </p:txBody>
      </p:sp>
      <p:grpSp>
        <p:nvGrpSpPr>
          <p:cNvPr id="10" name="Group 9"/>
          <p:cNvGrpSpPr/>
          <p:nvPr/>
        </p:nvGrpSpPr>
        <p:grpSpPr>
          <a:xfrm>
            <a:off x="5340985" y="672465"/>
            <a:ext cx="3790950" cy="1828800"/>
            <a:chOff x="7801" y="1059"/>
            <a:chExt cx="5970" cy="2880"/>
          </a:xfrm>
        </p:grpSpPr>
        <p:pic>
          <p:nvPicPr>
            <p:cNvPr id="6" name="Picture 5"/>
            <p:cNvPicPr>
              <a:picLocks noChangeAspect="1"/>
            </p:cNvPicPr>
            <p:nvPr/>
          </p:nvPicPr>
          <p:blipFill>
            <a:blip r:embed="rId3"/>
            <a:stretch>
              <a:fillRect/>
            </a:stretch>
          </p:blipFill>
          <p:spPr>
            <a:xfrm>
              <a:off x="7801" y="1059"/>
              <a:ext cx="5970" cy="2880"/>
            </a:xfrm>
            <a:prstGeom prst="rect">
              <a:avLst/>
            </a:prstGeom>
          </p:spPr>
        </p:pic>
        <p:sp>
          <p:nvSpPr>
            <p:cNvPr id="8" name="Notched Right Arrow 7"/>
            <p:cNvSpPr/>
            <p:nvPr/>
          </p:nvSpPr>
          <p:spPr>
            <a:xfrm>
              <a:off x="10065" y="2159"/>
              <a:ext cx="907" cy="680"/>
            </a:xfrm>
            <a:prstGeom prst="notchedRightArrow">
              <a:avLst/>
            </a:prstGeom>
            <a:solidFill>
              <a:srgbClr val="F69E4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Text Box 8"/>
            <p:cNvSpPr txBox="1"/>
            <p:nvPr/>
          </p:nvSpPr>
          <p:spPr>
            <a:xfrm>
              <a:off x="9803" y="2839"/>
              <a:ext cx="1432" cy="580"/>
            </a:xfrm>
            <a:prstGeom prst="rect">
              <a:avLst/>
            </a:prstGeom>
            <a:noFill/>
          </p:spPr>
          <p:txBody>
            <a:bodyPr wrap="square" rtlCol="0">
              <a:spAutoFit/>
            </a:bodyPr>
            <a:p>
              <a:r>
                <a:rPr lang="en-US" altLang="en-US" b="1"/>
                <a:t>HEAT</a:t>
              </a:r>
              <a:endParaRPr lang="en-US" altLang="en-US" b="1"/>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3"/>
          <p:cNvSpPr>
            <a:spLocks noGrp="1"/>
          </p:cNvSpPr>
          <p:nvPr>
            <p:ph type="ftr" sz="quarter" idx="10"/>
          </p:nvPr>
        </p:nvSpPr>
        <p:spPr/>
        <p:txBody>
          <a:bodyPr/>
          <a:lstStyle/>
          <a:p>
            <a:r>
              <a:rPr lang="en-US" altLang="zh-CN"/>
              <a:t>P. Lovatt OIC 2008</a:t>
            </a:r>
            <a:endParaRPr lang="en-US" altLang="zh-CN"/>
          </a:p>
        </p:txBody>
      </p:sp>
      <p:sp>
        <p:nvSpPr>
          <p:cNvPr id="6" name="灯片编号占位符 4"/>
          <p:cNvSpPr>
            <a:spLocks noGrp="1"/>
          </p:cNvSpPr>
          <p:nvPr>
            <p:ph type="sldNum" sz="quarter" idx="11"/>
          </p:nvPr>
        </p:nvSpPr>
        <p:spPr/>
        <p:txBody>
          <a:bodyPr/>
          <a:lstStyle/>
          <a:p>
            <a:fld id="{AEC4EE93-E63E-4D83-AF06-992DFBD07279}" type="slidenum">
              <a:rPr lang="en-US" altLang="zh-CN"/>
            </a:fld>
            <a:r>
              <a:rPr lang="en-US" altLang="zh-CN"/>
              <a:t>/104</a:t>
            </a:r>
            <a:endParaRPr lang="en-US" altLang="zh-CN"/>
          </a:p>
        </p:txBody>
      </p:sp>
      <p:pic>
        <p:nvPicPr>
          <p:cNvPr id="78853" name="Picture 5" descr="collapsed railway tanker under air pressure"/>
          <p:cNvPicPr>
            <a:picLocks noChangeAspect="1" noChangeArrowheads="1"/>
          </p:cNvPicPr>
          <p:nvPr/>
        </p:nvPicPr>
        <p:blipFill>
          <a:blip r:embed="rId1" cstate="print"/>
          <a:srcRect b="3543"/>
          <a:stretch>
            <a:fillRect/>
          </a:stretch>
        </p:blipFill>
        <p:spPr bwMode="auto">
          <a:xfrm>
            <a:off x="0" y="0"/>
            <a:ext cx="9144000" cy="6858000"/>
          </a:xfrm>
          <a:prstGeom prst="rect">
            <a:avLst/>
          </a:prstGeom>
          <a:noFill/>
          <a:ln w="9525">
            <a:noFill/>
            <a:miter lim="800000"/>
            <a:headEnd/>
            <a:tailEnd/>
          </a:ln>
        </p:spPr>
      </p:pic>
      <p:sp>
        <p:nvSpPr>
          <p:cNvPr id="78850" name="Rectangle 2"/>
          <p:cNvSpPr>
            <a:spLocks noGrp="1" noChangeArrowheads="1"/>
          </p:cNvSpPr>
          <p:nvPr>
            <p:ph type="title"/>
          </p:nvPr>
        </p:nvSpPr>
        <p:spPr>
          <a:xfrm>
            <a:off x="457200" y="-317"/>
            <a:ext cx="8229600" cy="1143000"/>
          </a:xfrm>
        </p:spPr>
        <p:txBody>
          <a:bodyPr/>
          <a:lstStyle/>
          <a:p>
            <a:r>
              <a:rPr lang="en-GB" sz="3200"/>
              <a:t>Atmospheric air pressure</a:t>
            </a:r>
            <a:endParaRPr lang="en-GB" altLang="zh-CN" sz="3200">
              <a:ea typeface="宋体" panose="02010600030101010101" pitchFamily="2" charset="-122"/>
            </a:endParaRPr>
          </a:p>
        </p:txBody>
      </p:sp>
      <p:sp>
        <p:nvSpPr>
          <p:cNvPr id="2" name="Text Box 1"/>
          <p:cNvSpPr txBox="1"/>
          <p:nvPr/>
        </p:nvSpPr>
        <p:spPr>
          <a:xfrm>
            <a:off x="0" y="5418455"/>
            <a:ext cx="8639175" cy="1123950"/>
          </a:xfrm>
          <a:prstGeom prst="rect">
            <a:avLst/>
          </a:prstGeom>
          <a:noFill/>
        </p:spPr>
        <p:txBody>
          <a:bodyPr wrap="square" rtlCol="0" anchor="t">
            <a:spAutoFit/>
          </a:bodyPr>
          <a:p>
            <a:pPr marL="0" indent="0" algn="l">
              <a:lnSpc>
                <a:spcPct val="80000"/>
              </a:lnSpc>
              <a:buFontTx/>
              <a:buNone/>
            </a:pPr>
            <a:r>
              <a:rPr lang="en-GB" sz="2800">
                <a:solidFill>
                  <a:schemeClr val="bg1"/>
                </a:solidFill>
                <a:sym typeface="+mn-ea"/>
              </a:rPr>
              <a:t>This railway tanker, was sealed after steam cleaning.  It collapsed under the effect of air pressure as the steam inside condensed to water.</a:t>
            </a:r>
            <a:endParaRPr lang="en-GB" sz="2800">
              <a:solidFill>
                <a:schemeClr val="bg1"/>
              </a:solidFill>
              <a:sym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3"/>
          <p:cNvSpPr>
            <a:spLocks noGrp="1"/>
          </p:cNvSpPr>
          <p:nvPr>
            <p:ph type="ftr" sz="quarter" idx="10"/>
          </p:nvPr>
        </p:nvSpPr>
        <p:spPr/>
        <p:txBody>
          <a:bodyPr/>
          <a:lstStyle/>
          <a:p>
            <a:r>
              <a:rPr lang="en-US" altLang="zh-CN"/>
              <a:t>P. Lovatt OIC 2008</a:t>
            </a:r>
            <a:endParaRPr lang="en-US" altLang="zh-CN"/>
          </a:p>
        </p:txBody>
      </p:sp>
      <p:sp>
        <p:nvSpPr>
          <p:cNvPr id="7" name="灯片编号占位符 4"/>
          <p:cNvSpPr>
            <a:spLocks noGrp="1"/>
          </p:cNvSpPr>
          <p:nvPr>
            <p:ph type="sldNum" sz="quarter" idx="11"/>
          </p:nvPr>
        </p:nvSpPr>
        <p:spPr/>
        <p:txBody>
          <a:bodyPr/>
          <a:lstStyle/>
          <a:p>
            <a:fld id="{23C712D4-C737-44FA-AA43-3DD96BEE7F9B}" type="slidenum">
              <a:rPr lang="en-US" altLang="zh-CN"/>
            </a:fld>
            <a:r>
              <a:rPr lang="en-US" altLang="zh-CN"/>
              <a:t>/104</a:t>
            </a:r>
            <a:endParaRPr lang="en-US" altLang="zh-CN"/>
          </a:p>
        </p:txBody>
      </p:sp>
      <p:sp>
        <p:nvSpPr>
          <p:cNvPr id="79874" name="Rectangle 2"/>
          <p:cNvSpPr>
            <a:spLocks noGrp="1" noChangeArrowheads="1"/>
          </p:cNvSpPr>
          <p:nvPr>
            <p:ph type="title"/>
          </p:nvPr>
        </p:nvSpPr>
        <p:spPr/>
        <p:txBody>
          <a:bodyPr/>
          <a:lstStyle/>
          <a:p>
            <a:endParaRPr lang="en-GB"/>
          </a:p>
        </p:txBody>
      </p:sp>
      <p:sp>
        <p:nvSpPr>
          <p:cNvPr id="79875" name="Rectangle 3"/>
          <p:cNvSpPr>
            <a:spLocks noGrp="1" noChangeArrowheads="1"/>
          </p:cNvSpPr>
          <p:nvPr>
            <p:ph type="body" idx="1"/>
          </p:nvPr>
        </p:nvSpPr>
        <p:spPr/>
        <p:txBody>
          <a:bodyPr/>
          <a:lstStyle/>
          <a:p>
            <a:endParaRPr lang="en-GB"/>
          </a:p>
        </p:txBody>
      </p:sp>
      <p:pic>
        <p:nvPicPr>
          <p:cNvPr id="79876" name="Picture 4" descr="collapsed railway tanker under air pressure2"/>
          <p:cNvPicPr>
            <a:picLocks noChangeAspect="1" noChangeArrowheads="1"/>
          </p:cNvPicPr>
          <p:nvPr/>
        </p:nvPicPr>
        <p:blipFill>
          <a:blip r:embed="rId1" cstate="print"/>
          <a:srcRect b="7086"/>
          <a:stretch>
            <a:fillRect/>
          </a:stretch>
        </p:blipFill>
        <p:spPr bwMode="auto">
          <a:xfrm>
            <a:off x="0" y="0"/>
            <a:ext cx="9144000" cy="6858000"/>
          </a:xfrm>
          <a:prstGeom prst="rect">
            <a:avLst/>
          </a:prstGeom>
          <a:noFill/>
          <a:ln w="9525">
            <a:noFill/>
            <a:miter lim="800000"/>
            <a:headEnd/>
            <a:tailEnd/>
          </a:ln>
        </p:spPr>
      </p:pic>
      <p:sp>
        <p:nvSpPr>
          <p:cNvPr id="78850" name="Rectangle 2"/>
          <p:cNvSpPr>
            <a:spLocks noGrp="1" noChangeArrowheads="1"/>
          </p:cNvSpPr>
          <p:nvPr/>
        </p:nvSpPr>
        <p:spPr>
          <a:xfrm>
            <a:off x="457200" y="-317"/>
            <a:ext cx="8229600" cy="1143000"/>
          </a:xfrm>
          <a:prstGeom prst="rect">
            <a:avLst/>
          </a:prstGeom>
          <a:noFill/>
          <a:ln>
            <a:noFill/>
          </a:ln>
        </p:spPr>
        <p:txBody>
          <a:bodyPr vert="horz" wrap="square" lIns="91440" tIns="45720" rIns="91440" bIns="45720" numCol="1" anchor="ctr" anchorCtr="0" compatLnSpc="1"/>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en-GB" sz="3200"/>
              <a:t>Atmospheric air pressure</a:t>
            </a:r>
            <a:endParaRPr lang="en-GB" altLang="zh-CN" sz="3200">
              <a:ea typeface="宋体" panose="02010600030101010101"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phasechange.gif"/>
          <p:cNvPicPr>
            <a:picLocks noGrp="1" noChangeAspect="1"/>
          </p:cNvPicPr>
          <p:nvPr>
            <p:ph idx="1"/>
          </p:nvPr>
        </p:nvPicPr>
        <p:blipFill>
          <a:blip r:embed="rId1"/>
          <a:stretch>
            <a:fillRect/>
          </a:stretch>
        </p:blipFill>
        <p:spPr>
          <a:xfrm>
            <a:off x="1904" y="0"/>
            <a:ext cx="9139943" cy="6858000"/>
          </a:xfrm>
        </p:spPr>
      </p:pic>
      <p:sp>
        <p:nvSpPr>
          <p:cNvPr id="51202" name="Rectangle 2"/>
          <p:cNvSpPr>
            <a:spLocks noGrp="1" noChangeArrowheads="1"/>
          </p:cNvSpPr>
          <p:nvPr>
            <p:ph type="title"/>
          </p:nvPr>
        </p:nvSpPr>
        <p:spPr>
          <a:xfrm>
            <a:off x="3568700" y="0"/>
            <a:ext cx="5521325" cy="685165"/>
          </a:xfrm>
        </p:spPr>
        <p:txBody>
          <a:bodyPr/>
          <a:lstStyle/>
          <a:p>
            <a:r>
              <a:rPr lang="en-US" sz="3200" dirty="0">
                <a:solidFill>
                  <a:schemeClr val="bg1"/>
                </a:solidFill>
              </a:rPr>
              <a:t>Water phase changes</a:t>
            </a:r>
            <a:endParaRPr lang="en-US" sz="3200" dirty="0">
              <a:solidFill>
                <a:schemeClr val="bg1"/>
              </a:solidFill>
            </a:endParaRPr>
          </a:p>
        </p:txBody>
      </p:sp>
      <p:sp>
        <p:nvSpPr>
          <p:cNvPr id="51207" name="Text Box 7"/>
          <p:cNvSpPr txBox="1">
            <a:spLocks noChangeArrowheads="1"/>
          </p:cNvSpPr>
          <p:nvPr/>
        </p:nvSpPr>
        <p:spPr bwMode="auto">
          <a:xfrm>
            <a:off x="2915285" y="5687695"/>
            <a:ext cx="5745480" cy="368300"/>
          </a:xfrm>
          <a:prstGeom prst="rect">
            <a:avLst/>
          </a:prstGeom>
          <a:noFill/>
          <a:ln w="12700">
            <a:noFill/>
            <a:miter lim="800000"/>
          </a:ln>
          <a:effectLst/>
        </p:spPr>
        <p:txBody>
          <a:bodyPr wrap="none">
            <a:spAutoFit/>
          </a:bodyPr>
          <a:lstStyle/>
          <a:p>
            <a:r>
              <a:rPr lang="en-US">
                <a:solidFill>
                  <a:srgbClr val="000000"/>
                </a:solidFill>
              </a:rPr>
              <a:t>Temperature remains _______ during a phase change.</a:t>
            </a:r>
            <a:endParaRPr lang="en-US">
              <a:solidFill>
                <a:srgbClr val="000000"/>
              </a:solidFill>
            </a:endParaRPr>
          </a:p>
        </p:txBody>
      </p:sp>
      <p:sp>
        <p:nvSpPr>
          <p:cNvPr id="51208" name="Text Box 8"/>
          <p:cNvSpPr txBox="1">
            <a:spLocks noChangeArrowheads="1"/>
          </p:cNvSpPr>
          <p:nvPr/>
        </p:nvSpPr>
        <p:spPr bwMode="auto">
          <a:xfrm>
            <a:off x="5074920" y="5687378"/>
            <a:ext cx="1425575" cy="457200"/>
          </a:xfrm>
          <a:prstGeom prst="rect">
            <a:avLst/>
          </a:prstGeom>
          <a:noFill/>
          <a:ln w="12700">
            <a:noFill/>
            <a:miter lim="800000"/>
          </a:ln>
          <a:effectLst/>
        </p:spPr>
        <p:txBody>
          <a:bodyPr wrap="none">
            <a:spAutoFit/>
          </a:bodyPr>
          <a:lstStyle/>
          <a:p>
            <a:r>
              <a:rPr lang="en-US">
                <a:solidFill>
                  <a:srgbClr val="000000"/>
                </a:solidFill>
              </a:rPr>
              <a:t>constant</a:t>
            </a:r>
            <a:endParaRPr lang="en-US">
              <a:solidFill>
                <a:srgbClr val="000000"/>
              </a:solidFill>
            </a:endParaRPr>
          </a:p>
        </p:txBody>
      </p:sp>
      <p:sp>
        <p:nvSpPr>
          <p:cNvPr id="2" name="Text Box 1"/>
          <p:cNvSpPr txBox="1"/>
          <p:nvPr/>
        </p:nvSpPr>
        <p:spPr>
          <a:xfrm>
            <a:off x="3867150" y="3985895"/>
            <a:ext cx="2164715" cy="1476375"/>
          </a:xfrm>
          <a:prstGeom prst="rect">
            <a:avLst/>
          </a:prstGeom>
          <a:noFill/>
          <a:ln w="28575">
            <a:solidFill>
              <a:srgbClr val="1DEDDC"/>
            </a:solidFill>
          </a:ln>
        </p:spPr>
        <p:txBody>
          <a:bodyPr wrap="square" rtlCol="0">
            <a:spAutoFit/>
          </a:bodyPr>
          <a:p>
            <a:r>
              <a:rPr lang="en-US" altLang="en-US" b="1" u="sng">
                <a:sym typeface="+mn-ea"/>
              </a:rPr>
              <a:t>Increasing</a:t>
            </a:r>
            <a:endParaRPr lang="en-US" altLang="en-US"/>
          </a:p>
          <a:p>
            <a:pPr marL="285750" indent="-285750">
              <a:buFont typeface="Arial" panose="020B0604020202020204" pitchFamily="34" charset="0"/>
              <a:buChar char="•"/>
            </a:pPr>
            <a:r>
              <a:rPr lang="en-US" altLang="en-US"/>
              <a:t>Kinetic energy </a:t>
            </a:r>
            <a:endParaRPr lang="en-US" altLang="en-US"/>
          </a:p>
          <a:p>
            <a:pPr marL="285750" indent="-285750">
              <a:buFont typeface="Arial" panose="020B0604020202020204" pitchFamily="34" charset="0"/>
              <a:buChar char="•"/>
            </a:pPr>
            <a:r>
              <a:rPr lang="en-US" altLang="en-US"/>
              <a:t>Temperature </a:t>
            </a:r>
            <a:endParaRPr lang="en-US" altLang="en-US"/>
          </a:p>
          <a:p>
            <a:r>
              <a:rPr lang="en-US" altLang="en-US" b="1" u="sng"/>
              <a:t>Constant</a:t>
            </a:r>
            <a:endParaRPr lang="en-US" altLang="en-US"/>
          </a:p>
          <a:p>
            <a:pPr marL="285750" indent="-285750">
              <a:buFont typeface="Arial" panose="020B0604020202020204" pitchFamily="34" charset="0"/>
              <a:buChar char="•"/>
            </a:pPr>
            <a:r>
              <a:rPr lang="en-US" altLang="en-US"/>
              <a:t>Potential energy</a:t>
            </a:r>
            <a:endParaRPr lang="en-US" altLang="en-US"/>
          </a:p>
        </p:txBody>
      </p:sp>
      <p:sp>
        <p:nvSpPr>
          <p:cNvPr id="3" name="Text Box 2"/>
          <p:cNvSpPr txBox="1"/>
          <p:nvPr/>
        </p:nvSpPr>
        <p:spPr>
          <a:xfrm>
            <a:off x="5835015" y="2284095"/>
            <a:ext cx="2164715" cy="1476375"/>
          </a:xfrm>
          <a:prstGeom prst="rect">
            <a:avLst/>
          </a:prstGeom>
          <a:noFill/>
          <a:ln w="28575">
            <a:solidFill>
              <a:srgbClr val="1CE015"/>
            </a:solidFill>
          </a:ln>
        </p:spPr>
        <p:txBody>
          <a:bodyPr wrap="square" rtlCol="0">
            <a:spAutoFit/>
          </a:bodyPr>
          <a:p>
            <a:r>
              <a:rPr lang="en-US" altLang="en-US" b="1" u="sng">
                <a:sym typeface="+mn-ea"/>
              </a:rPr>
              <a:t>Increasing</a:t>
            </a:r>
            <a:endParaRPr lang="en-US" altLang="en-US"/>
          </a:p>
          <a:p>
            <a:pPr marL="285750" indent="-285750">
              <a:buFont typeface="Arial" panose="020B0604020202020204" pitchFamily="34" charset="0"/>
              <a:buChar char="•"/>
            </a:pPr>
            <a:r>
              <a:rPr lang="en-US" altLang="en-US">
                <a:sym typeface="+mn-ea"/>
              </a:rPr>
              <a:t>Potential energy</a:t>
            </a:r>
            <a:endParaRPr lang="en-US" altLang="en-US"/>
          </a:p>
          <a:p>
            <a:r>
              <a:rPr lang="en-US" altLang="en-US" b="1" u="sng"/>
              <a:t>Constant</a:t>
            </a:r>
            <a:endParaRPr lang="en-US" altLang="en-US"/>
          </a:p>
          <a:p>
            <a:pPr marL="285750" indent="-285750">
              <a:buFont typeface="Arial" panose="020B0604020202020204" pitchFamily="34" charset="0"/>
              <a:buChar char="•"/>
            </a:pPr>
            <a:r>
              <a:rPr lang="en-US" altLang="en-US">
                <a:sym typeface="+mn-ea"/>
              </a:rPr>
              <a:t>Kinetic energy </a:t>
            </a:r>
            <a:endParaRPr lang="en-US" altLang="en-US"/>
          </a:p>
          <a:p>
            <a:pPr marL="285750" indent="-285750">
              <a:buFont typeface="Arial" panose="020B0604020202020204" pitchFamily="34" charset="0"/>
              <a:buChar char="•"/>
            </a:pPr>
            <a:r>
              <a:rPr lang="en-US" altLang="en-US">
                <a:sym typeface="+mn-ea"/>
              </a:rPr>
              <a:t>Temperature </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07"/>
                                        </p:tgtEl>
                                        <p:attrNameLst>
                                          <p:attrName>style.visibility</p:attrName>
                                        </p:attrNameLst>
                                      </p:cBhvr>
                                      <p:to>
                                        <p:strVal val="visible"/>
                                      </p:to>
                                    </p:set>
                                    <p:animEffect transition="in" filter="blinds(horizontal)">
                                      <p:cBhvr>
                                        <p:cTn id="7" dur="500"/>
                                        <p:tgtEl>
                                          <p:spTgt spid="5120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08"/>
                                        </p:tgtEl>
                                        <p:attrNameLst>
                                          <p:attrName>style.visibility</p:attrName>
                                        </p:attrNameLst>
                                      </p:cBhvr>
                                      <p:to>
                                        <p:strVal val="visible"/>
                                      </p:to>
                                    </p:set>
                                    <p:animEffect transition="in" filter="blinds(horizontal)">
                                      <p:cBhvr>
                                        <p:cTn id="12" dur="500"/>
                                        <p:tgtEl>
                                          <p:spTgt spid="5120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bldLvl="0" animBg="1"/>
      <p:bldP spid="51208" grpId="0" bldLvl="0" animBg="1"/>
      <p:bldP spid="2" grpId="0" bldLvl="0" animBg="1"/>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zh-CN"/>
              <a:t>Brownian motion</a:t>
            </a:r>
            <a:endParaRPr lang="en-US" altLang="zh-CN"/>
          </a:p>
        </p:txBody>
      </p:sp>
      <p:pic>
        <p:nvPicPr>
          <p:cNvPr id="3" name="Picture 2" descr="220px-Brownianmotion5particles150frame"/>
          <p:cNvPicPr>
            <a:picLocks noChangeAspect="1"/>
          </p:cNvPicPr>
          <p:nvPr/>
        </p:nvPicPr>
        <p:blipFill>
          <a:blip r:embed="rId1"/>
          <a:stretch>
            <a:fillRect/>
          </a:stretch>
        </p:blipFill>
        <p:spPr>
          <a:xfrm>
            <a:off x="288925" y="1215390"/>
            <a:ext cx="4665980" cy="4665980"/>
          </a:xfrm>
          <a:prstGeom prst="rect">
            <a:avLst/>
          </a:prstGeom>
        </p:spPr>
      </p:pic>
      <p:sp>
        <p:nvSpPr>
          <p:cNvPr id="4" name="Text Box 3"/>
          <p:cNvSpPr txBox="1"/>
          <p:nvPr/>
        </p:nvSpPr>
        <p:spPr>
          <a:xfrm>
            <a:off x="5090795" y="2220595"/>
            <a:ext cx="4041140" cy="706755"/>
          </a:xfrm>
          <a:prstGeom prst="rect">
            <a:avLst/>
          </a:prstGeom>
          <a:noFill/>
        </p:spPr>
        <p:txBody>
          <a:bodyPr wrap="square" rtlCol="0" anchor="t">
            <a:spAutoFit/>
          </a:bodyPr>
          <a:p>
            <a:r>
              <a:rPr lang="en-US" altLang="en-US" sz="2000">
                <a:sym typeface="+mn-ea"/>
              </a:rPr>
              <a:t>R</a:t>
            </a:r>
            <a:r>
              <a:rPr lang="en-US" sz="2000">
                <a:sym typeface="+mn-ea"/>
              </a:rPr>
              <a:t>andom motion of particles in a suspension (Brownian motion) </a:t>
            </a:r>
            <a:endParaRPr lang="en-US" sz="2000">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GB" altLang="zh-CN"/>
              <a:t>Robert Brown 1771 – 1858</a:t>
            </a:r>
            <a:endParaRPr lang="en-GB" altLang="zh-CN"/>
          </a:p>
        </p:txBody>
      </p:sp>
      <p:sp>
        <p:nvSpPr>
          <p:cNvPr id="31748" name="Rectangle 3"/>
          <p:cNvSpPr>
            <a:spLocks noChangeArrowheads="1"/>
          </p:cNvSpPr>
          <p:nvPr/>
        </p:nvSpPr>
        <p:spPr bwMode="auto">
          <a:xfrm>
            <a:off x="1774825" y="2457450"/>
            <a:ext cx="9144000" cy="0"/>
          </a:xfrm>
          <a:prstGeom prst="rect">
            <a:avLst/>
          </a:prstGeom>
          <a:noFill/>
          <a:ln w="9525">
            <a:noFill/>
            <a:miter lim="800000"/>
          </a:ln>
        </p:spPr>
        <p:txBody>
          <a:bodyPr>
            <a:spAutoFit/>
          </a:bodyPr>
          <a:lstStyle/>
          <a:p>
            <a:endParaRPr lang="zh-CN" altLang="en-US">
              <a:ea typeface="宋体" panose="02010600030101010101" pitchFamily="2" charset="-122"/>
            </a:endParaRPr>
          </a:p>
        </p:txBody>
      </p:sp>
      <p:sp>
        <p:nvSpPr>
          <p:cNvPr id="31756" name="Rectangle 6"/>
          <p:cNvSpPr>
            <a:spLocks noChangeArrowheads="1"/>
          </p:cNvSpPr>
          <p:nvPr/>
        </p:nvSpPr>
        <p:spPr bwMode="auto">
          <a:xfrm>
            <a:off x="840105" y="3590925"/>
            <a:ext cx="3531870" cy="420370"/>
          </a:xfrm>
          <a:prstGeom prst="rect">
            <a:avLst/>
          </a:prstGeom>
          <a:noFill/>
          <a:ln w="9525">
            <a:noFill/>
            <a:miter lim="800000"/>
          </a:ln>
        </p:spPr>
        <p:txBody>
          <a:bodyPr anchor="ctr"/>
          <a:lstStyle/>
          <a:p>
            <a:pPr algn="ctr"/>
            <a:r>
              <a:rPr lang="en-GB" altLang="zh-CN"/>
              <a:t>Brownian Motion </a:t>
            </a:r>
            <a:endParaRPr lang="en-GB" altLang="zh-CN"/>
          </a:p>
          <a:p>
            <a:pPr algn="ctr"/>
            <a:r>
              <a:rPr lang="en-US" altLang="en-GB"/>
              <a:t>pollen grains in water</a:t>
            </a:r>
            <a:endParaRPr lang="en-US" altLang="en-GB"/>
          </a:p>
        </p:txBody>
      </p:sp>
      <p:pic>
        <p:nvPicPr>
          <p:cNvPr id="4" name="Picture 3" descr="v11QMZ"/>
          <p:cNvPicPr>
            <a:picLocks noChangeAspect="1"/>
          </p:cNvPicPr>
          <p:nvPr/>
        </p:nvPicPr>
        <p:blipFill>
          <a:blip r:embed="rId1"/>
          <a:stretch>
            <a:fillRect/>
          </a:stretch>
        </p:blipFill>
        <p:spPr>
          <a:xfrm>
            <a:off x="320040" y="870585"/>
            <a:ext cx="4572000" cy="2571750"/>
          </a:xfrm>
          <a:prstGeom prst="rect">
            <a:avLst/>
          </a:prstGeom>
        </p:spPr>
      </p:pic>
      <p:pic>
        <p:nvPicPr>
          <p:cNvPr id="5" name="Picture 4" descr="tumblr_ecc5fea2ac1395d1123ee0ce2e01a99c_dc06de99_540"/>
          <p:cNvPicPr>
            <a:picLocks noChangeAspect="1"/>
          </p:cNvPicPr>
          <p:nvPr/>
        </p:nvPicPr>
        <p:blipFill>
          <a:blip r:embed="rId2"/>
          <a:stretch>
            <a:fillRect/>
          </a:stretch>
        </p:blipFill>
        <p:spPr>
          <a:xfrm>
            <a:off x="5449570" y="870585"/>
            <a:ext cx="3133090" cy="4352290"/>
          </a:xfrm>
          <a:prstGeom prst="rect">
            <a:avLst/>
          </a:prstGeom>
        </p:spPr>
      </p:pic>
      <p:sp>
        <p:nvSpPr>
          <p:cNvPr id="6" name="Rectangle 6"/>
          <p:cNvSpPr>
            <a:spLocks noChangeArrowheads="1"/>
          </p:cNvSpPr>
          <p:nvPr/>
        </p:nvSpPr>
        <p:spPr bwMode="auto">
          <a:xfrm>
            <a:off x="5449570" y="5360035"/>
            <a:ext cx="2983230" cy="488950"/>
          </a:xfrm>
          <a:prstGeom prst="rect">
            <a:avLst/>
          </a:prstGeom>
          <a:noFill/>
          <a:ln w="9525">
            <a:noFill/>
            <a:miter lim="800000"/>
          </a:ln>
        </p:spPr>
        <p:txBody>
          <a:bodyPr anchor="ctr"/>
          <a:p>
            <a:pPr algn="ctr"/>
            <a:r>
              <a:rPr lang="en-GB" altLang="zh-CN"/>
              <a:t>Brownian Motion</a:t>
            </a:r>
            <a:endParaRPr lang="en-GB" altLang="zh-CN"/>
          </a:p>
          <a:p>
            <a:pPr algn="ctr"/>
            <a:r>
              <a:rPr lang="en-US"/>
              <a:t>dust in bright sunlight</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p>
            <a:r>
              <a:rPr lang="en-US" altLang="en-US" dirty="0">
                <a:solidFill>
                  <a:schemeClr val="bg1"/>
                </a:solidFill>
                <a:sym typeface="+mn-ea"/>
              </a:rPr>
              <a:t>Diffusion </a:t>
            </a:r>
            <a:endParaRPr lang="en-US"/>
          </a:p>
        </p:txBody>
      </p:sp>
      <p:sp>
        <p:nvSpPr>
          <p:cNvPr id="4" name="Text Box 3"/>
          <p:cNvSpPr txBox="1"/>
          <p:nvPr/>
        </p:nvSpPr>
        <p:spPr>
          <a:xfrm>
            <a:off x="159385" y="807085"/>
            <a:ext cx="8585200" cy="1568450"/>
          </a:xfrm>
          <a:prstGeom prst="rect">
            <a:avLst/>
          </a:prstGeom>
          <a:noFill/>
        </p:spPr>
        <p:txBody>
          <a:bodyPr wrap="square" rtlCol="0" anchor="t">
            <a:spAutoFit/>
          </a:bodyPr>
          <a:p>
            <a:r>
              <a:rPr lang="en-US" sz="2400"/>
              <a:t>Diffusion is the movement of </a:t>
            </a:r>
            <a:r>
              <a:rPr lang="en-US" altLang="en-US" sz="2400"/>
              <a:t>matter </a:t>
            </a:r>
            <a:r>
              <a:rPr lang="en-US" altLang="en-US" sz="2400" u="sng"/>
              <a:t>or energy</a:t>
            </a:r>
            <a:r>
              <a:rPr lang="en-US" altLang="en-US" sz="2400"/>
              <a:t> </a:t>
            </a:r>
            <a:r>
              <a:rPr lang="en-US" sz="2400"/>
              <a:t>from an area of higher concentration to an area of lower concentration. </a:t>
            </a:r>
            <a:endParaRPr lang="en-US" sz="2400"/>
          </a:p>
          <a:p>
            <a:r>
              <a:rPr lang="en-US" altLang="en-US" sz="2400" dirty="0" smtClean="0">
                <a:sym typeface="+mn-ea"/>
              </a:rPr>
              <a:t>It is slower </a:t>
            </a:r>
            <a:r>
              <a:rPr lang="en-US" altLang="en-US" sz="2400" dirty="0">
                <a:sym typeface="+mn-ea"/>
              </a:rPr>
              <a:t>than </a:t>
            </a:r>
            <a:r>
              <a:rPr lang="en-US" altLang="en-US" sz="2400" dirty="0" smtClean="0">
                <a:sym typeface="+mn-ea"/>
              </a:rPr>
              <a:t>predicted </a:t>
            </a:r>
            <a:r>
              <a:rPr lang="en-US" altLang="en-US" sz="2400" dirty="0">
                <a:sym typeface="+mn-ea"/>
              </a:rPr>
              <a:t>by molecular speeds due to the frequent collisions of molecules.</a:t>
            </a:r>
            <a:endParaRPr lang="en-US" altLang="en-US" sz="2400" dirty="0">
              <a:sym typeface="+mn-ea"/>
            </a:endParaRPr>
          </a:p>
        </p:txBody>
      </p:sp>
      <p:pic>
        <p:nvPicPr>
          <p:cNvPr id="5" name="Picture 4"/>
          <p:cNvPicPr>
            <a:picLocks noChangeAspect="1"/>
          </p:cNvPicPr>
          <p:nvPr/>
        </p:nvPicPr>
        <p:blipFill>
          <a:blip r:embed="rId1"/>
          <a:stretch>
            <a:fillRect/>
          </a:stretch>
        </p:blipFill>
        <p:spPr>
          <a:xfrm>
            <a:off x="12065" y="2492375"/>
            <a:ext cx="5757545" cy="3598545"/>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264" y="2999445"/>
            <a:ext cx="3492896" cy="279667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p>
            <a:r>
              <a:rPr lang="en-US" altLang="en-US" dirty="0">
                <a:solidFill>
                  <a:schemeClr val="bg1"/>
                </a:solidFill>
                <a:sym typeface="+mn-ea"/>
              </a:rPr>
              <a:t>Diffusion </a:t>
            </a:r>
            <a:endParaRPr lang="en-US"/>
          </a:p>
        </p:txBody>
      </p:sp>
      <p:pic>
        <p:nvPicPr>
          <p:cNvPr id="11" name="Picture 10"/>
          <p:cNvPicPr>
            <a:picLocks noChangeAspect="1"/>
          </p:cNvPicPr>
          <p:nvPr/>
        </p:nvPicPr>
        <p:blipFill>
          <a:blip r:embed="rId1"/>
          <a:stretch>
            <a:fillRect/>
          </a:stretch>
        </p:blipFill>
        <p:spPr>
          <a:xfrm>
            <a:off x="391160" y="672465"/>
            <a:ext cx="8361680" cy="4181475"/>
          </a:xfrm>
          <a:prstGeom prst="rect">
            <a:avLst/>
          </a:prstGeom>
        </p:spPr>
      </p:pic>
      <p:pic>
        <p:nvPicPr>
          <p:cNvPr id="12" name="Picture 11"/>
          <p:cNvPicPr>
            <a:picLocks noChangeAspect="1"/>
          </p:cNvPicPr>
          <p:nvPr/>
        </p:nvPicPr>
        <p:blipFill>
          <a:blip r:embed="rId2"/>
          <a:stretch>
            <a:fillRect/>
          </a:stretch>
        </p:blipFill>
        <p:spPr>
          <a:xfrm>
            <a:off x="5661660" y="4712970"/>
            <a:ext cx="3470275" cy="1828800"/>
          </a:xfrm>
          <a:prstGeom prst="rect">
            <a:avLst/>
          </a:prstGeom>
        </p:spPr>
      </p:pic>
      <p:pic>
        <p:nvPicPr>
          <p:cNvPr id="3" name="Picture 2"/>
          <p:cNvPicPr>
            <a:picLocks noChangeAspect="1"/>
          </p:cNvPicPr>
          <p:nvPr/>
        </p:nvPicPr>
        <p:blipFill>
          <a:blip r:embed="rId3"/>
          <a:stretch>
            <a:fillRect/>
          </a:stretch>
        </p:blipFill>
        <p:spPr>
          <a:xfrm>
            <a:off x="12065" y="4439285"/>
            <a:ext cx="5519420" cy="237680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5" y="25400"/>
            <a:ext cx="9119870" cy="660400"/>
          </a:xfrm>
        </p:spPr>
        <p:txBody>
          <a:bodyPr/>
          <a:p>
            <a:r>
              <a:rPr lang="en-US" altLang="en-US" dirty="0">
                <a:solidFill>
                  <a:schemeClr val="bg1"/>
                </a:solidFill>
                <a:sym typeface="+mn-ea"/>
              </a:rPr>
              <a:t>Diffusion </a:t>
            </a:r>
            <a:endParaRPr lang="en-US"/>
          </a:p>
        </p:txBody>
      </p:sp>
      <p:pic>
        <p:nvPicPr>
          <p:cNvPr id="4" name="Picture 3"/>
          <p:cNvPicPr>
            <a:picLocks noChangeAspect="1"/>
          </p:cNvPicPr>
          <p:nvPr/>
        </p:nvPicPr>
        <p:blipFill>
          <a:blip r:embed="rId1"/>
          <a:stretch>
            <a:fillRect/>
          </a:stretch>
        </p:blipFill>
        <p:spPr>
          <a:xfrm>
            <a:off x="213995" y="1985645"/>
            <a:ext cx="8715375" cy="2886075"/>
          </a:xfrm>
          <a:prstGeom prst="rect">
            <a:avLst/>
          </a:prstGeom>
        </p:spPr>
      </p:pic>
      <p:sp>
        <p:nvSpPr>
          <p:cNvPr id="5" name="Text Box 4"/>
          <p:cNvSpPr txBox="1"/>
          <p:nvPr/>
        </p:nvSpPr>
        <p:spPr>
          <a:xfrm>
            <a:off x="1915160" y="2209800"/>
            <a:ext cx="5464810" cy="1753235"/>
          </a:xfrm>
          <a:prstGeom prst="rect">
            <a:avLst/>
          </a:prstGeom>
          <a:solidFill>
            <a:srgbClr val="FFFF00"/>
          </a:solidFill>
        </p:spPr>
        <p:txBody>
          <a:bodyPr wrap="square" rtlCol="0">
            <a:spAutoFit/>
          </a:bodyPr>
          <a:p>
            <a:pPr algn="ctr"/>
            <a:endParaRPr lang="en-US" altLang="en-US" b="1">
              <a:solidFill>
                <a:schemeClr val="tx1"/>
              </a:solidFill>
            </a:endParaRPr>
          </a:p>
          <a:p>
            <a:pPr algn="ctr"/>
            <a:endParaRPr lang="en-US" altLang="en-US" b="1">
              <a:solidFill>
                <a:schemeClr val="tx1"/>
              </a:solidFill>
            </a:endParaRPr>
          </a:p>
          <a:p>
            <a:pPr algn="ctr"/>
            <a:r>
              <a:rPr lang="en-US" altLang="en-US" b="1">
                <a:solidFill>
                  <a:schemeClr val="tx1"/>
                </a:solidFill>
              </a:rPr>
              <a:t>Approximately where does the NH</a:t>
            </a:r>
            <a:r>
              <a:rPr lang="en-US" altLang="en-US" b="1" baseline="-25000">
                <a:solidFill>
                  <a:schemeClr val="tx1"/>
                </a:solidFill>
              </a:rPr>
              <a:t>4</a:t>
            </a:r>
            <a:r>
              <a:rPr lang="en-US" altLang="en-US" b="1">
                <a:solidFill>
                  <a:schemeClr val="tx1"/>
                </a:solidFill>
              </a:rPr>
              <a:t>Cl (s) form?</a:t>
            </a:r>
            <a:endParaRPr lang="en-US" altLang="en-US" b="1">
              <a:solidFill>
                <a:schemeClr val="tx1"/>
              </a:solidFill>
            </a:endParaRPr>
          </a:p>
          <a:p>
            <a:pPr algn="l"/>
            <a:r>
              <a:rPr lang="en-US" altLang="en-US">
                <a:solidFill>
                  <a:schemeClr val="tx1"/>
                </a:solidFill>
              </a:rPr>
              <a:t>          </a:t>
            </a:r>
            <a:r>
              <a:rPr lang="en-US" altLang="en-US" u="sng">
                <a:solidFill>
                  <a:schemeClr val="tx1"/>
                </a:solidFill>
              </a:rPr>
              <a:t>1</a:t>
            </a:r>
            <a:r>
              <a:rPr lang="en-US" altLang="en-US">
                <a:solidFill>
                  <a:schemeClr val="tx1"/>
                </a:solidFill>
              </a:rPr>
              <a:t>		          </a:t>
            </a:r>
            <a:r>
              <a:rPr lang="en-US" altLang="en-US" u="sng">
                <a:solidFill>
                  <a:schemeClr val="tx1"/>
                </a:solidFill>
              </a:rPr>
              <a:t>2</a:t>
            </a:r>
            <a:r>
              <a:rPr lang="en-US" altLang="en-US">
                <a:solidFill>
                  <a:schemeClr val="tx1"/>
                </a:solidFill>
              </a:rPr>
              <a:t>                            </a:t>
            </a:r>
            <a:r>
              <a:rPr lang="en-US" altLang="en-US" u="sng">
                <a:solidFill>
                  <a:schemeClr val="tx1"/>
                </a:solidFill>
              </a:rPr>
              <a:t>3</a:t>
            </a:r>
            <a:endParaRPr lang="en-US" altLang="en-US" b="1">
              <a:solidFill>
                <a:schemeClr val="tx1"/>
              </a:solidFill>
            </a:endParaRPr>
          </a:p>
          <a:p>
            <a:pPr algn="l"/>
            <a:r>
              <a:rPr lang="en-US" altLang="en-US" b="1">
                <a:solidFill>
                  <a:schemeClr val="tx1"/>
                </a:solidFill>
              </a:rPr>
              <a:t>          ↓		</a:t>
            </a:r>
            <a:r>
              <a:rPr lang="en-US" altLang="en-US" b="1">
                <a:sym typeface="+mn-ea"/>
              </a:rPr>
              <a:t>          ↓	                          ↓		         </a:t>
            </a:r>
            <a:endParaRPr lang="en-US" altLang="en-US" b="1">
              <a:solidFill>
                <a:schemeClr val="tx1"/>
              </a:solidFill>
            </a:endParaRPr>
          </a:p>
        </p:txBody>
      </p:sp>
      <p:sp>
        <p:nvSpPr>
          <p:cNvPr id="6" name="Text Box 5"/>
          <p:cNvSpPr txBox="1"/>
          <p:nvPr/>
        </p:nvSpPr>
        <p:spPr>
          <a:xfrm>
            <a:off x="546100" y="1027430"/>
            <a:ext cx="8050530" cy="521970"/>
          </a:xfrm>
          <a:prstGeom prst="rect">
            <a:avLst/>
          </a:prstGeom>
          <a:noFill/>
        </p:spPr>
        <p:txBody>
          <a:bodyPr wrap="square" rtlCol="0">
            <a:spAutoFit/>
          </a:bodyPr>
          <a:p>
            <a:pPr algn="ctr"/>
            <a:r>
              <a:rPr lang="en-US" altLang="en-US" sz="2800" b="1"/>
              <a:t>NH</a:t>
            </a:r>
            <a:r>
              <a:rPr lang="en-US" altLang="en-US" sz="2800" b="1" baseline="-25000"/>
              <a:t>3</a:t>
            </a:r>
            <a:r>
              <a:rPr lang="en-US" altLang="en-US" sz="2800" b="1"/>
              <a:t> (g) + HCl (g) → NH</a:t>
            </a:r>
            <a:r>
              <a:rPr lang="en-US" altLang="en-US" sz="2800" b="1" baseline="-25000"/>
              <a:t>4</a:t>
            </a:r>
            <a:r>
              <a:rPr lang="en-US" altLang="en-US" sz="2800" b="1"/>
              <a:t>Cl (s)</a:t>
            </a:r>
            <a:endParaRPr lang="en-US" altLang="en-US" sz="2800" b="1"/>
          </a:p>
        </p:txBody>
      </p:sp>
      <p:sp>
        <p:nvSpPr>
          <p:cNvPr id="7" name="Text Box 6"/>
          <p:cNvSpPr txBox="1"/>
          <p:nvPr/>
        </p:nvSpPr>
        <p:spPr>
          <a:xfrm>
            <a:off x="622935" y="5379085"/>
            <a:ext cx="7909560" cy="460375"/>
          </a:xfrm>
          <a:prstGeom prst="rect">
            <a:avLst/>
          </a:prstGeom>
          <a:noFill/>
        </p:spPr>
        <p:txBody>
          <a:bodyPr wrap="square" rtlCol="0">
            <a:spAutoFit/>
          </a:bodyPr>
          <a:p>
            <a:r>
              <a:rPr lang="en-US" altLang="en-US" sz="2400"/>
              <a:t>Molecular mass and ____________ affect diffusion time </a:t>
            </a:r>
            <a:endParaRPr lang="en-US" altLang="en-US" sz="2400"/>
          </a:p>
        </p:txBody>
      </p:sp>
      <p:sp>
        <p:nvSpPr>
          <p:cNvPr id="8" name="Text Box 7"/>
          <p:cNvSpPr txBox="1"/>
          <p:nvPr/>
        </p:nvSpPr>
        <p:spPr>
          <a:xfrm>
            <a:off x="3499485" y="5339080"/>
            <a:ext cx="2008505" cy="460375"/>
          </a:xfrm>
          <a:prstGeom prst="rect">
            <a:avLst/>
          </a:prstGeom>
          <a:noFill/>
        </p:spPr>
        <p:txBody>
          <a:bodyPr wrap="square" rtlCol="0">
            <a:spAutoFit/>
          </a:bodyPr>
          <a:p>
            <a:r>
              <a:rPr lang="en-US" altLang="en-US" sz="2400"/>
              <a:t>temperature</a:t>
            </a: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Evapouration, Boiling and Cooling</a:t>
            </a:r>
            <a:endParaRPr lang="en-US" altLang="en-US" sz="8000" b="1" u="sng"/>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22506" t="8680" r="25796"/>
          <a:stretch>
            <a:fillRect/>
          </a:stretch>
        </p:blipFill>
        <p:spPr bwMode="auto">
          <a:xfrm>
            <a:off x="251520" y="2708921"/>
            <a:ext cx="1429967" cy="1894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127" y="4401495"/>
            <a:ext cx="3659365"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7058" y="2708920"/>
            <a:ext cx="2213647"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39084" t="25556" r="8033" b="3287"/>
          <a:stretch>
            <a:fillRect/>
          </a:stretch>
        </p:blipFill>
        <p:spPr bwMode="auto">
          <a:xfrm>
            <a:off x="6090907" y="332656"/>
            <a:ext cx="2903744" cy="185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6" y="250839"/>
            <a:ext cx="1944216"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1" y="250840"/>
            <a:ext cx="1405919" cy="2107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7">
            <a:extLst>
              <a:ext uri="{28A0092B-C50C-407E-A947-70E740481C1C}">
                <a14:useLocalDpi xmlns:a14="http://schemas.microsoft.com/office/drawing/2010/main" val="0"/>
              </a:ext>
            </a:extLst>
          </a:blip>
          <a:srcRect t="28718" r="17373" b="11890"/>
          <a:stretch>
            <a:fillRect/>
          </a:stretch>
        </p:blipFill>
        <p:spPr bwMode="auto">
          <a:xfrm>
            <a:off x="125218" y="121326"/>
            <a:ext cx="2790599" cy="1980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2000" y="3481847"/>
            <a:ext cx="1944216" cy="1520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4817" y="5002419"/>
            <a:ext cx="3249368" cy="1703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1763688" y="2247527"/>
            <a:ext cx="2880320" cy="2018655"/>
          </a:xfrm>
          <a:solidFill>
            <a:srgbClr val="92D050"/>
          </a:solidFill>
          <a:ln w="38100">
            <a:solidFill>
              <a:schemeClr val="bg1"/>
            </a:solidFill>
          </a:ln>
        </p:spPr>
        <p:style>
          <a:lnRef idx="3">
            <a:schemeClr val="lt1"/>
          </a:lnRef>
          <a:fillRef idx="1">
            <a:schemeClr val="accent3"/>
          </a:fillRef>
          <a:effectRef idx="1">
            <a:schemeClr val="accent3"/>
          </a:effectRef>
          <a:fontRef idx="minor">
            <a:schemeClr val="lt1"/>
          </a:fontRef>
        </p:style>
        <p:txBody>
          <a:bodyPr>
            <a:normAutofit fontScale="90000"/>
          </a:bodyPr>
          <a:lstStyle/>
          <a:p>
            <a:r>
              <a:rPr lang="en-GB" b="1" dirty="0" smtClean="0">
                <a:solidFill>
                  <a:schemeClr val="bg1"/>
                </a:solidFill>
                <a:latin typeface="Calibri" panose="020F0502020204030204" charset="0"/>
                <a:cs typeface="Calibri" panose="020F0502020204030204" charset="0"/>
              </a:rPr>
              <a:t>What do all these have in common?</a:t>
            </a:r>
            <a:endParaRPr lang="en-GB" b="1" dirty="0" smtClean="0">
              <a:solidFill>
                <a:schemeClr val="bg1"/>
              </a:solidFill>
              <a:latin typeface="Calibri" panose="020F0502020204030204" charset="0"/>
              <a:cs typeface="Calibri" panose="020F050202020403020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5" y="25400"/>
            <a:ext cx="9119870" cy="660400"/>
          </a:xfrm>
        </p:spPr>
        <p:txBody>
          <a:bodyPr/>
          <a:p>
            <a:r>
              <a:rPr lang="en-US" altLang="en-US" dirty="0">
                <a:solidFill>
                  <a:schemeClr val="bg1"/>
                </a:solidFill>
                <a:sym typeface="+mn-ea"/>
              </a:rPr>
              <a:t>Evapouration</a:t>
            </a:r>
            <a:endParaRPr lang="en-US" altLang="en-US" dirty="0">
              <a:solidFill>
                <a:schemeClr val="bg1"/>
              </a:solidFill>
              <a:sym typeface="+mn-ea"/>
            </a:endParaRPr>
          </a:p>
        </p:txBody>
      </p:sp>
      <p:sp>
        <p:nvSpPr>
          <p:cNvPr id="5" name="Text Box 4"/>
          <p:cNvSpPr txBox="1"/>
          <p:nvPr/>
        </p:nvSpPr>
        <p:spPr>
          <a:xfrm>
            <a:off x="138430" y="1104265"/>
            <a:ext cx="8867140" cy="4523105"/>
          </a:xfrm>
          <a:prstGeom prst="rect">
            <a:avLst/>
          </a:prstGeom>
          <a:noFill/>
        </p:spPr>
        <p:txBody>
          <a:bodyPr wrap="square" rtlCol="0" anchor="t">
            <a:spAutoFit/>
          </a:bodyPr>
          <a:p>
            <a:r>
              <a:rPr lang="en-US" altLang="en-GB" sz="2400" dirty="0" smtClean="0">
                <a:sym typeface="+mn-ea"/>
              </a:rPr>
              <a:t>Evapouration is when a </a:t>
            </a:r>
            <a:r>
              <a:rPr lang="en-GB" sz="2400" dirty="0" smtClean="0">
                <a:sym typeface="+mn-ea"/>
              </a:rPr>
              <a:t>liquid </a:t>
            </a:r>
            <a:r>
              <a:rPr lang="en-US" altLang="en-GB" sz="2400" dirty="0" smtClean="0">
                <a:sym typeface="+mn-ea"/>
              </a:rPr>
              <a:t>changes to a </a:t>
            </a:r>
            <a:r>
              <a:rPr lang="en-GB" sz="2400" dirty="0" smtClean="0">
                <a:solidFill>
                  <a:schemeClr val="tx1"/>
                </a:solidFill>
                <a:sym typeface="+mn-ea"/>
              </a:rPr>
              <a:t>gas </a:t>
            </a:r>
            <a:r>
              <a:rPr lang="en-US" altLang="en-GB" sz="2400" dirty="0" smtClean="0">
                <a:sym typeface="+mn-ea"/>
              </a:rPr>
              <a:t>below the boiling point of the liquid</a:t>
            </a:r>
            <a:endParaRPr lang="en-US" altLang="en-GB" sz="2400" dirty="0" smtClean="0">
              <a:sym typeface="+mn-ea"/>
            </a:endParaRPr>
          </a:p>
          <a:p>
            <a:endParaRPr lang="en-US" altLang="en-GB" sz="2400" dirty="0" smtClean="0">
              <a:sym typeface="+mn-ea"/>
            </a:endParaRPr>
          </a:p>
          <a:p>
            <a:r>
              <a:rPr lang="en-GB" sz="2400" dirty="0" smtClean="0">
                <a:sym typeface="+mn-ea"/>
              </a:rPr>
              <a:t>It only occurs at the exposed surface of a liquid </a:t>
            </a:r>
            <a:r>
              <a:rPr lang="en-US" altLang="en-GB" sz="2400" dirty="0" smtClean="0">
                <a:sym typeface="+mn-ea"/>
              </a:rPr>
              <a:t>and it is a</a:t>
            </a:r>
            <a:r>
              <a:rPr lang="en-US" altLang="en-GB" sz="2400" dirty="0">
                <a:sym typeface="+mn-ea"/>
              </a:rPr>
              <a:t>ffected by:</a:t>
            </a:r>
            <a:endParaRPr lang="en-GB" sz="2400" dirty="0" smtClean="0"/>
          </a:p>
          <a:p>
            <a:pPr marL="914400" lvl="1" indent="-457200">
              <a:buFont typeface="Arial" panose="020B0604020202020204" pitchFamily="34" charset="0"/>
              <a:buChar char="•"/>
            </a:pPr>
            <a:r>
              <a:rPr lang="en-GB" sz="2400" dirty="0" smtClean="0">
                <a:sym typeface="+mn-ea"/>
              </a:rPr>
              <a:t>the </a:t>
            </a:r>
            <a:r>
              <a:rPr lang="en-GB" sz="2400" b="1" dirty="0" smtClean="0">
                <a:solidFill>
                  <a:srgbClr val="FF0000"/>
                </a:solidFill>
                <a:sym typeface="+mn-ea"/>
              </a:rPr>
              <a:t>temperature</a:t>
            </a:r>
            <a:r>
              <a:rPr lang="en-GB" sz="2400" dirty="0" smtClean="0">
                <a:solidFill>
                  <a:srgbClr val="FF0000"/>
                </a:solidFill>
                <a:sym typeface="+mn-ea"/>
              </a:rPr>
              <a:t> </a:t>
            </a:r>
            <a:r>
              <a:rPr lang="en-GB" sz="2400" dirty="0" smtClean="0">
                <a:sym typeface="+mn-ea"/>
              </a:rPr>
              <a:t>of the liquid  </a:t>
            </a:r>
            <a:endParaRPr lang="en-GB" sz="2400" dirty="0" smtClean="0"/>
          </a:p>
          <a:p>
            <a:pPr marL="914400" lvl="1" indent="-457200">
              <a:buFont typeface="Arial" panose="020B0604020202020204" pitchFamily="34" charset="0"/>
              <a:buChar char="•"/>
            </a:pPr>
            <a:r>
              <a:rPr lang="en-GB" sz="2400" b="1" dirty="0" smtClean="0">
                <a:solidFill>
                  <a:schemeClr val="accent2">
                    <a:lumMod val="75000"/>
                  </a:schemeClr>
                </a:solidFill>
                <a:sym typeface="+mn-ea"/>
              </a:rPr>
              <a:t>air movement</a:t>
            </a:r>
            <a:endParaRPr lang="en-GB" sz="2400" b="1" dirty="0" smtClean="0">
              <a:solidFill>
                <a:schemeClr val="accent2">
                  <a:lumMod val="75000"/>
                </a:schemeClr>
              </a:solidFill>
            </a:endParaRPr>
          </a:p>
          <a:p>
            <a:pPr marL="914400" lvl="1" indent="-457200">
              <a:buFont typeface="Arial" panose="020B0604020202020204" pitchFamily="34" charset="0"/>
              <a:buChar char="•"/>
            </a:pPr>
            <a:r>
              <a:rPr lang="en-GB" sz="2400" b="1" dirty="0" smtClean="0">
                <a:solidFill>
                  <a:srgbClr val="3333FF"/>
                </a:solidFill>
                <a:sym typeface="+mn-ea"/>
              </a:rPr>
              <a:t>humidity</a:t>
            </a:r>
            <a:endParaRPr lang="en-GB" sz="2400" b="1" dirty="0" smtClean="0">
              <a:solidFill>
                <a:schemeClr val="tx2">
                  <a:lumMod val="75000"/>
                </a:schemeClr>
              </a:solidFill>
            </a:endParaRPr>
          </a:p>
          <a:p>
            <a:endParaRPr lang="en-GB" sz="2400" dirty="0" smtClean="0">
              <a:sym typeface="+mn-ea"/>
            </a:endParaRPr>
          </a:p>
          <a:p>
            <a:r>
              <a:rPr lang="en-GB" sz="2400" dirty="0" smtClean="0">
                <a:sym typeface="+mn-ea"/>
              </a:rPr>
              <a:t>When particles evaporate from the surface of a liquid, the </a:t>
            </a:r>
            <a:r>
              <a:rPr lang="en-GB" sz="2400" b="1" dirty="0" smtClean="0">
                <a:sym typeface="+mn-ea"/>
              </a:rPr>
              <a:t>remaining liquid is cooler</a:t>
            </a:r>
            <a:r>
              <a:rPr lang="en-GB" sz="2400" b="1" dirty="0" smtClean="0">
                <a:solidFill>
                  <a:schemeClr val="accent3">
                    <a:lumMod val="75000"/>
                  </a:schemeClr>
                </a:solidFill>
                <a:sym typeface="+mn-ea"/>
              </a:rPr>
              <a:t> </a:t>
            </a:r>
            <a:r>
              <a:rPr lang="en-GB" sz="2400" dirty="0" smtClean="0">
                <a:sym typeface="+mn-ea"/>
              </a:rPr>
              <a:t>because it has less energy. </a:t>
            </a:r>
            <a:endParaRPr lang="en-GB" sz="2400" dirty="0" smtClean="0"/>
          </a:p>
          <a:p>
            <a:r>
              <a:rPr lang="en-GB" sz="2400" dirty="0" smtClean="0">
                <a:sym typeface="+mn-ea"/>
              </a:rPr>
              <a:t>This is called </a:t>
            </a:r>
            <a:r>
              <a:rPr lang="en-GB" sz="2400" b="1" dirty="0" smtClean="0">
                <a:solidFill>
                  <a:srgbClr val="FF0000"/>
                </a:solidFill>
                <a:sym typeface="+mn-ea"/>
              </a:rPr>
              <a:t>evaporative cooling</a:t>
            </a:r>
            <a:r>
              <a:rPr lang="en-GB" sz="2400" dirty="0" smtClean="0">
                <a:sym typeface="+mn-ea"/>
              </a:rPr>
              <a:t>.</a:t>
            </a:r>
            <a:endParaRPr lang="en-GB" sz="2400" dirty="0" smtClean="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5" y="25400"/>
            <a:ext cx="9119870" cy="660400"/>
          </a:xfrm>
        </p:spPr>
        <p:txBody>
          <a:bodyPr/>
          <a:p>
            <a:r>
              <a:rPr lang="en-US" altLang="en-US" dirty="0">
                <a:solidFill>
                  <a:schemeClr val="bg1"/>
                </a:solidFill>
                <a:sym typeface="+mn-ea"/>
              </a:rPr>
              <a:t>Evapouration</a:t>
            </a:r>
            <a:endParaRPr lang="en-US" altLang="en-US" dirty="0">
              <a:solidFill>
                <a:schemeClr val="bg1"/>
              </a:solidFill>
              <a:sym typeface="+mn-ea"/>
            </a:endParaRPr>
          </a:p>
        </p:txBody>
      </p:sp>
      <p:pic>
        <p:nvPicPr>
          <p:cNvPr id="3" name="Content Placeholder 2"/>
          <p:cNvPicPr>
            <a:picLocks noChangeAspect="1"/>
          </p:cNvPicPr>
          <p:nvPr>
            <p:ph idx="1"/>
          </p:nvPr>
        </p:nvPicPr>
        <p:blipFill>
          <a:blip r:embed="rId1"/>
          <a:stretch>
            <a:fillRect/>
          </a:stretch>
        </p:blipFill>
        <p:spPr>
          <a:xfrm>
            <a:off x="-66040" y="841375"/>
            <a:ext cx="9197975" cy="5810250"/>
          </a:xfrm>
          <a:prstGeom prst="rect">
            <a:avLst/>
          </a:prstGeom>
        </p:spPr>
      </p:pic>
      <p:sp>
        <p:nvSpPr>
          <p:cNvPr id="4" name="Text Box 3"/>
          <p:cNvSpPr txBox="1"/>
          <p:nvPr/>
        </p:nvSpPr>
        <p:spPr>
          <a:xfrm>
            <a:off x="553720" y="4504055"/>
            <a:ext cx="2132965" cy="1168400"/>
          </a:xfrm>
          <a:prstGeom prst="rect">
            <a:avLst/>
          </a:prstGeom>
          <a:solidFill>
            <a:schemeClr val="bg1"/>
          </a:solidFill>
          <a:ln>
            <a:solidFill>
              <a:schemeClr val="tx1"/>
            </a:solidFill>
          </a:ln>
        </p:spPr>
        <p:txBody>
          <a:bodyPr wrap="square" rtlCol="0">
            <a:spAutoFit/>
          </a:bodyPr>
          <a:p>
            <a:r>
              <a:rPr lang="en-US" altLang="en-US" sz="1400" b="1"/>
              <a:t>Bubbles cannot form since the vapour pressure is less than the atmospheric pressure</a:t>
            </a:r>
            <a:endParaRPr lang="en-US" altLang="en-US" sz="1400" b="1"/>
          </a:p>
        </p:txBody>
      </p:sp>
      <p:sp>
        <p:nvSpPr>
          <p:cNvPr id="5" name="Text Box 4"/>
          <p:cNvSpPr txBox="1"/>
          <p:nvPr/>
        </p:nvSpPr>
        <p:spPr>
          <a:xfrm>
            <a:off x="6728460" y="4504055"/>
            <a:ext cx="2207895" cy="1168400"/>
          </a:xfrm>
          <a:prstGeom prst="rect">
            <a:avLst/>
          </a:prstGeom>
          <a:solidFill>
            <a:schemeClr val="bg1"/>
          </a:solidFill>
          <a:ln>
            <a:solidFill>
              <a:schemeClr val="tx1"/>
            </a:solidFill>
          </a:ln>
        </p:spPr>
        <p:txBody>
          <a:bodyPr wrap="square" rtlCol="0">
            <a:spAutoFit/>
          </a:bodyPr>
          <a:p>
            <a:r>
              <a:rPr lang="en-US" altLang="en-US" sz="1400" b="1"/>
              <a:t>Bubbles can form and rise since the vapour pressure can overcome the atmospheric pressure</a:t>
            </a:r>
            <a:endParaRPr lang="en-US" altLang="en-US" sz="1400" b="1"/>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5" y="25400"/>
            <a:ext cx="9119870" cy="660400"/>
          </a:xfrm>
        </p:spPr>
        <p:txBody>
          <a:bodyPr/>
          <a:p>
            <a:r>
              <a:rPr lang="en-US" altLang="en-US" dirty="0">
                <a:solidFill>
                  <a:schemeClr val="bg1"/>
                </a:solidFill>
                <a:sym typeface="+mn-ea"/>
              </a:rPr>
              <a:t>Evapouration</a:t>
            </a:r>
            <a:endParaRPr lang="en-US" altLang="en-US" dirty="0">
              <a:solidFill>
                <a:schemeClr val="bg1"/>
              </a:solidFill>
              <a:sym typeface="+mn-ea"/>
            </a:endParaRPr>
          </a:p>
        </p:txBody>
      </p:sp>
      <p:pic>
        <p:nvPicPr>
          <p:cNvPr id="5" name="Picture 4"/>
          <p:cNvPicPr>
            <a:picLocks noChangeAspect="1"/>
          </p:cNvPicPr>
          <p:nvPr/>
        </p:nvPicPr>
        <p:blipFill>
          <a:blip r:embed="rId1"/>
          <a:stretch>
            <a:fillRect/>
          </a:stretch>
        </p:blipFill>
        <p:spPr>
          <a:xfrm>
            <a:off x="346075" y="1362710"/>
            <a:ext cx="4465955" cy="4132580"/>
          </a:xfrm>
          <a:prstGeom prst="rect">
            <a:avLst/>
          </a:prstGeom>
        </p:spPr>
      </p:pic>
      <p:pic>
        <p:nvPicPr>
          <p:cNvPr id="6" name="Picture 5"/>
          <p:cNvPicPr>
            <a:picLocks noChangeAspect="1"/>
          </p:cNvPicPr>
          <p:nvPr/>
        </p:nvPicPr>
        <p:blipFill>
          <a:blip r:embed="rId2"/>
          <a:stretch>
            <a:fillRect/>
          </a:stretch>
        </p:blipFill>
        <p:spPr>
          <a:xfrm>
            <a:off x="4670425" y="1362710"/>
            <a:ext cx="2139315" cy="4100195"/>
          </a:xfrm>
          <a:prstGeom prst="rect">
            <a:avLst/>
          </a:prstGeom>
        </p:spPr>
      </p:pic>
      <p:pic>
        <p:nvPicPr>
          <p:cNvPr id="7" name="Picture 6"/>
          <p:cNvPicPr>
            <a:picLocks noChangeAspect="1"/>
          </p:cNvPicPr>
          <p:nvPr/>
        </p:nvPicPr>
        <p:blipFill>
          <a:blip r:embed="rId3"/>
          <a:stretch>
            <a:fillRect/>
          </a:stretch>
        </p:blipFill>
        <p:spPr>
          <a:xfrm>
            <a:off x="6809740" y="1407795"/>
            <a:ext cx="2106930" cy="401066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98420" y="1515110"/>
            <a:ext cx="4020820" cy="5301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4620" y="661035"/>
            <a:ext cx="8996680" cy="953135"/>
          </a:xfrm>
          <a:prstGeom prst="rect">
            <a:avLst/>
          </a:prstGeom>
          <a:noFill/>
          <a:ln>
            <a:noFill/>
          </a:ln>
          <a:extLst>
            <a:ext uri="{909E8E84-426E-40DD-AFC4-6F175D3DCCD1}">
              <a14:hiddenFill xmlns:a14="http://schemas.microsoft.com/office/drawing/2010/main">
                <a:solidFill>
                  <a:schemeClr val="dk1"/>
                </a:solidFill>
              </a14:hiddenFill>
            </a:ext>
          </a:extLst>
        </p:spPr>
        <p:style>
          <a:lnRef idx="3">
            <a:schemeClr val="lt1"/>
          </a:lnRef>
          <a:fillRef idx="1">
            <a:schemeClr val="dk1"/>
          </a:fillRef>
          <a:effectRef idx="1">
            <a:schemeClr val="dk1"/>
          </a:effectRef>
          <a:fontRef idx="minor">
            <a:schemeClr val="lt1"/>
          </a:fontRef>
        </p:style>
        <p:txBody>
          <a:bodyPr wrap="square" rtlCol="0">
            <a:spAutoFit/>
          </a:bodyPr>
          <a:lstStyle/>
          <a:p>
            <a:r>
              <a:rPr lang="en-GB" sz="2800" dirty="0" smtClean="0">
                <a:ln>
                  <a:noFill/>
                </a:ln>
                <a:solidFill>
                  <a:schemeClr val="tx1"/>
                </a:solidFill>
                <a:latin typeface="Arial" panose="020B0604020202020204" pitchFamily="34" charset="0"/>
                <a:cs typeface="Arial" panose="020B0604020202020204" pitchFamily="34" charset="0"/>
              </a:rPr>
              <a:t>What are the factors which affect the rate at which laundry dries due to evaporation?</a:t>
            </a:r>
            <a:endParaRPr lang="en-GB" sz="2800" dirty="0" smtClean="0">
              <a:ln>
                <a:noFill/>
              </a:ln>
              <a:solidFill>
                <a:schemeClr val="tx1"/>
              </a:solidFill>
              <a:latin typeface="Arial" panose="020B0604020202020204" pitchFamily="34" charset="0"/>
              <a:cs typeface="Arial" panose="020B0604020202020204" pitchFamily="34" charset="0"/>
            </a:endParaRPr>
          </a:p>
        </p:txBody>
      </p:sp>
      <p:sp>
        <p:nvSpPr>
          <p:cNvPr id="5" name="TextBox 4"/>
          <p:cNvSpPr txBox="1"/>
          <p:nvPr/>
        </p:nvSpPr>
        <p:spPr>
          <a:xfrm>
            <a:off x="12065" y="1798320"/>
            <a:ext cx="2599055" cy="829945"/>
          </a:xfrm>
          <a:prstGeom prst="rect">
            <a:avLst/>
          </a:prstGeom>
          <a:noFill/>
          <a:ln>
            <a:noFill/>
          </a:ln>
          <a:effectLst/>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2400" b="1" dirty="0" smtClean="0">
                <a:solidFill>
                  <a:srgbClr val="3333FF"/>
                </a:solidFill>
                <a:latin typeface="Arial" panose="020B0604020202020204" pitchFamily="34" charset="0"/>
                <a:cs typeface="Arial" panose="020B0604020202020204" pitchFamily="34" charset="0"/>
              </a:rPr>
              <a:t>Folded/unfolded surface area</a:t>
            </a:r>
            <a:endParaRPr lang="en-GB" sz="2400" b="1" dirty="0" smtClean="0">
              <a:solidFill>
                <a:srgbClr val="3333FF"/>
              </a:solidFill>
              <a:latin typeface="Arial" panose="020B0604020202020204" pitchFamily="34" charset="0"/>
              <a:cs typeface="Arial" panose="020B0604020202020204" pitchFamily="34" charset="0"/>
            </a:endParaRPr>
          </a:p>
        </p:txBody>
      </p:sp>
      <p:sp>
        <p:nvSpPr>
          <p:cNvPr id="7" name="TextBox 6"/>
          <p:cNvSpPr txBox="1"/>
          <p:nvPr/>
        </p:nvSpPr>
        <p:spPr>
          <a:xfrm>
            <a:off x="12125" y="3054232"/>
            <a:ext cx="2088232" cy="829945"/>
          </a:xfrm>
          <a:prstGeom prst="rect">
            <a:avLst/>
          </a:prstGeom>
          <a:noFill/>
          <a:ln>
            <a:noFill/>
          </a:ln>
          <a:effectLst/>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2400" b="1" dirty="0" smtClean="0">
                <a:solidFill>
                  <a:srgbClr val="3333FF"/>
                </a:solidFill>
                <a:latin typeface="Arial" panose="020B0604020202020204" pitchFamily="34" charset="0"/>
                <a:cs typeface="Arial" panose="020B0604020202020204" pitchFamily="34" charset="0"/>
              </a:rPr>
              <a:t>Air temperature</a:t>
            </a:r>
            <a:endParaRPr lang="en-GB" sz="2400" b="1" dirty="0" smtClean="0">
              <a:solidFill>
                <a:srgbClr val="3333FF"/>
              </a:solidFill>
              <a:latin typeface="Arial" panose="020B0604020202020204" pitchFamily="34" charset="0"/>
              <a:cs typeface="Arial" panose="020B0604020202020204" pitchFamily="34" charset="0"/>
            </a:endParaRPr>
          </a:p>
        </p:txBody>
      </p:sp>
      <p:sp>
        <p:nvSpPr>
          <p:cNvPr id="8" name="TextBox 7"/>
          <p:cNvSpPr txBox="1"/>
          <p:nvPr/>
        </p:nvSpPr>
        <p:spPr>
          <a:xfrm>
            <a:off x="12125" y="4253085"/>
            <a:ext cx="2088232" cy="829945"/>
          </a:xfrm>
          <a:prstGeom prst="rect">
            <a:avLst/>
          </a:prstGeom>
          <a:noFill/>
          <a:ln>
            <a:noFill/>
          </a:ln>
          <a:effectLst/>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2400" b="1" dirty="0" smtClean="0">
                <a:solidFill>
                  <a:srgbClr val="3333FF"/>
                </a:solidFill>
                <a:latin typeface="Arial" panose="020B0604020202020204" pitchFamily="34" charset="0"/>
                <a:cs typeface="Arial" panose="020B0604020202020204" pitchFamily="34" charset="0"/>
              </a:rPr>
              <a:t>Relative humidity</a:t>
            </a:r>
            <a:endParaRPr lang="en-GB" sz="2400" b="1" dirty="0" smtClean="0">
              <a:solidFill>
                <a:srgbClr val="3333FF"/>
              </a:solidFill>
              <a:latin typeface="Arial" panose="020B0604020202020204" pitchFamily="34" charset="0"/>
              <a:cs typeface="Arial" panose="020B0604020202020204" pitchFamily="34" charset="0"/>
            </a:endParaRPr>
          </a:p>
        </p:txBody>
      </p:sp>
      <p:sp>
        <p:nvSpPr>
          <p:cNvPr id="9" name="TextBox 8"/>
          <p:cNvSpPr txBox="1"/>
          <p:nvPr/>
        </p:nvSpPr>
        <p:spPr>
          <a:xfrm>
            <a:off x="6837740" y="1798430"/>
            <a:ext cx="2088232" cy="829945"/>
          </a:xfrm>
          <a:prstGeom prst="rect">
            <a:avLst/>
          </a:prstGeom>
          <a:noFill/>
          <a:ln>
            <a:noFill/>
          </a:ln>
          <a:effectLst/>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2400" b="1" dirty="0" smtClean="0">
                <a:solidFill>
                  <a:srgbClr val="3333FF"/>
                </a:solidFill>
                <a:latin typeface="Arial" panose="020B0604020202020204" pitchFamily="34" charset="0"/>
                <a:cs typeface="Arial" panose="020B0604020202020204" pitchFamily="34" charset="0"/>
              </a:rPr>
              <a:t>Amount of heat added</a:t>
            </a:r>
            <a:endParaRPr lang="en-GB" sz="2400" b="1" dirty="0" smtClean="0">
              <a:solidFill>
                <a:srgbClr val="3333FF"/>
              </a:solidFill>
              <a:latin typeface="Arial" panose="020B0604020202020204" pitchFamily="34" charset="0"/>
              <a:cs typeface="Arial" panose="020B0604020202020204" pitchFamily="34" charset="0"/>
            </a:endParaRPr>
          </a:p>
        </p:txBody>
      </p:sp>
      <p:sp>
        <p:nvSpPr>
          <p:cNvPr id="10" name="TextBox 9"/>
          <p:cNvSpPr txBox="1"/>
          <p:nvPr/>
        </p:nvSpPr>
        <p:spPr>
          <a:xfrm>
            <a:off x="6837531" y="3054592"/>
            <a:ext cx="2088232" cy="1198880"/>
          </a:xfrm>
          <a:prstGeom prst="rect">
            <a:avLst/>
          </a:prstGeom>
          <a:noFill/>
          <a:ln>
            <a:noFill/>
          </a:ln>
          <a:effectLst/>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2400" b="1" dirty="0" smtClean="0">
                <a:solidFill>
                  <a:srgbClr val="3333FF"/>
                </a:solidFill>
                <a:latin typeface="Arial" panose="020B0604020202020204" pitchFamily="34" charset="0"/>
                <a:cs typeface="Arial" panose="020B0604020202020204" pitchFamily="34" charset="0"/>
              </a:rPr>
              <a:t>Wind – convection currents</a:t>
            </a:r>
            <a:endParaRPr lang="en-GB" sz="2400" b="1" dirty="0" smtClean="0">
              <a:solidFill>
                <a:srgbClr val="3333FF"/>
              </a:solidFill>
              <a:latin typeface="Arial" panose="020B0604020202020204" pitchFamily="34" charset="0"/>
              <a:cs typeface="Arial" panose="020B0604020202020204" pitchFamily="34" charset="0"/>
            </a:endParaRPr>
          </a:p>
        </p:txBody>
      </p:sp>
      <p:sp>
        <p:nvSpPr>
          <p:cNvPr id="3" name="Title 1"/>
          <p:cNvSpPr>
            <a:spLocks noGrp="1"/>
          </p:cNvSpPr>
          <p:nvPr/>
        </p:nvSpPr>
        <p:spPr>
          <a:xfrm>
            <a:off x="12065" y="635"/>
            <a:ext cx="9119870" cy="660400"/>
          </a:xfrm>
          <a:prstGeom prst="rect">
            <a:avLst/>
          </a:prstGeom>
          <a:solidFill>
            <a:schemeClr val="accent6">
              <a:lumMod val="50000"/>
            </a:schemeClr>
          </a:solidFill>
          <a:ln w="38100">
            <a:noFill/>
          </a:ln>
        </p:spPr>
        <p:txBody>
          <a:bodyPr anchor="ctr"/>
          <a:lstStyle>
            <a:lvl1pPr marL="0" lvl="0" indent="0" algn="ctr" defTabSz="914400" rtl="0" eaLnBrk="1" fontAlgn="base" latinLnBrk="0" hangingPunct="1">
              <a:lnSpc>
                <a:spcPct val="100000"/>
              </a:lnSpc>
              <a:spcBef>
                <a:spcPct val="0"/>
              </a:spcBef>
              <a:spcAft>
                <a:spcPct val="0"/>
              </a:spcAft>
              <a:buNone/>
              <a:defRPr sz="4200" b="1" i="0" u="none" kern="1200" baseline="0">
                <a:solidFill>
                  <a:schemeClr val="tx2"/>
                </a:solidFill>
                <a:latin typeface="+mj-lt"/>
                <a:ea typeface="+mj-ea"/>
                <a:cs typeface="+mj-cs"/>
              </a:defRPr>
            </a:lvl1pPr>
          </a:lstStyle>
          <a:p>
            <a:r>
              <a:rPr lang="en-US" altLang="en-US" dirty="0">
                <a:solidFill>
                  <a:schemeClr val="bg1"/>
                </a:solidFill>
                <a:latin typeface="Arial" panose="020B0604020202020204" pitchFamily="34" charset="0"/>
                <a:cs typeface="Arial" panose="020B0604020202020204" pitchFamily="34" charset="0"/>
                <a:sym typeface="+mn-ea"/>
              </a:rPr>
              <a:t>Evapouration</a:t>
            </a:r>
            <a:endParaRPr lang="en-US" altLang="en-US" dirty="0">
              <a:solidFill>
                <a:schemeClr val="bg1"/>
              </a:solidFill>
              <a:latin typeface="Arial" panose="020B0604020202020204" pitchFamily="34" charset="0"/>
              <a:cs typeface="Arial" panose="020B0604020202020204"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9" grpId="0" bldLvl="0" animBg="1"/>
      <p:bldP spid="10"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1"/>
          <a:stretch>
            <a:fillRect/>
          </a:stretch>
        </p:blipFill>
        <p:spPr>
          <a:xfrm>
            <a:off x="5969635" y="3363595"/>
            <a:ext cx="2479675" cy="3520440"/>
          </a:xfrm>
          <a:prstGeom prst="rect">
            <a:avLst/>
          </a:prstGeom>
        </p:spPr>
      </p:pic>
      <p:sp>
        <p:nvSpPr>
          <p:cNvPr id="3" name="Title 1"/>
          <p:cNvSpPr>
            <a:spLocks noGrp="1"/>
          </p:cNvSpPr>
          <p:nvPr/>
        </p:nvSpPr>
        <p:spPr>
          <a:xfrm>
            <a:off x="12065" y="635"/>
            <a:ext cx="9119870" cy="660400"/>
          </a:xfrm>
          <a:prstGeom prst="rect">
            <a:avLst/>
          </a:prstGeom>
          <a:solidFill>
            <a:schemeClr val="accent6">
              <a:lumMod val="50000"/>
            </a:schemeClr>
          </a:solidFill>
          <a:ln w="38100">
            <a:noFill/>
          </a:ln>
        </p:spPr>
        <p:txBody>
          <a:bodyPr anchor="ctr"/>
          <a:lstStyle>
            <a:lvl1pPr marL="0" lvl="0" indent="0" algn="ctr" defTabSz="914400" rtl="0" eaLnBrk="1" fontAlgn="base" latinLnBrk="0" hangingPunct="1">
              <a:lnSpc>
                <a:spcPct val="100000"/>
              </a:lnSpc>
              <a:spcBef>
                <a:spcPct val="0"/>
              </a:spcBef>
              <a:spcAft>
                <a:spcPct val="0"/>
              </a:spcAft>
              <a:buNone/>
              <a:defRPr sz="4200" b="1" i="0" u="none" kern="1200" baseline="0">
                <a:solidFill>
                  <a:schemeClr val="tx2"/>
                </a:solidFill>
                <a:latin typeface="+mj-lt"/>
                <a:ea typeface="+mj-ea"/>
                <a:cs typeface="+mj-cs"/>
              </a:defRPr>
            </a:lvl1pPr>
          </a:lstStyle>
          <a:p>
            <a:r>
              <a:rPr lang="en-US" altLang="en-US" dirty="0">
                <a:solidFill>
                  <a:schemeClr val="bg1"/>
                </a:solidFill>
                <a:latin typeface="Arial" panose="020B0604020202020204" pitchFamily="34" charset="0"/>
                <a:cs typeface="Arial" panose="020B0604020202020204" pitchFamily="34" charset="0"/>
                <a:sym typeface="+mn-ea"/>
              </a:rPr>
              <a:t>Evapouration</a:t>
            </a:r>
            <a:endParaRPr lang="en-US" altLang="en-US" dirty="0">
              <a:solidFill>
                <a:schemeClr val="bg1"/>
              </a:solidFill>
              <a:latin typeface="Arial" panose="020B0604020202020204" pitchFamily="34" charset="0"/>
              <a:cs typeface="Arial" panose="020B0604020202020204" pitchFamily="34" charset="0"/>
              <a:sym typeface="+mn-ea"/>
            </a:endParaRPr>
          </a:p>
        </p:txBody>
      </p:sp>
      <p:pic>
        <p:nvPicPr>
          <p:cNvPr id="2" name="Picture 1"/>
          <p:cNvPicPr>
            <a:picLocks noChangeAspect="1"/>
          </p:cNvPicPr>
          <p:nvPr/>
        </p:nvPicPr>
        <p:blipFill>
          <a:blip r:embed="rId2"/>
          <a:stretch>
            <a:fillRect/>
          </a:stretch>
        </p:blipFill>
        <p:spPr>
          <a:xfrm>
            <a:off x="99060" y="747395"/>
            <a:ext cx="3919855" cy="2466340"/>
          </a:xfrm>
          <a:prstGeom prst="rect">
            <a:avLst/>
          </a:prstGeom>
        </p:spPr>
      </p:pic>
      <p:pic>
        <p:nvPicPr>
          <p:cNvPr id="12" name="Picture 11"/>
          <p:cNvPicPr>
            <a:picLocks noChangeAspect="1"/>
          </p:cNvPicPr>
          <p:nvPr/>
        </p:nvPicPr>
        <p:blipFill>
          <a:blip r:embed="rId3"/>
          <a:stretch>
            <a:fillRect/>
          </a:stretch>
        </p:blipFill>
        <p:spPr>
          <a:xfrm>
            <a:off x="4320540" y="747395"/>
            <a:ext cx="4396105" cy="2616200"/>
          </a:xfrm>
          <a:prstGeom prst="rect">
            <a:avLst/>
          </a:prstGeom>
        </p:spPr>
      </p:pic>
      <p:pic>
        <p:nvPicPr>
          <p:cNvPr id="14" name="Picture 13"/>
          <p:cNvPicPr>
            <a:picLocks noChangeAspect="1"/>
          </p:cNvPicPr>
          <p:nvPr/>
        </p:nvPicPr>
        <p:blipFill>
          <a:blip r:embed="rId4"/>
          <a:stretch>
            <a:fillRect/>
          </a:stretch>
        </p:blipFill>
        <p:spPr>
          <a:xfrm>
            <a:off x="307975" y="3759835"/>
            <a:ext cx="3502660" cy="2658745"/>
          </a:xfrm>
          <a:prstGeom prst="rect">
            <a:avLst/>
          </a:prstGeom>
        </p:spPr>
      </p:pic>
      <p:sp>
        <p:nvSpPr>
          <p:cNvPr id="16" name="Text Box 15"/>
          <p:cNvSpPr txBox="1"/>
          <p:nvPr/>
        </p:nvSpPr>
        <p:spPr>
          <a:xfrm>
            <a:off x="4018915" y="3759835"/>
            <a:ext cx="2530475" cy="953135"/>
          </a:xfrm>
          <a:prstGeom prst="rect">
            <a:avLst/>
          </a:prstGeom>
          <a:noFill/>
        </p:spPr>
        <p:txBody>
          <a:bodyPr wrap="square" rtlCol="0">
            <a:spAutoFit/>
          </a:bodyPr>
          <a:p>
            <a:r>
              <a:rPr lang="en-US" altLang="en-US" sz="2800">
                <a:solidFill>
                  <a:srgbClr val="233BC5"/>
                </a:solidFill>
              </a:rPr>
              <a:t>What’s the connection?</a:t>
            </a:r>
            <a:endParaRPr lang="en-US" altLang="en-US" sz="2800">
              <a:solidFill>
                <a:srgbClr val="233BC5"/>
              </a:solidFill>
            </a:endParaRPr>
          </a:p>
        </p:txBody>
      </p:sp>
      <p:sp>
        <p:nvSpPr>
          <p:cNvPr id="17" name="Text Box 16"/>
          <p:cNvSpPr txBox="1"/>
          <p:nvPr/>
        </p:nvSpPr>
        <p:spPr>
          <a:xfrm>
            <a:off x="4018915" y="4712970"/>
            <a:ext cx="2530475" cy="953135"/>
          </a:xfrm>
          <a:prstGeom prst="rect">
            <a:avLst/>
          </a:prstGeom>
          <a:noFill/>
        </p:spPr>
        <p:txBody>
          <a:bodyPr wrap="square" rtlCol="0">
            <a:spAutoFit/>
          </a:bodyPr>
          <a:p>
            <a:r>
              <a:rPr lang="en-US" altLang="en-US" sz="2800">
                <a:solidFill>
                  <a:srgbClr val="FF0000"/>
                </a:solidFill>
              </a:rPr>
              <a:t>Evapourative Cooling</a:t>
            </a:r>
            <a:endParaRPr lang="en-US" altLang="en-US" sz="2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1520" y="476672"/>
            <a:ext cx="366395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068960"/>
            <a:ext cx="4565650"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292080" y="620688"/>
            <a:ext cx="3528392" cy="4893647"/>
          </a:xfrm>
          <a:prstGeom prst="rect">
            <a:avLst/>
          </a:prstGeom>
          <a:noFill/>
        </p:spPr>
        <p:txBody>
          <a:bodyPr wrap="square" rtlCol="0">
            <a:spAutoFit/>
          </a:bodyPr>
          <a:lstStyle/>
          <a:p>
            <a:r>
              <a:rPr lang="en-GB" sz="2400" dirty="0" smtClean="0"/>
              <a:t>Air blown in from Sea has a lot of water vapour.</a:t>
            </a:r>
            <a:endParaRPr lang="en-GB" sz="2400" dirty="0" smtClean="0"/>
          </a:p>
          <a:p>
            <a:endParaRPr lang="en-GB" sz="2400" dirty="0"/>
          </a:p>
          <a:p>
            <a:r>
              <a:rPr lang="en-GB" sz="2400" dirty="0" smtClean="0"/>
              <a:t>The surface of the beetles is cold because </a:t>
            </a:r>
            <a:r>
              <a:rPr lang="en-GB" sz="2400" smtClean="0"/>
              <a:t>black re-radiates </a:t>
            </a:r>
            <a:r>
              <a:rPr lang="en-GB" sz="2400" dirty="0" smtClean="0"/>
              <a:t>heat rapidly at night.</a:t>
            </a:r>
            <a:endParaRPr lang="en-GB" sz="2400" dirty="0" smtClean="0"/>
          </a:p>
          <a:p>
            <a:endParaRPr lang="en-GB" sz="2400" dirty="0"/>
          </a:p>
          <a:p>
            <a:r>
              <a:rPr lang="en-GB" sz="2400" dirty="0" smtClean="0"/>
              <a:t>Because the surface is cold, the water vapour in the fog loses kinetic energy and changes from a gas to a liquid.</a:t>
            </a: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97102" y="6381328"/>
            <a:ext cx="3312368" cy="369332"/>
          </a:xfrm>
          <a:prstGeom prst="rect">
            <a:avLst/>
          </a:prstGeom>
          <a:noFill/>
        </p:spPr>
        <p:txBody>
          <a:bodyPr wrap="square" rtlCol="0">
            <a:spAutoFit/>
          </a:bodyPr>
          <a:lstStyle/>
          <a:p>
            <a:r>
              <a:rPr lang="en-GB" dirty="0" smtClean="0">
                <a:hlinkClick r:id="rId1"/>
              </a:rPr>
              <a:t>Water cycle</a:t>
            </a:r>
            <a:endParaRPr lang="en-GB"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259" t="22720" r="15681" b="6789"/>
          <a:stretch>
            <a:fillRect/>
          </a:stretch>
        </p:blipFill>
        <p:spPr bwMode="auto">
          <a:xfrm>
            <a:off x="395536" y="81678"/>
            <a:ext cx="7938197" cy="629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Conduction Convection and Radiation</a:t>
            </a:r>
            <a:endParaRPr lang="en-US" altLang="en-US" sz="8000" b="1" u="sng"/>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p>
            <a:r>
              <a:rPr lang="en-GB" dirty="0">
                <a:solidFill>
                  <a:schemeClr val="bg1"/>
                </a:solidFill>
                <a:sym typeface="+mn-ea"/>
              </a:rPr>
              <a:t>Lowest Temperature</a:t>
            </a:r>
            <a:endParaRPr lang="en-US"/>
          </a:p>
        </p:txBody>
      </p:sp>
      <p:pic>
        <p:nvPicPr>
          <p:cNvPr id="28674" name="Picture 2" descr="http://www.chem.uiuc.edu/clcwebsite/gases2.gif"/>
          <p:cNvPicPr>
            <a:picLocks noChangeAspect="1" noChangeArrowheads="1" noCrop="1"/>
          </p:cNvPicPr>
          <p:nvPr/>
        </p:nvPicPr>
        <p:blipFill>
          <a:blip r:embed="rId1" cstate="print"/>
          <a:srcRect/>
          <a:stretch>
            <a:fillRect/>
          </a:stretch>
        </p:blipFill>
        <p:spPr bwMode="auto">
          <a:xfrm>
            <a:off x="6105525" y="4763135"/>
            <a:ext cx="2792730" cy="1885315"/>
          </a:xfrm>
          <a:prstGeom prst="rect">
            <a:avLst/>
          </a:prstGeom>
          <a:noFill/>
        </p:spPr>
      </p:pic>
      <p:pic>
        <p:nvPicPr>
          <p:cNvPr id="28676" name="Picture 4" descr="http://static.rcgroups.net/forums/attachments/1/8/1/2/0/1/a4011002-34-Liquid-Nitrogen-Danger-Sign-S-0563.gif?d=1305334949"/>
          <p:cNvPicPr>
            <a:picLocks noChangeAspect="1" noChangeArrowheads="1"/>
          </p:cNvPicPr>
          <p:nvPr/>
        </p:nvPicPr>
        <p:blipFill>
          <a:blip r:embed="rId2" cstate="print"/>
          <a:srcRect/>
          <a:stretch>
            <a:fillRect/>
          </a:stretch>
        </p:blipFill>
        <p:spPr bwMode="auto">
          <a:xfrm>
            <a:off x="6024433" y="2686710"/>
            <a:ext cx="2873896" cy="2076390"/>
          </a:xfrm>
          <a:prstGeom prst="rect">
            <a:avLst/>
          </a:prstGeom>
          <a:noFill/>
        </p:spPr>
      </p:pic>
      <p:sp>
        <p:nvSpPr>
          <p:cNvPr id="4" name="Text Box 3"/>
          <p:cNvSpPr txBox="1"/>
          <p:nvPr/>
        </p:nvSpPr>
        <p:spPr>
          <a:xfrm>
            <a:off x="12065" y="1663065"/>
            <a:ext cx="4941570" cy="4154170"/>
          </a:xfrm>
          <a:prstGeom prst="rect">
            <a:avLst/>
          </a:prstGeom>
          <a:noFill/>
        </p:spPr>
        <p:txBody>
          <a:bodyPr wrap="square" rtlCol="0" anchor="t">
            <a:spAutoFit/>
          </a:bodyPr>
          <a:p>
            <a:pPr marL="285750" indent="-285750" algn="l">
              <a:buFont typeface="Arial" panose="020B0604020202020204" pitchFamily="34" charset="0"/>
              <a:buChar char="•"/>
            </a:pPr>
            <a:r>
              <a:rPr lang="en-US" altLang="en-GB" sz="2400">
                <a:solidFill>
                  <a:srgbClr val="002060"/>
                </a:solidFill>
                <a:sym typeface="+mn-ea"/>
              </a:rPr>
              <a:t>Temperature is a measure of the heat of an object.  </a:t>
            </a:r>
            <a:endParaRPr lang="en-US" altLang="en-GB" sz="2400">
              <a:solidFill>
                <a:srgbClr val="002060"/>
              </a:solidFill>
              <a:sym typeface="+mn-ea"/>
            </a:endParaRPr>
          </a:p>
          <a:p>
            <a:pPr marL="285750" indent="-285750" algn="l">
              <a:buFont typeface="Arial" panose="020B0604020202020204" pitchFamily="34" charset="0"/>
              <a:buChar char="•"/>
            </a:pPr>
            <a:endParaRPr lang="en-US" altLang="en-GB" sz="2400">
              <a:solidFill>
                <a:srgbClr val="002060"/>
              </a:solidFill>
              <a:sym typeface="+mn-ea"/>
            </a:endParaRPr>
          </a:p>
          <a:p>
            <a:pPr marL="285750" indent="-285750" algn="l">
              <a:buFont typeface="Arial" panose="020B0604020202020204" pitchFamily="34" charset="0"/>
              <a:buChar char="•"/>
            </a:pPr>
            <a:r>
              <a:rPr lang="en-US" altLang="en-GB" sz="2400">
                <a:solidFill>
                  <a:srgbClr val="002060"/>
                </a:solidFill>
                <a:sym typeface="+mn-ea"/>
              </a:rPr>
              <a:t>When an object has more heat, the particles move faster.</a:t>
            </a:r>
            <a:endParaRPr lang="en-US" altLang="en-GB" sz="2400">
              <a:solidFill>
                <a:srgbClr val="002060"/>
              </a:solidFill>
              <a:sym typeface="+mn-ea"/>
            </a:endParaRPr>
          </a:p>
          <a:p>
            <a:pPr marL="285750" indent="-285750" algn="l">
              <a:buFont typeface="Arial" panose="020B0604020202020204" pitchFamily="34" charset="0"/>
              <a:buChar char="•"/>
            </a:pPr>
            <a:endParaRPr lang="en-GB" sz="2400">
              <a:solidFill>
                <a:srgbClr val="002060"/>
              </a:solidFill>
              <a:sym typeface="+mn-ea"/>
            </a:endParaRPr>
          </a:p>
          <a:p>
            <a:pPr marL="285750" indent="-285750" algn="l">
              <a:buFont typeface="Arial" panose="020B0604020202020204" pitchFamily="34" charset="0"/>
              <a:buChar char="•"/>
            </a:pPr>
            <a:r>
              <a:rPr lang="en-GB" sz="2400">
                <a:solidFill>
                  <a:srgbClr val="002060"/>
                </a:solidFill>
                <a:sym typeface="+mn-ea"/>
              </a:rPr>
              <a:t>The coldest anything can be is -273</a:t>
            </a:r>
            <a:r>
              <a:rPr lang="en-GB" sz="2400" baseline="30000">
                <a:solidFill>
                  <a:srgbClr val="002060"/>
                </a:solidFill>
                <a:sym typeface="+mn-ea"/>
              </a:rPr>
              <a:t>o</a:t>
            </a:r>
            <a:r>
              <a:rPr lang="en-GB" sz="2400">
                <a:solidFill>
                  <a:srgbClr val="002060"/>
                </a:solidFill>
                <a:sym typeface="+mn-ea"/>
              </a:rPr>
              <a:t>C </a:t>
            </a:r>
            <a:r>
              <a:rPr lang="en-US" altLang="en-GB" sz="2400">
                <a:solidFill>
                  <a:srgbClr val="002060"/>
                </a:solidFill>
                <a:sym typeface="+mn-ea"/>
              </a:rPr>
              <a:t>(</a:t>
            </a:r>
            <a:r>
              <a:rPr lang="en-GB" sz="2400">
                <a:solidFill>
                  <a:srgbClr val="002060"/>
                </a:solidFill>
                <a:sym typeface="+mn-ea"/>
              </a:rPr>
              <a:t>absolute zero</a:t>
            </a:r>
            <a:r>
              <a:rPr lang="en-US" altLang="en-GB" sz="2400">
                <a:solidFill>
                  <a:srgbClr val="002060"/>
                </a:solidFill>
                <a:sym typeface="+mn-ea"/>
              </a:rPr>
              <a:t>)</a:t>
            </a:r>
            <a:endParaRPr lang="en-GB" sz="2400">
              <a:solidFill>
                <a:srgbClr val="002060"/>
              </a:solidFill>
            </a:endParaRPr>
          </a:p>
          <a:p>
            <a:pPr marL="285750" indent="-285750" algn="l">
              <a:buFont typeface="Arial" panose="020B0604020202020204" pitchFamily="34" charset="0"/>
              <a:buChar char="•"/>
            </a:pPr>
            <a:endParaRPr lang="en-GB" sz="2400">
              <a:solidFill>
                <a:srgbClr val="002060"/>
              </a:solidFill>
            </a:endParaRPr>
          </a:p>
          <a:p>
            <a:pPr marL="285750" indent="-285750" algn="l">
              <a:buFont typeface="Arial" panose="020B0604020202020204" pitchFamily="34" charset="0"/>
              <a:buChar char="•"/>
            </a:pPr>
            <a:r>
              <a:rPr lang="en-GB" sz="2400">
                <a:solidFill>
                  <a:srgbClr val="002060"/>
                </a:solidFill>
                <a:sym typeface="+mn-ea"/>
              </a:rPr>
              <a:t>At that temperature no vibration of particles happens at all</a:t>
            </a:r>
            <a:endParaRPr lang="en-GB" sz="2400">
              <a:solidFill>
                <a:srgbClr val="002060"/>
              </a:solidFill>
              <a:sym typeface="+mn-ea"/>
            </a:endParaRPr>
          </a:p>
        </p:txBody>
      </p:sp>
      <p:grpSp>
        <p:nvGrpSpPr>
          <p:cNvPr id="10" name="Group 9"/>
          <p:cNvGrpSpPr/>
          <p:nvPr/>
        </p:nvGrpSpPr>
        <p:grpSpPr>
          <a:xfrm>
            <a:off x="5340985" y="672465"/>
            <a:ext cx="3790950" cy="1828800"/>
            <a:chOff x="7801" y="1059"/>
            <a:chExt cx="5970" cy="2880"/>
          </a:xfrm>
        </p:grpSpPr>
        <p:pic>
          <p:nvPicPr>
            <p:cNvPr id="6" name="Picture 5"/>
            <p:cNvPicPr>
              <a:picLocks noChangeAspect="1"/>
            </p:cNvPicPr>
            <p:nvPr/>
          </p:nvPicPr>
          <p:blipFill>
            <a:blip r:embed="rId3"/>
            <a:stretch>
              <a:fillRect/>
            </a:stretch>
          </p:blipFill>
          <p:spPr>
            <a:xfrm>
              <a:off x="7801" y="1059"/>
              <a:ext cx="5970" cy="2880"/>
            </a:xfrm>
            <a:prstGeom prst="rect">
              <a:avLst/>
            </a:prstGeom>
          </p:spPr>
        </p:pic>
        <p:sp>
          <p:nvSpPr>
            <p:cNvPr id="8" name="Notched Right Arrow 7"/>
            <p:cNvSpPr/>
            <p:nvPr/>
          </p:nvSpPr>
          <p:spPr>
            <a:xfrm>
              <a:off x="10065" y="2159"/>
              <a:ext cx="907" cy="680"/>
            </a:xfrm>
            <a:prstGeom prst="notchedRightArrow">
              <a:avLst/>
            </a:prstGeom>
            <a:solidFill>
              <a:srgbClr val="F69E4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Text Box 8"/>
            <p:cNvSpPr txBox="1"/>
            <p:nvPr/>
          </p:nvSpPr>
          <p:spPr>
            <a:xfrm>
              <a:off x="9803" y="2839"/>
              <a:ext cx="1432" cy="580"/>
            </a:xfrm>
            <a:prstGeom prst="rect">
              <a:avLst/>
            </a:prstGeom>
            <a:noFill/>
          </p:spPr>
          <p:txBody>
            <a:bodyPr wrap="square" rtlCol="0">
              <a:spAutoFit/>
            </a:bodyPr>
            <a:p>
              <a:r>
                <a:rPr lang="en-US" altLang="en-US" b="1"/>
                <a:t>HEAT</a:t>
              </a:r>
              <a:endParaRPr lang="en-US" altLang="en-US" b="1"/>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p>
            <a:r>
              <a:rPr lang="en-US" dirty="0">
                <a:solidFill>
                  <a:schemeClr val="bg1"/>
                </a:solidFill>
                <a:sym typeface="+mn-ea"/>
              </a:rPr>
              <a:t>Heat Flow</a:t>
            </a:r>
            <a:endParaRPr lang="en-US"/>
          </a:p>
        </p:txBody>
      </p:sp>
      <p:pic>
        <p:nvPicPr>
          <p:cNvPr id="11" name="Picture 10"/>
          <p:cNvPicPr>
            <a:picLocks noChangeAspect="1"/>
          </p:cNvPicPr>
          <p:nvPr/>
        </p:nvPicPr>
        <p:blipFill>
          <a:blip r:embed="rId1"/>
          <a:stretch>
            <a:fillRect/>
          </a:stretch>
        </p:blipFill>
        <p:spPr>
          <a:xfrm>
            <a:off x="391160" y="672465"/>
            <a:ext cx="8361680" cy="4181475"/>
          </a:xfrm>
          <a:prstGeom prst="rect">
            <a:avLst/>
          </a:prstGeom>
        </p:spPr>
      </p:pic>
      <p:pic>
        <p:nvPicPr>
          <p:cNvPr id="12" name="Picture 11"/>
          <p:cNvPicPr>
            <a:picLocks noChangeAspect="1"/>
          </p:cNvPicPr>
          <p:nvPr/>
        </p:nvPicPr>
        <p:blipFill>
          <a:blip r:embed="rId2"/>
          <a:stretch>
            <a:fillRect/>
          </a:stretch>
        </p:blipFill>
        <p:spPr>
          <a:xfrm>
            <a:off x="5476875" y="4686300"/>
            <a:ext cx="3470275" cy="1828800"/>
          </a:xfrm>
          <a:prstGeom prst="rect">
            <a:avLst/>
          </a:prstGeom>
        </p:spPr>
      </p:pic>
      <p:pic>
        <p:nvPicPr>
          <p:cNvPr id="13" name="Picture 12"/>
          <p:cNvPicPr>
            <a:picLocks noChangeAspect="1"/>
          </p:cNvPicPr>
          <p:nvPr/>
        </p:nvPicPr>
        <p:blipFill>
          <a:blip r:embed="rId3"/>
          <a:stretch>
            <a:fillRect/>
          </a:stretch>
        </p:blipFill>
        <p:spPr>
          <a:xfrm>
            <a:off x="391160" y="4686300"/>
            <a:ext cx="3677285" cy="2077085"/>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Title 164865"/>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lang="en-US" sz="4400" dirty="0">
                <a:solidFill>
                  <a:schemeClr val="bg1"/>
                </a:solidFill>
                <a:sym typeface="+mn-ea"/>
              </a:rPr>
              <a:t>Heat Flow</a:t>
            </a:r>
            <a:endPar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endParaRPr>
          </a:p>
        </p:txBody>
      </p:sp>
      <p:sp>
        <p:nvSpPr>
          <p:cNvPr id="164868" name="Text Box 164867"/>
          <p:cNvSpPr txBox="1"/>
          <p:nvPr/>
        </p:nvSpPr>
        <p:spPr>
          <a:xfrm>
            <a:off x="0" y="945515"/>
            <a:ext cx="9144000" cy="400050"/>
          </a:xfrm>
          <a:prstGeom prst="rect">
            <a:avLst/>
          </a:prstGeom>
          <a:noFill/>
          <a:ln w="25400">
            <a:noFill/>
          </a:ln>
        </p:spPr>
        <p:txBody>
          <a:bodyPr lIns="90000" tIns="46800" rIns="90000" bIns="46800" anchor="t" anchorCtr="0">
            <a:spAutoFit/>
          </a:bodyPr>
          <a:p>
            <a:pPr>
              <a:spcBef>
                <a:spcPct val="50000"/>
              </a:spcBef>
            </a:pPr>
            <a:r>
              <a:rPr lang="en-US" sz="2000">
                <a:solidFill>
                  <a:schemeClr val="tx1"/>
                </a:solidFill>
                <a:cs typeface="Arial" panose="020B0604020202020204" pitchFamily="34" charset="0"/>
              </a:rPr>
              <a:t>Let’s make it slightly more complicated.  Consider </a:t>
            </a:r>
            <a:r>
              <a:rPr lang="en-US" altLang="en-US" sz="2000">
                <a:solidFill>
                  <a:schemeClr val="tx1"/>
                </a:solidFill>
                <a:cs typeface="Arial" panose="020B0604020202020204" pitchFamily="34" charset="0"/>
              </a:rPr>
              <a:t>a </a:t>
            </a:r>
            <a:r>
              <a:rPr lang="en-US" sz="2000">
                <a:solidFill>
                  <a:schemeClr val="tx1"/>
                </a:solidFill>
                <a:cs typeface="Arial" panose="020B0604020202020204" pitchFamily="34" charset="0"/>
              </a:rPr>
              <a:t>cup of coffee:</a:t>
            </a:r>
            <a:endParaRPr lang="en-US" sz="2000">
              <a:solidFill>
                <a:schemeClr val="tx1"/>
              </a:solidFill>
              <a:cs typeface="Arial" panose="020B0604020202020204" pitchFamily="34" charset="0"/>
            </a:endParaRPr>
          </a:p>
        </p:txBody>
      </p:sp>
      <p:graphicFrame>
        <p:nvGraphicFramePr>
          <p:cNvPr id="164869" name="Object 164868"/>
          <p:cNvGraphicFramePr/>
          <p:nvPr/>
        </p:nvGraphicFramePr>
        <p:xfrm>
          <a:off x="6248400" y="1371600"/>
          <a:ext cx="2209800" cy="2209800"/>
        </p:xfrm>
        <a:graphic>
          <a:graphicData uri="http://schemas.openxmlformats.org/presentationml/2006/ole">
            <mc:AlternateContent xmlns:mc="http://schemas.openxmlformats.org/markup-compatibility/2006">
              <mc:Choice xmlns:v="urn:schemas-microsoft-com:vml" Requires="v">
                <p:oleObj spid="_x0000_s3079" name="" r:id="rId1" imgW="9525" imgH="9525" progId="CorelDRAW.Graphic.6">
                  <p:embed/>
                </p:oleObj>
              </mc:Choice>
              <mc:Fallback>
                <p:oleObj name="" r:id="rId1" imgW="9525" imgH="9525" progId="CorelDRAW.Graphic.6">
                  <p:embed/>
                  <p:pic>
                    <p:nvPicPr>
                      <p:cNvPr id="0" name="Picture 3078"/>
                      <p:cNvPicPr/>
                      <p:nvPr/>
                    </p:nvPicPr>
                    <p:blipFill>
                      <a:blip r:embed="rId2"/>
                      <a:stretch>
                        <a:fillRect/>
                      </a:stretch>
                    </p:blipFill>
                    <p:spPr>
                      <a:xfrm>
                        <a:off x="6248400" y="1371600"/>
                        <a:ext cx="2209800" cy="2209800"/>
                      </a:xfrm>
                      <a:prstGeom prst="rect">
                        <a:avLst/>
                      </a:prstGeom>
                      <a:noFill/>
                      <a:ln w="38100">
                        <a:noFill/>
                        <a:miter/>
                      </a:ln>
                    </p:spPr>
                  </p:pic>
                </p:oleObj>
              </mc:Fallback>
            </mc:AlternateContent>
          </a:graphicData>
        </a:graphic>
      </p:graphicFrame>
      <p:grpSp>
        <p:nvGrpSpPr>
          <p:cNvPr id="164870" name="Group 164869"/>
          <p:cNvGrpSpPr/>
          <p:nvPr/>
        </p:nvGrpSpPr>
        <p:grpSpPr>
          <a:xfrm>
            <a:off x="6172200" y="1676400"/>
            <a:ext cx="2514600" cy="2362200"/>
            <a:chOff x="480" y="1344"/>
            <a:chExt cx="1584" cy="1488"/>
          </a:xfrm>
        </p:grpSpPr>
        <p:sp>
          <p:nvSpPr>
            <p:cNvPr id="15366" name="Left Arrow 164870"/>
            <p:cNvSpPr/>
            <p:nvPr/>
          </p:nvSpPr>
          <p:spPr>
            <a:xfrm>
              <a:off x="480" y="1920"/>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67" name="Left Arrow 164871"/>
            <p:cNvSpPr/>
            <p:nvPr/>
          </p:nvSpPr>
          <p:spPr>
            <a:xfrm rot="-2700000">
              <a:off x="624" y="2352"/>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68" name="Left Arrow 164872"/>
            <p:cNvSpPr/>
            <p:nvPr/>
          </p:nvSpPr>
          <p:spPr>
            <a:xfrm rot="-8100000">
              <a:off x="1512" y="2376"/>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69" name="Left Arrow 164873"/>
            <p:cNvSpPr/>
            <p:nvPr/>
          </p:nvSpPr>
          <p:spPr>
            <a:xfrm rot="2700000">
              <a:off x="600" y="1512"/>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70" name="Left Arrow 164874"/>
            <p:cNvSpPr/>
            <p:nvPr/>
          </p:nvSpPr>
          <p:spPr>
            <a:xfrm rot="-5400000">
              <a:off x="1080" y="2472"/>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71" name="Left Arrow 164875"/>
            <p:cNvSpPr/>
            <p:nvPr/>
          </p:nvSpPr>
          <p:spPr>
            <a:xfrm rot="5400000">
              <a:off x="1128" y="1368"/>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72" name="Left Arrow 164876"/>
            <p:cNvSpPr/>
            <p:nvPr/>
          </p:nvSpPr>
          <p:spPr>
            <a:xfrm rot="10800000">
              <a:off x="1680" y="1920"/>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sp>
          <p:nvSpPr>
            <p:cNvPr id="15373" name="Left Arrow 164877"/>
            <p:cNvSpPr/>
            <p:nvPr/>
          </p:nvSpPr>
          <p:spPr>
            <a:xfrm rot="8100000">
              <a:off x="1584" y="1488"/>
              <a:ext cx="384" cy="336"/>
            </a:xfrm>
            <a:prstGeom prst="leftArrow">
              <a:avLst>
                <a:gd name="adj1" fmla="val 42861"/>
                <a:gd name="adj2" fmla="val 32137"/>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grpSp>
      <p:grpSp>
        <p:nvGrpSpPr>
          <p:cNvPr id="164882" name="Group 164881"/>
          <p:cNvGrpSpPr/>
          <p:nvPr/>
        </p:nvGrpSpPr>
        <p:grpSpPr>
          <a:xfrm>
            <a:off x="0" y="2133600"/>
            <a:ext cx="8820150" cy="4359275"/>
            <a:chOff x="0" y="1344"/>
            <a:chExt cx="5556" cy="2746"/>
          </a:xfrm>
        </p:grpSpPr>
        <p:sp>
          <p:nvSpPr>
            <p:cNvPr id="15375" name="Text Box 164878"/>
            <p:cNvSpPr txBox="1"/>
            <p:nvPr/>
          </p:nvSpPr>
          <p:spPr>
            <a:xfrm>
              <a:off x="0" y="1344"/>
              <a:ext cx="3560" cy="640"/>
            </a:xfrm>
            <a:prstGeom prst="rect">
              <a:avLst/>
            </a:prstGeom>
            <a:noFill/>
            <a:ln w="25400">
              <a:noFill/>
            </a:ln>
          </p:spPr>
          <p:txBody>
            <a:bodyPr lIns="90000" tIns="46800" rIns="90000" bIns="46800" anchor="t" anchorCtr="0">
              <a:spAutoFit/>
            </a:bodyPr>
            <a:p>
              <a:pPr>
                <a:spcBef>
                  <a:spcPct val="50000"/>
                </a:spcBef>
              </a:pPr>
              <a:r>
                <a:rPr lang="en-US" sz="2000">
                  <a:solidFill>
                    <a:schemeClr val="tx1"/>
                  </a:solidFill>
                  <a:cs typeface="Arial" panose="020B0604020202020204" pitchFamily="34" charset="0"/>
                </a:rPr>
                <a:t>This cup will keep giving energy out until it is in thermal equilibrium with the room – i.e. they are both the same _________.</a:t>
              </a:r>
              <a:endParaRPr lang="en-US" sz="2000">
                <a:solidFill>
                  <a:schemeClr val="tx1"/>
                </a:solidFill>
                <a:cs typeface="Arial" panose="020B0604020202020204" pitchFamily="34" charset="0"/>
              </a:endParaRPr>
            </a:p>
          </p:txBody>
        </p:sp>
        <p:sp>
          <p:nvSpPr>
            <p:cNvPr id="15376" name="Text Box 164879"/>
            <p:cNvSpPr txBox="1"/>
            <p:nvPr/>
          </p:nvSpPr>
          <p:spPr>
            <a:xfrm>
              <a:off x="0" y="2523"/>
              <a:ext cx="4740" cy="834"/>
            </a:xfrm>
            <a:prstGeom prst="rect">
              <a:avLst/>
            </a:prstGeom>
            <a:noFill/>
            <a:ln w="25400">
              <a:noFill/>
            </a:ln>
          </p:spPr>
          <p:txBody>
            <a:bodyPr lIns="90000" tIns="46800" rIns="90000" bIns="46800" anchor="t" anchorCtr="0">
              <a:spAutoFit/>
            </a:bodyPr>
            <a:p>
              <a:pPr>
                <a:spcBef>
                  <a:spcPct val="50000"/>
                </a:spcBef>
              </a:pPr>
              <a:r>
                <a:rPr lang="en-US" sz="2000">
                  <a:solidFill>
                    <a:schemeClr val="tx1"/>
                  </a:solidFill>
                  <a:cs typeface="Arial" panose="020B0604020202020204" pitchFamily="34" charset="0"/>
                </a:rPr>
                <a:t>Thermal equilibrium is called a “_____ equilibrium”.  This means that _____ is still being transferred between the cup and the room but the net transfer is ____ (the opposite of this is called a “______ equilibrium”).</a:t>
              </a:r>
              <a:endParaRPr lang="en-US" sz="2000">
                <a:solidFill>
                  <a:schemeClr val="tx1"/>
                </a:solidFill>
                <a:cs typeface="Arial" panose="020B0604020202020204" pitchFamily="34" charset="0"/>
              </a:endParaRPr>
            </a:p>
          </p:txBody>
        </p:sp>
        <p:sp>
          <p:nvSpPr>
            <p:cNvPr id="15377" name="Text Box 164880"/>
            <p:cNvSpPr txBox="1"/>
            <p:nvPr/>
          </p:nvSpPr>
          <p:spPr>
            <a:xfrm>
              <a:off x="204" y="3838"/>
              <a:ext cx="5352" cy="252"/>
            </a:xfrm>
            <a:prstGeom prst="rect">
              <a:avLst/>
            </a:prstGeom>
            <a:noFill/>
            <a:ln w="25400" cap="flat" cmpd="sng">
              <a:solidFill>
                <a:srgbClr val="FF0000"/>
              </a:solidFill>
              <a:prstDash val="solid"/>
              <a:miter/>
              <a:headEnd type="none" w="med" len="med"/>
              <a:tailEnd type="none" w="lg" len="med"/>
            </a:ln>
          </p:spPr>
          <p:txBody>
            <a:bodyPr lIns="90000" tIns="46800" rIns="90000" bIns="46800" anchor="t" anchorCtr="0">
              <a:spAutoFit/>
            </a:bodyPr>
            <a:p>
              <a:pPr algn="ctr">
                <a:spcBef>
                  <a:spcPct val="50000"/>
                </a:spcBef>
              </a:pPr>
              <a:r>
                <a:rPr lang="en-US" sz="2000" b="1">
                  <a:solidFill>
                    <a:schemeClr val="tx1"/>
                  </a:solidFill>
                  <a:cs typeface="Arial" panose="020B0604020202020204" pitchFamily="34" charset="0"/>
                </a:rPr>
                <a:t>Words</a:t>
              </a:r>
              <a:r>
                <a:rPr lang="en-US" sz="2000">
                  <a:solidFill>
                    <a:schemeClr val="tx1"/>
                  </a:solidFill>
                  <a:cs typeface="Arial" panose="020B0604020202020204" pitchFamily="34" charset="0"/>
                </a:rPr>
                <a:t> – temperature, static, zero, energy, dynamic</a:t>
              </a:r>
              <a:endParaRPr lang="en-US" sz="2000">
                <a:solidFill>
                  <a:schemeClr val="tx1"/>
                </a:solidFill>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8"/>
                                        </p:tgtEl>
                                        <p:attrNameLst>
                                          <p:attrName>style.visibility</p:attrName>
                                        </p:attrNameLst>
                                      </p:cBhvr>
                                      <p:to>
                                        <p:strVal val="visible"/>
                                      </p:to>
                                    </p:set>
                                    <p:animEffect transition="in" filter="wipe(left)">
                                      <p:cBhvr>
                                        <p:cTn id="7" dur="500"/>
                                        <p:tgtEl>
                                          <p:spTgt spid="16486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64869"/>
                                        </p:tgtEl>
                                        <p:attrNameLst>
                                          <p:attrName>style.visibility</p:attrName>
                                        </p:attrNameLst>
                                      </p:cBhvr>
                                      <p:to>
                                        <p:strVal val="visible"/>
                                      </p:to>
                                    </p:set>
                                    <p:anim calcmode="lin" valueType="num">
                                      <p:cBhvr additive="base">
                                        <p:cTn id="12" dur="500" fill="hold"/>
                                        <p:tgtEl>
                                          <p:spTgt spid="164869"/>
                                        </p:tgtEl>
                                        <p:attrNameLst>
                                          <p:attrName>ppt_x</p:attrName>
                                        </p:attrNameLst>
                                      </p:cBhvr>
                                      <p:tavLst>
                                        <p:tav tm="0">
                                          <p:val>
                                            <p:strVal val="1+#ppt_w/2"/>
                                          </p:val>
                                        </p:tav>
                                        <p:tav tm="100000">
                                          <p:val>
                                            <p:strVal val="#ppt_x"/>
                                          </p:val>
                                        </p:tav>
                                      </p:tavLst>
                                    </p:anim>
                                    <p:anim calcmode="lin" valueType="num">
                                      <p:cBhvr additive="base">
                                        <p:cTn id="13" dur="500" fill="hold"/>
                                        <p:tgtEl>
                                          <p:spTgt spid="16486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64870"/>
                                        </p:tgtEl>
                                        <p:attrNameLst>
                                          <p:attrName>style.visibility</p:attrName>
                                        </p:attrNameLst>
                                      </p:cBhvr>
                                      <p:to>
                                        <p:strVal val="visible"/>
                                      </p:to>
                                    </p:set>
                                    <p:anim calcmode="lin" valueType="num">
                                      <p:cBhvr>
                                        <p:cTn id="18" dur="500" fill="hold"/>
                                        <p:tgtEl>
                                          <p:spTgt spid="164870"/>
                                        </p:tgtEl>
                                        <p:attrNameLst>
                                          <p:attrName>ppt_w</p:attrName>
                                        </p:attrNameLst>
                                      </p:cBhvr>
                                      <p:tavLst>
                                        <p:tav tm="0">
                                          <p:val>
                                            <p:fltVal val="0.000000"/>
                                          </p:val>
                                        </p:tav>
                                        <p:tav tm="100000">
                                          <p:val>
                                            <p:strVal val="#ppt_w"/>
                                          </p:val>
                                        </p:tav>
                                      </p:tavLst>
                                    </p:anim>
                                    <p:anim calcmode="lin" valueType="num">
                                      <p:cBhvr>
                                        <p:cTn id="19" dur="500" fill="hold"/>
                                        <p:tgtEl>
                                          <p:spTgt spid="164870"/>
                                        </p:tgtEl>
                                        <p:attrNameLst>
                                          <p:attrName>ppt_h</p:attrName>
                                        </p:attrNameLst>
                                      </p:cBhvr>
                                      <p:tavLst>
                                        <p:tav tm="0">
                                          <p:val>
                                            <p:fltVal val="0.00000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64882"/>
                                        </p:tgtEl>
                                        <p:attrNameLst>
                                          <p:attrName>style.visibility</p:attrName>
                                        </p:attrNameLst>
                                      </p:cBhvr>
                                      <p:to>
                                        <p:strVal val="visible"/>
                                      </p:to>
                                    </p:set>
                                    <p:animEffect transition="in" filter="wipe(up)">
                                      <p:cBhvr>
                                        <p:cTn id="24" dur="500"/>
                                        <p:tgtEl>
                                          <p:spTgt spid="164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Date Placeholder 1"/>
          <p:cNvSpPr/>
          <p:nvPr>
            <p:ph type="dt" sz="half" idx="10"/>
          </p:nvPr>
        </p:nvSpPr>
        <p:spPr/>
        <p:txBody>
          <a:bodyPr anchor="t" anchorCtr="0"/>
          <a:lstStyle>
            <a:lvl1pPr marL="0" lvl="0"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5pPr>
          </a:lstStyle>
          <a:p>
            <a:pPr lvl="0" algn="r"/>
            <a:fld id="{BB962C8B-B14F-4D97-AF65-F5344CB8AC3E}" type="datetime1">
              <a:rPr lang="en-GB" altLang="en-US">
                <a:solidFill>
                  <a:schemeClr val="folHlink"/>
                </a:solidFill>
                <a:latin typeface="Arial" panose="020B0604020202020204" pitchFamily="34" charset="0"/>
                <a:cs typeface="Arial" panose="020B0604020202020204" pitchFamily="34" charset="0"/>
              </a:rPr>
            </a:fld>
            <a:endParaRPr lang="en-GB" altLang="en-US">
              <a:solidFill>
                <a:schemeClr val="folHlink"/>
              </a:solidFill>
              <a:latin typeface="Arial" panose="020B0604020202020204" pitchFamily="34" charset="0"/>
              <a:cs typeface="Arial" panose="020B0604020202020204" pitchFamily="34" charset="0"/>
            </a:endParaRPr>
          </a:p>
        </p:txBody>
      </p:sp>
      <p:sp>
        <p:nvSpPr>
          <p:cNvPr id="165890" name="Title 165889"/>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latin typeface="+mj-lt"/>
                <a:ea typeface="+mj-ea"/>
                <a:cs typeface="+mj-cs"/>
              </a:rPr>
              <a:t>Steady State</a:t>
            </a:r>
            <a:endParaRPr kumimoji="0" sz="4400" b="1" i="0" u="none" strike="noStrike" kern="1200" cap="none" spc="0" normalizeH="0" baseline="0" noProof="1">
              <a:solidFill>
                <a:schemeClr val="bg1"/>
              </a:solidFill>
              <a:effectLst/>
              <a:latin typeface="+mj-lt"/>
              <a:ea typeface="+mj-ea"/>
              <a:cs typeface="+mj-cs"/>
            </a:endParaRPr>
          </a:p>
        </p:txBody>
      </p:sp>
      <p:sp>
        <p:nvSpPr>
          <p:cNvPr id="16387" name="Text Box 165891"/>
          <p:cNvSpPr txBox="1"/>
          <p:nvPr/>
        </p:nvSpPr>
        <p:spPr>
          <a:xfrm>
            <a:off x="0" y="904875"/>
            <a:ext cx="7667625" cy="461645"/>
          </a:xfrm>
          <a:prstGeom prst="rect">
            <a:avLst/>
          </a:prstGeom>
          <a:noFill/>
          <a:ln w="25400">
            <a:noFill/>
          </a:ln>
        </p:spPr>
        <p:txBody>
          <a:bodyPr lIns="90000" tIns="46800" rIns="90000" bIns="46800" anchor="t" anchorCtr="0">
            <a:spAutoFit/>
          </a:bodyPr>
          <a:p>
            <a:pPr>
              <a:spcBef>
                <a:spcPct val="50000"/>
              </a:spcBef>
            </a:pPr>
            <a:r>
              <a:rPr lang="en-US" sz="2400">
                <a:cs typeface="Arial" panose="020B0604020202020204" pitchFamily="34" charset="0"/>
              </a:rPr>
              <a:t>Consider a house:</a:t>
            </a:r>
            <a:endParaRPr lang="en-US" sz="2400">
              <a:cs typeface="Arial" panose="020B0604020202020204" pitchFamily="34" charset="0"/>
            </a:endParaRPr>
          </a:p>
        </p:txBody>
      </p:sp>
      <p:graphicFrame>
        <p:nvGraphicFramePr>
          <p:cNvPr id="165893" name="Content Placeholder 165892"/>
          <p:cNvGraphicFramePr>
            <a:graphicFrameLocks noGrp="1"/>
          </p:cNvGraphicFramePr>
          <p:nvPr>
            <p:ph idx="1"/>
          </p:nvPr>
        </p:nvGraphicFramePr>
        <p:xfrm>
          <a:off x="2555875" y="1400175"/>
          <a:ext cx="4464050" cy="3405188"/>
        </p:xfrm>
        <a:graphic>
          <a:graphicData uri="http://schemas.openxmlformats.org/presentationml/2006/ole">
            <mc:AlternateContent xmlns:mc="http://schemas.openxmlformats.org/markup-compatibility/2006">
              <mc:Choice xmlns:v="urn:schemas-microsoft-com:vml" Requires="v">
                <p:oleObj spid="_x0000_s3078" name="" r:id="rId1" imgW="9525" imgH="9525" progId="CorelDRAW.Graphic.6">
                  <p:embed/>
                </p:oleObj>
              </mc:Choice>
              <mc:Fallback>
                <p:oleObj name="" r:id="rId1" imgW="9525" imgH="9525" progId="CorelDRAW.Graphic.6">
                  <p:embed/>
                  <p:pic>
                    <p:nvPicPr>
                      <p:cNvPr id="0" name="Picture 3077"/>
                      <p:cNvPicPr/>
                      <p:nvPr/>
                    </p:nvPicPr>
                    <p:blipFill>
                      <a:blip r:embed="rId2"/>
                      <a:srcRect t="3879" r="16998"/>
                      <a:stretch>
                        <a:fillRect/>
                      </a:stretch>
                    </p:blipFill>
                    <p:spPr>
                      <a:xfrm>
                        <a:off x="2555875" y="1400175"/>
                        <a:ext cx="4464050" cy="3405188"/>
                      </a:xfrm>
                      <a:prstGeom prst="rect">
                        <a:avLst/>
                      </a:prstGeom>
                      <a:noFill/>
                      <a:ln w="38100">
                        <a:miter/>
                      </a:ln>
                    </p:spPr>
                  </p:pic>
                </p:oleObj>
              </mc:Fallback>
            </mc:AlternateContent>
          </a:graphicData>
        </a:graphic>
      </p:graphicFrame>
      <p:grpSp>
        <p:nvGrpSpPr>
          <p:cNvPr id="165919" name="Group 165918"/>
          <p:cNvGrpSpPr/>
          <p:nvPr/>
        </p:nvGrpSpPr>
        <p:grpSpPr>
          <a:xfrm>
            <a:off x="5759450" y="3702050"/>
            <a:ext cx="488950" cy="555625"/>
            <a:chOff x="912" y="2468"/>
            <a:chExt cx="308" cy="350"/>
          </a:xfrm>
        </p:grpSpPr>
        <p:sp>
          <p:nvSpPr>
            <p:cNvPr id="16390" name="Freeform 165917"/>
            <p:cNvSpPr/>
            <p:nvPr/>
          </p:nvSpPr>
          <p:spPr>
            <a:xfrm>
              <a:off x="944" y="2752"/>
              <a:ext cx="218" cy="66"/>
            </a:xfrm>
            <a:custGeom>
              <a:avLst/>
              <a:gdLst/>
              <a:ahLst/>
              <a:cxnLst/>
              <a:pathLst>
                <a:path w="218" h="66">
                  <a:moveTo>
                    <a:pt x="68" y="8"/>
                  </a:moveTo>
                  <a:cubicBezTo>
                    <a:pt x="39" y="18"/>
                    <a:pt x="51" y="11"/>
                    <a:pt x="32" y="24"/>
                  </a:cubicBezTo>
                  <a:cubicBezTo>
                    <a:pt x="23" y="38"/>
                    <a:pt x="14" y="47"/>
                    <a:pt x="0" y="56"/>
                  </a:cubicBezTo>
                  <a:cubicBezTo>
                    <a:pt x="4" y="57"/>
                    <a:pt x="8" y="60"/>
                    <a:pt x="12" y="60"/>
                  </a:cubicBezTo>
                  <a:cubicBezTo>
                    <a:pt x="77" y="60"/>
                    <a:pt x="143" y="66"/>
                    <a:pt x="208" y="56"/>
                  </a:cubicBezTo>
                  <a:cubicBezTo>
                    <a:pt x="218" y="55"/>
                    <a:pt x="197" y="40"/>
                    <a:pt x="192" y="32"/>
                  </a:cubicBezTo>
                  <a:cubicBezTo>
                    <a:pt x="190" y="29"/>
                    <a:pt x="150" y="0"/>
                    <a:pt x="144" y="0"/>
                  </a:cubicBezTo>
                  <a:cubicBezTo>
                    <a:pt x="119" y="1"/>
                    <a:pt x="93" y="5"/>
                    <a:pt x="68" y="8"/>
                  </a:cubicBezTo>
                  <a:close/>
                </a:path>
              </a:pathLst>
            </a:custGeom>
            <a:solidFill>
              <a:srgbClr val="800080"/>
            </a:solidFill>
            <a:ln w="25400">
              <a:noFill/>
            </a:ln>
          </p:spPr>
          <p:txBody>
            <a:bodyPr/>
            <a:p>
              <a:endParaRPr lang="en-US" sz="2400">
                <a:cs typeface="Arial" panose="020B0604020202020204" pitchFamily="34" charset="0"/>
              </a:endParaRPr>
            </a:p>
          </p:txBody>
        </p:sp>
        <p:sp>
          <p:nvSpPr>
            <p:cNvPr id="16391" name="Freeform 165899"/>
            <p:cNvSpPr/>
            <p:nvPr/>
          </p:nvSpPr>
          <p:spPr>
            <a:xfrm>
              <a:off x="1011" y="2720"/>
              <a:ext cx="94" cy="67"/>
            </a:xfrm>
            <a:custGeom>
              <a:avLst/>
              <a:gdLst/>
              <a:ahLst/>
              <a:cxnLst/>
              <a:pathLst>
                <a:path w="453" h="392">
                  <a:moveTo>
                    <a:pt x="9" y="212"/>
                  </a:moveTo>
                  <a:cubicBezTo>
                    <a:pt x="28" y="199"/>
                    <a:pt x="47" y="187"/>
                    <a:pt x="66" y="174"/>
                  </a:cubicBezTo>
                  <a:cubicBezTo>
                    <a:pt x="77" y="167"/>
                    <a:pt x="97" y="81"/>
                    <a:pt x="104" y="61"/>
                  </a:cubicBezTo>
                  <a:cubicBezTo>
                    <a:pt x="107" y="52"/>
                    <a:pt x="122" y="53"/>
                    <a:pt x="132" y="51"/>
                  </a:cubicBezTo>
                  <a:cubicBezTo>
                    <a:pt x="154" y="47"/>
                    <a:pt x="176" y="45"/>
                    <a:pt x="198" y="42"/>
                  </a:cubicBezTo>
                  <a:cubicBezTo>
                    <a:pt x="263" y="19"/>
                    <a:pt x="326" y="0"/>
                    <a:pt x="377" y="51"/>
                  </a:cubicBezTo>
                  <a:cubicBezTo>
                    <a:pt x="392" y="95"/>
                    <a:pt x="400" y="127"/>
                    <a:pt x="425" y="165"/>
                  </a:cubicBezTo>
                  <a:cubicBezTo>
                    <a:pt x="447" y="233"/>
                    <a:pt x="438" y="202"/>
                    <a:pt x="453" y="259"/>
                  </a:cubicBezTo>
                  <a:cubicBezTo>
                    <a:pt x="450" y="271"/>
                    <a:pt x="429" y="352"/>
                    <a:pt x="425" y="353"/>
                  </a:cubicBezTo>
                  <a:cubicBezTo>
                    <a:pt x="356" y="376"/>
                    <a:pt x="387" y="367"/>
                    <a:pt x="330" y="382"/>
                  </a:cubicBezTo>
                  <a:cubicBezTo>
                    <a:pt x="229" y="376"/>
                    <a:pt x="184" y="392"/>
                    <a:pt x="113" y="344"/>
                  </a:cubicBezTo>
                  <a:cubicBezTo>
                    <a:pt x="110" y="335"/>
                    <a:pt x="111" y="323"/>
                    <a:pt x="104" y="316"/>
                  </a:cubicBezTo>
                  <a:cubicBezTo>
                    <a:pt x="88" y="300"/>
                    <a:pt x="47" y="278"/>
                    <a:pt x="47" y="278"/>
                  </a:cubicBezTo>
                  <a:cubicBezTo>
                    <a:pt x="44" y="269"/>
                    <a:pt x="44" y="257"/>
                    <a:pt x="37" y="250"/>
                  </a:cubicBezTo>
                  <a:cubicBezTo>
                    <a:pt x="0" y="213"/>
                    <a:pt x="9" y="272"/>
                    <a:pt x="9" y="212"/>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392" name="Oval 165900"/>
            <p:cNvSpPr/>
            <p:nvPr/>
          </p:nvSpPr>
          <p:spPr>
            <a:xfrm>
              <a:off x="946" y="2536"/>
              <a:ext cx="224" cy="195"/>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393" name="Oval 165901"/>
            <p:cNvSpPr/>
            <p:nvPr/>
          </p:nvSpPr>
          <p:spPr>
            <a:xfrm>
              <a:off x="992" y="2604"/>
              <a:ext cx="35" cy="26"/>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394" name="Oval 165902"/>
            <p:cNvSpPr/>
            <p:nvPr/>
          </p:nvSpPr>
          <p:spPr>
            <a:xfrm>
              <a:off x="996" y="2609"/>
              <a:ext cx="15" cy="13"/>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395" name="Oval 165903"/>
            <p:cNvSpPr/>
            <p:nvPr/>
          </p:nvSpPr>
          <p:spPr>
            <a:xfrm>
              <a:off x="1064" y="2604"/>
              <a:ext cx="33" cy="27"/>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396" name="Oval 165904"/>
            <p:cNvSpPr/>
            <p:nvPr/>
          </p:nvSpPr>
          <p:spPr>
            <a:xfrm>
              <a:off x="1068" y="2612"/>
              <a:ext cx="15" cy="13"/>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397" name="Oval 165905"/>
            <p:cNvSpPr/>
            <p:nvPr/>
          </p:nvSpPr>
          <p:spPr>
            <a:xfrm>
              <a:off x="1034" y="2635"/>
              <a:ext cx="16" cy="21"/>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398" name="Freeform 165908"/>
            <p:cNvSpPr/>
            <p:nvPr/>
          </p:nvSpPr>
          <p:spPr>
            <a:xfrm>
              <a:off x="991" y="2592"/>
              <a:ext cx="37" cy="9"/>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399" name="Freeform 165909"/>
            <p:cNvSpPr/>
            <p:nvPr/>
          </p:nvSpPr>
          <p:spPr>
            <a:xfrm>
              <a:off x="1061" y="2593"/>
              <a:ext cx="37" cy="9"/>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0" name="Freeform 165910"/>
            <p:cNvSpPr/>
            <p:nvPr/>
          </p:nvSpPr>
          <p:spPr>
            <a:xfrm>
              <a:off x="912" y="2468"/>
              <a:ext cx="308" cy="163"/>
            </a:xfrm>
            <a:custGeom>
              <a:avLst/>
              <a:gdLst/>
              <a:ahLst/>
              <a:cxnLst/>
              <a:pathLst>
                <a:path w="1044" h="673">
                  <a:moveTo>
                    <a:pt x="140" y="612"/>
                  </a:moveTo>
                  <a:cubicBezTo>
                    <a:pt x="128" y="614"/>
                    <a:pt x="105" y="616"/>
                    <a:pt x="92" y="620"/>
                  </a:cubicBezTo>
                  <a:cubicBezTo>
                    <a:pt x="84" y="622"/>
                    <a:pt x="76" y="625"/>
                    <a:pt x="68" y="628"/>
                  </a:cubicBezTo>
                  <a:cubicBezTo>
                    <a:pt x="64" y="629"/>
                    <a:pt x="56" y="632"/>
                    <a:pt x="56" y="632"/>
                  </a:cubicBezTo>
                  <a:cubicBezTo>
                    <a:pt x="20" y="626"/>
                    <a:pt x="25" y="621"/>
                    <a:pt x="52" y="612"/>
                  </a:cubicBezTo>
                  <a:cubicBezTo>
                    <a:pt x="76" y="594"/>
                    <a:pt x="62" y="604"/>
                    <a:pt x="92" y="584"/>
                  </a:cubicBezTo>
                  <a:cubicBezTo>
                    <a:pt x="96" y="581"/>
                    <a:pt x="104" y="576"/>
                    <a:pt x="104" y="576"/>
                  </a:cubicBezTo>
                  <a:cubicBezTo>
                    <a:pt x="93" y="531"/>
                    <a:pt x="41" y="514"/>
                    <a:pt x="0" y="508"/>
                  </a:cubicBezTo>
                  <a:cubicBezTo>
                    <a:pt x="23" y="473"/>
                    <a:pt x="93" y="474"/>
                    <a:pt x="128" y="472"/>
                  </a:cubicBezTo>
                  <a:cubicBezTo>
                    <a:pt x="111" y="404"/>
                    <a:pt x="49" y="371"/>
                    <a:pt x="28" y="308"/>
                  </a:cubicBezTo>
                  <a:cubicBezTo>
                    <a:pt x="41" y="288"/>
                    <a:pt x="48" y="292"/>
                    <a:pt x="72" y="296"/>
                  </a:cubicBezTo>
                  <a:cubicBezTo>
                    <a:pt x="96" y="312"/>
                    <a:pt x="116" y="335"/>
                    <a:pt x="144" y="344"/>
                  </a:cubicBezTo>
                  <a:cubicBezTo>
                    <a:pt x="164" y="371"/>
                    <a:pt x="163" y="382"/>
                    <a:pt x="176" y="344"/>
                  </a:cubicBezTo>
                  <a:cubicBezTo>
                    <a:pt x="169" y="298"/>
                    <a:pt x="158" y="251"/>
                    <a:pt x="132" y="212"/>
                  </a:cubicBezTo>
                  <a:cubicBezTo>
                    <a:pt x="125" y="185"/>
                    <a:pt x="121" y="158"/>
                    <a:pt x="112" y="132"/>
                  </a:cubicBezTo>
                  <a:cubicBezTo>
                    <a:pt x="152" y="106"/>
                    <a:pt x="181" y="205"/>
                    <a:pt x="200" y="224"/>
                  </a:cubicBezTo>
                  <a:cubicBezTo>
                    <a:pt x="213" y="237"/>
                    <a:pt x="230" y="248"/>
                    <a:pt x="240" y="264"/>
                  </a:cubicBezTo>
                  <a:cubicBezTo>
                    <a:pt x="245" y="272"/>
                    <a:pt x="251" y="280"/>
                    <a:pt x="256" y="288"/>
                  </a:cubicBezTo>
                  <a:cubicBezTo>
                    <a:pt x="259" y="293"/>
                    <a:pt x="258" y="304"/>
                    <a:pt x="264" y="304"/>
                  </a:cubicBezTo>
                  <a:cubicBezTo>
                    <a:pt x="269" y="304"/>
                    <a:pt x="261" y="293"/>
                    <a:pt x="260" y="288"/>
                  </a:cubicBezTo>
                  <a:cubicBezTo>
                    <a:pt x="264" y="224"/>
                    <a:pt x="263" y="23"/>
                    <a:pt x="284" y="16"/>
                  </a:cubicBezTo>
                  <a:cubicBezTo>
                    <a:pt x="308" y="48"/>
                    <a:pt x="300" y="75"/>
                    <a:pt x="312" y="112"/>
                  </a:cubicBezTo>
                  <a:cubicBezTo>
                    <a:pt x="320" y="136"/>
                    <a:pt x="333" y="160"/>
                    <a:pt x="348" y="180"/>
                  </a:cubicBezTo>
                  <a:cubicBezTo>
                    <a:pt x="355" y="200"/>
                    <a:pt x="364" y="222"/>
                    <a:pt x="376" y="240"/>
                  </a:cubicBezTo>
                  <a:cubicBezTo>
                    <a:pt x="381" y="231"/>
                    <a:pt x="382" y="220"/>
                    <a:pt x="388" y="212"/>
                  </a:cubicBezTo>
                  <a:cubicBezTo>
                    <a:pt x="421" y="162"/>
                    <a:pt x="382" y="234"/>
                    <a:pt x="408" y="188"/>
                  </a:cubicBezTo>
                  <a:cubicBezTo>
                    <a:pt x="421" y="165"/>
                    <a:pt x="425" y="143"/>
                    <a:pt x="440" y="120"/>
                  </a:cubicBezTo>
                  <a:cubicBezTo>
                    <a:pt x="450" y="105"/>
                    <a:pt x="458" y="90"/>
                    <a:pt x="468" y="76"/>
                  </a:cubicBezTo>
                  <a:cubicBezTo>
                    <a:pt x="474" y="68"/>
                    <a:pt x="484" y="52"/>
                    <a:pt x="484" y="52"/>
                  </a:cubicBezTo>
                  <a:cubicBezTo>
                    <a:pt x="490" y="28"/>
                    <a:pt x="486" y="41"/>
                    <a:pt x="496" y="12"/>
                  </a:cubicBezTo>
                  <a:cubicBezTo>
                    <a:pt x="497" y="8"/>
                    <a:pt x="500" y="0"/>
                    <a:pt x="500" y="0"/>
                  </a:cubicBezTo>
                  <a:cubicBezTo>
                    <a:pt x="512" y="17"/>
                    <a:pt x="511" y="36"/>
                    <a:pt x="516" y="56"/>
                  </a:cubicBezTo>
                  <a:cubicBezTo>
                    <a:pt x="519" y="117"/>
                    <a:pt x="518" y="179"/>
                    <a:pt x="524" y="240"/>
                  </a:cubicBezTo>
                  <a:cubicBezTo>
                    <a:pt x="525" y="251"/>
                    <a:pt x="535" y="221"/>
                    <a:pt x="540" y="212"/>
                  </a:cubicBezTo>
                  <a:cubicBezTo>
                    <a:pt x="549" y="197"/>
                    <a:pt x="556" y="179"/>
                    <a:pt x="564" y="164"/>
                  </a:cubicBezTo>
                  <a:cubicBezTo>
                    <a:pt x="593" y="107"/>
                    <a:pt x="619" y="55"/>
                    <a:pt x="688" y="44"/>
                  </a:cubicBezTo>
                  <a:cubicBezTo>
                    <a:pt x="696" y="76"/>
                    <a:pt x="673" y="140"/>
                    <a:pt x="652" y="168"/>
                  </a:cubicBezTo>
                  <a:cubicBezTo>
                    <a:pt x="643" y="204"/>
                    <a:pt x="637" y="223"/>
                    <a:pt x="644" y="272"/>
                  </a:cubicBezTo>
                  <a:cubicBezTo>
                    <a:pt x="645" y="277"/>
                    <a:pt x="655" y="270"/>
                    <a:pt x="660" y="268"/>
                  </a:cubicBezTo>
                  <a:cubicBezTo>
                    <a:pt x="686" y="257"/>
                    <a:pt x="700" y="247"/>
                    <a:pt x="724" y="232"/>
                  </a:cubicBezTo>
                  <a:cubicBezTo>
                    <a:pt x="746" y="218"/>
                    <a:pt x="821" y="197"/>
                    <a:pt x="848" y="192"/>
                  </a:cubicBezTo>
                  <a:cubicBezTo>
                    <a:pt x="859" y="195"/>
                    <a:pt x="871" y="194"/>
                    <a:pt x="880" y="200"/>
                  </a:cubicBezTo>
                  <a:cubicBezTo>
                    <a:pt x="881" y="201"/>
                    <a:pt x="866" y="234"/>
                    <a:pt x="864" y="236"/>
                  </a:cubicBezTo>
                  <a:cubicBezTo>
                    <a:pt x="845" y="259"/>
                    <a:pt x="812" y="273"/>
                    <a:pt x="792" y="296"/>
                  </a:cubicBezTo>
                  <a:cubicBezTo>
                    <a:pt x="774" y="316"/>
                    <a:pt x="767" y="337"/>
                    <a:pt x="756" y="360"/>
                  </a:cubicBezTo>
                  <a:cubicBezTo>
                    <a:pt x="842" y="389"/>
                    <a:pt x="744" y="359"/>
                    <a:pt x="964" y="372"/>
                  </a:cubicBezTo>
                  <a:cubicBezTo>
                    <a:pt x="978" y="373"/>
                    <a:pt x="1010" y="390"/>
                    <a:pt x="1024" y="396"/>
                  </a:cubicBezTo>
                  <a:cubicBezTo>
                    <a:pt x="993" y="406"/>
                    <a:pt x="964" y="416"/>
                    <a:pt x="932" y="424"/>
                  </a:cubicBezTo>
                  <a:cubicBezTo>
                    <a:pt x="921" y="427"/>
                    <a:pt x="900" y="432"/>
                    <a:pt x="900" y="432"/>
                  </a:cubicBezTo>
                  <a:cubicBezTo>
                    <a:pt x="872" y="451"/>
                    <a:pt x="881" y="440"/>
                    <a:pt x="868" y="460"/>
                  </a:cubicBezTo>
                  <a:cubicBezTo>
                    <a:pt x="866" y="469"/>
                    <a:pt x="854" y="480"/>
                    <a:pt x="860" y="488"/>
                  </a:cubicBezTo>
                  <a:cubicBezTo>
                    <a:pt x="866" y="496"/>
                    <a:pt x="879" y="491"/>
                    <a:pt x="888" y="496"/>
                  </a:cubicBezTo>
                  <a:cubicBezTo>
                    <a:pt x="912" y="509"/>
                    <a:pt x="937" y="521"/>
                    <a:pt x="960" y="536"/>
                  </a:cubicBezTo>
                  <a:cubicBezTo>
                    <a:pt x="994" y="559"/>
                    <a:pt x="1013" y="587"/>
                    <a:pt x="1044" y="608"/>
                  </a:cubicBezTo>
                  <a:cubicBezTo>
                    <a:pt x="1028" y="612"/>
                    <a:pt x="996" y="604"/>
                    <a:pt x="996" y="604"/>
                  </a:cubicBezTo>
                  <a:cubicBezTo>
                    <a:pt x="969" y="586"/>
                    <a:pt x="936" y="587"/>
                    <a:pt x="904" y="584"/>
                  </a:cubicBezTo>
                  <a:cubicBezTo>
                    <a:pt x="896" y="585"/>
                    <a:pt x="886" y="582"/>
                    <a:pt x="880" y="588"/>
                  </a:cubicBezTo>
                  <a:cubicBezTo>
                    <a:pt x="877" y="591"/>
                    <a:pt x="889" y="592"/>
                    <a:pt x="892" y="596"/>
                  </a:cubicBezTo>
                  <a:cubicBezTo>
                    <a:pt x="903" y="609"/>
                    <a:pt x="898" y="614"/>
                    <a:pt x="904" y="628"/>
                  </a:cubicBezTo>
                  <a:cubicBezTo>
                    <a:pt x="907" y="636"/>
                    <a:pt x="911" y="644"/>
                    <a:pt x="916" y="652"/>
                  </a:cubicBezTo>
                  <a:cubicBezTo>
                    <a:pt x="919" y="658"/>
                    <a:pt x="924" y="663"/>
                    <a:pt x="928" y="668"/>
                  </a:cubicBezTo>
                  <a:cubicBezTo>
                    <a:pt x="929" y="669"/>
                    <a:pt x="934" y="673"/>
                    <a:pt x="932" y="672"/>
                  </a:cubicBezTo>
                  <a:cubicBezTo>
                    <a:pt x="897" y="645"/>
                    <a:pt x="913" y="652"/>
                    <a:pt x="888" y="644"/>
                  </a:cubicBezTo>
                  <a:cubicBezTo>
                    <a:pt x="878" y="636"/>
                    <a:pt x="865" y="633"/>
                    <a:pt x="856" y="624"/>
                  </a:cubicBezTo>
                  <a:cubicBezTo>
                    <a:pt x="847" y="615"/>
                    <a:pt x="833" y="593"/>
                    <a:pt x="824" y="580"/>
                  </a:cubicBezTo>
                  <a:cubicBezTo>
                    <a:pt x="819" y="561"/>
                    <a:pt x="812" y="552"/>
                    <a:pt x="800" y="536"/>
                  </a:cubicBezTo>
                  <a:cubicBezTo>
                    <a:pt x="784" y="489"/>
                    <a:pt x="749" y="465"/>
                    <a:pt x="716" y="432"/>
                  </a:cubicBezTo>
                  <a:cubicBezTo>
                    <a:pt x="704" y="420"/>
                    <a:pt x="697" y="403"/>
                    <a:pt x="680" y="396"/>
                  </a:cubicBezTo>
                  <a:cubicBezTo>
                    <a:pt x="667" y="391"/>
                    <a:pt x="653" y="388"/>
                    <a:pt x="640" y="384"/>
                  </a:cubicBezTo>
                  <a:cubicBezTo>
                    <a:pt x="589" y="346"/>
                    <a:pt x="513" y="340"/>
                    <a:pt x="452" y="328"/>
                  </a:cubicBezTo>
                  <a:cubicBezTo>
                    <a:pt x="419" y="329"/>
                    <a:pt x="385" y="327"/>
                    <a:pt x="352" y="332"/>
                  </a:cubicBezTo>
                  <a:cubicBezTo>
                    <a:pt x="343" y="334"/>
                    <a:pt x="328" y="348"/>
                    <a:pt x="328" y="348"/>
                  </a:cubicBezTo>
                  <a:cubicBezTo>
                    <a:pt x="313" y="370"/>
                    <a:pt x="296" y="395"/>
                    <a:pt x="276" y="412"/>
                  </a:cubicBezTo>
                  <a:cubicBezTo>
                    <a:pt x="252" y="432"/>
                    <a:pt x="227" y="434"/>
                    <a:pt x="208" y="460"/>
                  </a:cubicBezTo>
                  <a:cubicBezTo>
                    <a:pt x="199" y="488"/>
                    <a:pt x="204" y="516"/>
                    <a:pt x="184" y="540"/>
                  </a:cubicBezTo>
                  <a:cubicBezTo>
                    <a:pt x="174" y="552"/>
                    <a:pt x="156" y="576"/>
                    <a:pt x="156" y="576"/>
                  </a:cubicBezTo>
                  <a:cubicBezTo>
                    <a:pt x="156" y="577"/>
                    <a:pt x="150" y="601"/>
                    <a:pt x="148" y="604"/>
                  </a:cubicBezTo>
                  <a:cubicBezTo>
                    <a:pt x="141" y="613"/>
                    <a:pt x="129" y="612"/>
                    <a:pt x="140" y="612"/>
                  </a:cubicBezTo>
                  <a:close/>
                </a:path>
              </a:pathLst>
            </a:custGeom>
            <a:solidFill>
              <a:srgbClr val="CC6600"/>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1" name="Freeform 165911"/>
            <p:cNvSpPr/>
            <p:nvPr/>
          </p:nvSpPr>
          <p:spPr>
            <a:xfrm>
              <a:off x="1002" y="2672"/>
              <a:ext cx="81" cy="17"/>
            </a:xfrm>
            <a:custGeom>
              <a:avLst/>
              <a:gdLst/>
              <a:ahLst/>
              <a:cxnLst/>
              <a:pathLst>
                <a:path w="148" h="32">
                  <a:moveTo>
                    <a:pt x="0" y="16"/>
                  </a:moveTo>
                  <a:cubicBezTo>
                    <a:pt x="12" y="20"/>
                    <a:pt x="24" y="24"/>
                    <a:pt x="36" y="28"/>
                  </a:cubicBezTo>
                  <a:cubicBezTo>
                    <a:pt x="40" y="29"/>
                    <a:pt x="48" y="32"/>
                    <a:pt x="48" y="32"/>
                  </a:cubicBezTo>
                  <a:cubicBezTo>
                    <a:pt x="72" y="31"/>
                    <a:pt x="96" y="32"/>
                    <a:pt x="120" y="28"/>
                  </a:cubicBezTo>
                  <a:cubicBezTo>
                    <a:pt x="131" y="26"/>
                    <a:pt x="137" y="5"/>
                    <a:pt x="148" y="0"/>
                  </a:cubicBezTo>
                </a:path>
              </a:pathLst>
            </a:custGeom>
            <a:noFill/>
            <a:ln w="19050"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grpSp>
      <p:sp>
        <p:nvSpPr>
          <p:cNvPr id="165920" name="Rounded Rectangular Callout 165919"/>
          <p:cNvSpPr/>
          <p:nvPr/>
        </p:nvSpPr>
        <p:spPr>
          <a:xfrm>
            <a:off x="6705600" y="1585913"/>
            <a:ext cx="2438400" cy="1676400"/>
          </a:xfrm>
          <a:prstGeom prst="wedgeRoundRectCallout">
            <a:avLst>
              <a:gd name="adj1" fmla="val -71875"/>
              <a:gd name="adj2" fmla="val 93657"/>
              <a:gd name="adj3" fmla="val 16667"/>
            </a:avLst>
          </a:prstGeom>
          <a:solidFill>
            <a:schemeClr val="bg1"/>
          </a:solidFill>
          <a:ln w="25400" cap="flat" cmpd="sng">
            <a:solidFill>
              <a:srgbClr val="000000"/>
            </a:solidFill>
            <a:prstDash val="solid"/>
            <a:miter/>
            <a:headEnd type="none" w="med" len="med"/>
            <a:tailEnd type="none" w="lg" len="med"/>
          </a:ln>
        </p:spPr>
        <p:txBody>
          <a:bodyPr lIns="90000" tIns="46800" rIns="90000" bIns="46800" anchor="t" anchorCtr="0"/>
          <a:p>
            <a:pPr algn="ctr"/>
            <a:r>
              <a:rPr lang="en-US" sz="2400">
                <a:solidFill>
                  <a:schemeClr val="tx1"/>
                </a:solidFill>
                <a:cs typeface="Arial" panose="020B0604020202020204" pitchFamily="34" charset="0"/>
              </a:rPr>
              <a:t>My house is nice and warm.  It’s 20</a:t>
            </a:r>
            <a:r>
              <a:rPr lang="en-US" sz="2400" baseline="30000">
                <a:solidFill>
                  <a:schemeClr val="tx1"/>
                </a:solidFill>
                <a:cs typeface="Arial" panose="020B0604020202020204" pitchFamily="34" charset="0"/>
              </a:rPr>
              <a:t>O</a:t>
            </a:r>
            <a:r>
              <a:rPr lang="en-US" sz="2400">
                <a:solidFill>
                  <a:schemeClr val="tx1"/>
                </a:solidFill>
                <a:cs typeface="Arial" panose="020B0604020202020204" pitchFamily="34" charset="0"/>
              </a:rPr>
              <a:t>C in here.</a:t>
            </a:r>
            <a:endParaRPr lang="en-US" sz="2400">
              <a:solidFill>
                <a:schemeClr val="tx1"/>
              </a:solidFill>
              <a:cs typeface="Arial" panose="020B0604020202020204" pitchFamily="34" charset="0"/>
            </a:endParaRPr>
          </a:p>
        </p:txBody>
      </p:sp>
      <p:grpSp>
        <p:nvGrpSpPr>
          <p:cNvPr id="165921" name="Group 165920"/>
          <p:cNvGrpSpPr/>
          <p:nvPr/>
        </p:nvGrpSpPr>
        <p:grpSpPr>
          <a:xfrm>
            <a:off x="4368800" y="3652838"/>
            <a:ext cx="603250" cy="1120775"/>
            <a:chOff x="4659" y="1354"/>
            <a:chExt cx="745" cy="1354"/>
          </a:xfrm>
        </p:grpSpPr>
        <p:sp>
          <p:nvSpPr>
            <p:cNvPr id="16404" name="Freeform 165921"/>
            <p:cNvSpPr/>
            <p:nvPr/>
          </p:nvSpPr>
          <p:spPr>
            <a:xfrm flipH="1">
              <a:off x="5098" y="2576"/>
              <a:ext cx="306" cy="132"/>
            </a:xfrm>
            <a:custGeom>
              <a:avLst/>
              <a:gdLst/>
              <a:ahLst/>
              <a:cxnLst/>
              <a:pathLst>
                <a:path w="569" h="454">
                  <a:moveTo>
                    <a:pt x="284" y="81"/>
                  </a:moveTo>
                  <a:cubicBezTo>
                    <a:pt x="271" y="118"/>
                    <a:pt x="255" y="138"/>
                    <a:pt x="227" y="166"/>
                  </a:cubicBezTo>
                  <a:cubicBezTo>
                    <a:pt x="179" y="151"/>
                    <a:pt x="175" y="109"/>
                    <a:pt x="132" y="81"/>
                  </a:cubicBezTo>
                  <a:cubicBezTo>
                    <a:pt x="26" y="93"/>
                    <a:pt x="31" y="79"/>
                    <a:pt x="0" y="166"/>
                  </a:cubicBezTo>
                  <a:cubicBezTo>
                    <a:pt x="3" y="194"/>
                    <a:pt x="6" y="223"/>
                    <a:pt x="10" y="251"/>
                  </a:cubicBezTo>
                  <a:cubicBezTo>
                    <a:pt x="36" y="454"/>
                    <a:pt x="176" y="377"/>
                    <a:pt x="387" y="383"/>
                  </a:cubicBezTo>
                  <a:cubicBezTo>
                    <a:pt x="444" y="377"/>
                    <a:pt x="503" y="381"/>
                    <a:pt x="557" y="364"/>
                  </a:cubicBezTo>
                  <a:cubicBezTo>
                    <a:pt x="569" y="360"/>
                    <a:pt x="567" y="340"/>
                    <a:pt x="567" y="327"/>
                  </a:cubicBezTo>
                  <a:cubicBezTo>
                    <a:pt x="567" y="269"/>
                    <a:pt x="545" y="216"/>
                    <a:pt x="520" y="166"/>
                  </a:cubicBezTo>
                  <a:cubicBezTo>
                    <a:pt x="511" y="61"/>
                    <a:pt x="533" y="52"/>
                    <a:pt x="454" y="24"/>
                  </a:cubicBezTo>
                  <a:cubicBezTo>
                    <a:pt x="397" y="28"/>
                    <a:pt x="284" y="0"/>
                    <a:pt x="284" y="81"/>
                  </a:cubicBezTo>
                  <a:close/>
                </a:path>
              </a:pathLst>
            </a:custGeom>
            <a:solidFill>
              <a:srgbClr val="993300"/>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5" name="Freeform 165922"/>
            <p:cNvSpPr/>
            <p:nvPr/>
          </p:nvSpPr>
          <p:spPr>
            <a:xfrm>
              <a:off x="4778" y="2571"/>
              <a:ext cx="306" cy="132"/>
            </a:xfrm>
            <a:custGeom>
              <a:avLst/>
              <a:gdLst/>
              <a:ahLst/>
              <a:cxnLst/>
              <a:pathLst>
                <a:path w="569" h="454">
                  <a:moveTo>
                    <a:pt x="284" y="81"/>
                  </a:moveTo>
                  <a:cubicBezTo>
                    <a:pt x="271" y="118"/>
                    <a:pt x="255" y="138"/>
                    <a:pt x="227" y="166"/>
                  </a:cubicBezTo>
                  <a:cubicBezTo>
                    <a:pt x="179" y="151"/>
                    <a:pt x="175" y="109"/>
                    <a:pt x="132" y="81"/>
                  </a:cubicBezTo>
                  <a:cubicBezTo>
                    <a:pt x="26" y="93"/>
                    <a:pt x="31" y="79"/>
                    <a:pt x="0" y="166"/>
                  </a:cubicBezTo>
                  <a:cubicBezTo>
                    <a:pt x="3" y="194"/>
                    <a:pt x="6" y="223"/>
                    <a:pt x="10" y="251"/>
                  </a:cubicBezTo>
                  <a:cubicBezTo>
                    <a:pt x="36" y="454"/>
                    <a:pt x="176" y="377"/>
                    <a:pt x="387" y="383"/>
                  </a:cubicBezTo>
                  <a:cubicBezTo>
                    <a:pt x="444" y="377"/>
                    <a:pt x="503" y="381"/>
                    <a:pt x="557" y="364"/>
                  </a:cubicBezTo>
                  <a:cubicBezTo>
                    <a:pt x="569" y="360"/>
                    <a:pt x="567" y="340"/>
                    <a:pt x="567" y="327"/>
                  </a:cubicBezTo>
                  <a:cubicBezTo>
                    <a:pt x="567" y="269"/>
                    <a:pt x="545" y="216"/>
                    <a:pt x="520" y="166"/>
                  </a:cubicBezTo>
                  <a:cubicBezTo>
                    <a:pt x="511" y="61"/>
                    <a:pt x="533" y="52"/>
                    <a:pt x="454" y="24"/>
                  </a:cubicBezTo>
                  <a:cubicBezTo>
                    <a:pt x="397" y="28"/>
                    <a:pt x="284" y="0"/>
                    <a:pt x="284" y="81"/>
                  </a:cubicBezTo>
                  <a:close/>
                </a:path>
              </a:pathLst>
            </a:custGeom>
            <a:solidFill>
              <a:srgbClr val="993300"/>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6" name="Freeform 165923"/>
            <p:cNvSpPr/>
            <p:nvPr/>
          </p:nvSpPr>
          <p:spPr>
            <a:xfrm>
              <a:off x="5227" y="2199"/>
              <a:ext cx="158" cy="126"/>
            </a:xfrm>
            <a:custGeom>
              <a:avLst/>
              <a:gdLst/>
              <a:ahLst/>
              <a:cxnLst/>
              <a:pathLst>
                <a:path w="294" h="279">
                  <a:moveTo>
                    <a:pt x="213" y="0"/>
                  </a:moveTo>
                  <a:cubicBezTo>
                    <a:pt x="226" y="42"/>
                    <a:pt x="246" y="39"/>
                    <a:pt x="270" y="76"/>
                  </a:cubicBezTo>
                  <a:cubicBezTo>
                    <a:pt x="278" y="101"/>
                    <a:pt x="294" y="137"/>
                    <a:pt x="270" y="161"/>
                  </a:cubicBezTo>
                  <a:cubicBezTo>
                    <a:pt x="261" y="170"/>
                    <a:pt x="245" y="154"/>
                    <a:pt x="232" y="151"/>
                  </a:cubicBezTo>
                  <a:cubicBezTo>
                    <a:pt x="204" y="73"/>
                    <a:pt x="236" y="184"/>
                    <a:pt x="241" y="199"/>
                  </a:cubicBezTo>
                  <a:cubicBezTo>
                    <a:pt x="238" y="221"/>
                    <a:pt x="242" y="245"/>
                    <a:pt x="232" y="265"/>
                  </a:cubicBezTo>
                  <a:cubicBezTo>
                    <a:pt x="227" y="274"/>
                    <a:pt x="212" y="279"/>
                    <a:pt x="203" y="274"/>
                  </a:cubicBezTo>
                  <a:cubicBezTo>
                    <a:pt x="194" y="270"/>
                    <a:pt x="197" y="255"/>
                    <a:pt x="194" y="246"/>
                  </a:cubicBezTo>
                  <a:cubicBezTo>
                    <a:pt x="184" y="208"/>
                    <a:pt x="178" y="170"/>
                    <a:pt x="166" y="132"/>
                  </a:cubicBezTo>
                  <a:cubicBezTo>
                    <a:pt x="158" y="198"/>
                    <a:pt x="170" y="231"/>
                    <a:pt x="118" y="265"/>
                  </a:cubicBezTo>
                  <a:cubicBezTo>
                    <a:pt x="109" y="262"/>
                    <a:pt x="93" y="265"/>
                    <a:pt x="90" y="255"/>
                  </a:cubicBezTo>
                  <a:cubicBezTo>
                    <a:pt x="79" y="215"/>
                    <a:pt x="81" y="173"/>
                    <a:pt x="81" y="132"/>
                  </a:cubicBezTo>
                  <a:cubicBezTo>
                    <a:pt x="81" y="122"/>
                    <a:pt x="87" y="151"/>
                    <a:pt x="90" y="161"/>
                  </a:cubicBezTo>
                  <a:cubicBezTo>
                    <a:pt x="76" y="204"/>
                    <a:pt x="61" y="193"/>
                    <a:pt x="24" y="217"/>
                  </a:cubicBezTo>
                  <a:cubicBezTo>
                    <a:pt x="18" y="205"/>
                    <a:pt x="7" y="194"/>
                    <a:pt x="5" y="180"/>
                  </a:cubicBezTo>
                  <a:cubicBezTo>
                    <a:pt x="0" y="137"/>
                    <a:pt x="43" y="54"/>
                    <a:pt x="81" y="29"/>
                  </a:cubicBezTo>
                  <a:cubicBezTo>
                    <a:pt x="118" y="4"/>
                    <a:pt x="171" y="15"/>
                    <a:pt x="213" y="0"/>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7" name="Freeform 165924"/>
            <p:cNvSpPr/>
            <p:nvPr/>
          </p:nvSpPr>
          <p:spPr>
            <a:xfrm>
              <a:off x="4659" y="2122"/>
              <a:ext cx="150" cy="136"/>
            </a:xfrm>
            <a:custGeom>
              <a:avLst/>
              <a:gdLst/>
              <a:ahLst/>
              <a:cxnLst/>
              <a:pathLst>
                <a:path w="279" h="302">
                  <a:moveTo>
                    <a:pt x="147" y="0"/>
                  </a:moveTo>
                  <a:cubicBezTo>
                    <a:pt x="107" y="12"/>
                    <a:pt x="74" y="34"/>
                    <a:pt x="33" y="47"/>
                  </a:cubicBezTo>
                  <a:cubicBezTo>
                    <a:pt x="19" y="91"/>
                    <a:pt x="16" y="99"/>
                    <a:pt x="62" y="113"/>
                  </a:cubicBezTo>
                  <a:cubicBezTo>
                    <a:pt x="56" y="123"/>
                    <a:pt x="51" y="134"/>
                    <a:pt x="43" y="142"/>
                  </a:cubicBezTo>
                  <a:cubicBezTo>
                    <a:pt x="35" y="150"/>
                    <a:pt x="19" y="150"/>
                    <a:pt x="15" y="160"/>
                  </a:cubicBezTo>
                  <a:cubicBezTo>
                    <a:pt x="0" y="198"/>
                    <a:pt x="74" y="204"/>
                    <a:pt x="90" y="208"/>
                  </a:cubicBezTo>
                  <a:cubicBezTo>
                    <a:pt x="116" y="134"/>
                    <a:pt x="105" y="219"/>
                    <a:pt x="100" y="236"/>
                  </a:cubicBezTo>
                  <a:cubicBezTo>
                    <a:pt x="113" y="291"/>
                    <a:pt x="118" y="296"/>
                    <a:pt x="166" y="264"/>
                  </a:cubicBezTo>
                  <a:cubicBezTo>
                    <a:pt x="184" y="189"/>
                    <a:pt x="165" y="244"/>
                    <a:pt x="185" y="283"/>
                  </a:cubicBezTo>
                  <a:cubicBezTo>
                    <a:pt x="190" y="293"/>
                    <a:pt x="204" y="296"/>
                    <a:pt x="213" y="302"/>
                  </a:cubicBezTo>
                  <a:cubicBezTo>
                    <a:pt x="271" y="288"/>
                    <a:pt x="256" y="282"/>
                    <a:pt x="269" y="227"/>
                  </a:cubicBezTo>
                  <a:cubicBezTo>
                    <a:pt x="266" y="161"/>
                    <a:pt x="279" y="92"/>
                    <a:pt x="260" y="28"/>
                  </a:cubicBezTo>
                  <a:cubicBezTo>
                    <a:pt x="254" y="9"/>
                    <a:pt x="171" y="0"/>
                    <a:pt x="147" y="0"/>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8" name="Freeform 165925"/>
            <p:cNvSpPr/>
            <p:nvPr/>
          </p:nvSpPr>
          <p:spPr>
            <a:xfrm>
              <a:off x="5014" y="1822"/>
              <a:ext cx="170" cy="124"/>
            </a:xfrm>
            <a:custGeom>
              <a:avLst/>
              <a:gdLst/>
              <a:ahLst/>
              <a:cxnLst/>
              <a:pathLst>
                <a:path w="453" h="392">
                  <a:moveTo>
                    <a:pt x="9" y="212"/>
                  </a:moveTo>
                  <a:cubicBezTo>
                    <a:pt x="28" y="199"/>
                    <a:pt x="47" y="187"/>
                    <a:pt x="66" y="174"/>
                  </a:cubicBezTo>
                  <a:cubicBezTo>
                    <a:pt x="77" y="167"/>
                    <a:pt x="97" y="81"/>
                    <a:pt x="104" y="61"/>
                  </a:cubicBezTo>
                  <a:cubicBezTo>
                    <a:pt x="107" y="52"/>
                    <a:pt x="122" y="53"/>
                    <a:pt x="132" y="51"/>
                  </a:cubicBezTo>
                  <a:cubicBezTo>
                    <a:pt x="154" y="47"/>
                    <a:pt x="176" y="45"/>
                    <a:pt x="198" y="42"/>
                  </a:cubicBezTo>
                  <a:cubicBezTo>
                    <a:pt x="263" y="19"/>
                    <a:pt x="326" y="0"/>
                    <a:pt x="377" y="51"/>
                  </a:cubicBezTo>
                  <a:cubicBezTo>
                    <a:pt x="392" y="95"/>
                    <a:pt x="400" y="127"/>
                    <a:pt x="425" y="165"/>
                  </a:cubicBezTo>
                  <a:cubicBezTo>
                    <a:pt x="447" y="233"/>
                    <a:pt x="438" y="202"/>
                    <a:pt x="453" y="259"/>
                  </a:cubicBezTo>
                  <a:cubicBezTo>
                    <a:pt x="450" y="271"/>
                    <a:pt x="429" y="352"/>
                    <a:pt x="425" y="353"/>
                  </a:cubicBezTo>
                  <a:cubicBezTo>
                    <a:pt x="356" y="376"/>
                    <a:pt x="387" y="367"/>
                    <a:pt x="330" y="382"/>
                  </a:cubicBezTo>
                  <a:cubicBezTo>
                    <a:pt x="229" y="376"/>
                    <a:pt x="184" y="392"/>
                    <a:pt x="113" y="344"/>
                  </a:cubicBezTo>
                  <a:cubicBezTo>
                    <a:pt x="110" y="335"/>
                    <a:pt x="111" y="323"/>
                    <a:pt x="104" y="316"/>
                  </a:cubicBezTo>
                  <a:cubicBezTo>
                    <a:pt x="88" y="300"/>
                    <a:pt x="47" y="278"/>
                    <a:pt x="47" y="278"/>
                  </a:cubicBezTo>
                  <a:cubicBezTo>
                    <a:pt x="44" y="269"/>
                    <a:pt x="44" y="257"/>
                    <a:pt x="37" y="250"/>
                  </a:cubicBezTo>
                  <a:cubicBezTo>
                    <a:pt x="0" y="213"/>
                    <a:pt x="9" y="272"/>
                    <a:pt x="9" y="212"/>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09" name="Oval 165926"/>
            <p:cNvSpPr/>
            <p:nvPr/>
          </p:nvSpPr>
          <p:spPr>
            <a:xfrm>
              <a:off x="4894" y="1481"/>
              <a:ext cx="410" cy="360"/>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10" name="Oval 165927"/>
            <p:cNvSpPr/>
            <p:nvPr/>
          </p:nvSpPr>
          <p:spPr>
            <a:xfrm>
              <a:off x="4979" y="1598"/>
              <a:ext cx="60" cy="57"/>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11" name="Oval 165928"/>
            <p:cNvSpPr/>
            <p:nvPr/>
          </p:nvSpPr>
          <p:spPr>
            <a:xfrm>
              <a:off x="4993" y="1616"/>
              <a:ext cx="29" cy="24"/>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12" name="Oval 165929"/>
            <p:cNvSpPr/>
            <p:nvPr/>
          </p:nvSpPr>
          <p:spPr>
            <a:xfrm>
              <a:off x="5110" y="1599"/>
              <a:ext cx="60" cy="57"/>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13" name="Oval 165930"/>
            <p:cNvSpPr/>
            <p:nvPr/>
          </p:nvSpPr>
          <p:spPr>
            <a:xfrm>
              <a:off x="5125" y="1617"/>
              <a:ext cx="28" cy="24"/>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14" name="Oval 165931"/>
            <p:cNvSpPr/>
            <p:nvPr/>
          </p:nvSpPr>
          <p:spPr>
            <a:xfrm>
              <a:off x="5056" y="1664"/>
              <a:ext cx="29" cy="39"/>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15" name="Freeform 165932"/>
            <p:cNvSpPr/>
            <p:nvPr/>
          </p:nvSpPr>
          <p:spPr>
            <a:xfrm>
              <a:off x="4726" y="1877"/>
              <a:ext cx="643" cy="400"/>
            </a:xfrm>
            <a:custGeom>
              <a:avLst/>
              <a:gdLst/>
              <a:ahLst/>
              <a:cxnLst/>
              <a:pathLst>
                <a:path w="1716" h="1261">
                  <a:moveTo>
                    <a:pt x="787" y="38"/>
                  </a:moveTo>
                  <a:cubicBezTo>
                    <a:pt x="808" y="52"/>
                    <a:pt x="832" y="61"/>
                    <a:pt x="853" y="76"/>
                  </a:cubicBezTo>
                  <a:cubicBezTo>
                    <a:pt x="864" y="84"/>
                    <a:pt x="871" y="96"/>
                    <a:pt x="881" y="104"/>
                  </a:cubicBezTo>
                  <a:cubicBezTo>
                    <a:pt x="907" y="125"/>
                    <a:pt x="935" y="131"/>
                    <a:pt x="966" y="142"/>
                  </a:cubicBezTo>
                  <a:cubicBezTo>
                    <a:pt x="1020" y="139"/>
                    <a:pt x="1074" y="140"/>
                    <a:pt x="1127" y="132"/>
                  </a:cubicBezTo>
                  <a:cubicBezTo>
                    <a:pt x="1158" y="127"/>
                    <a:pt x="1155" y="102"/>
                    <a:pt x="1174" y="85"/>
                  </a:cubicBezTo>
                  <a:cubicBezTo>
                    <a:pt x="1191" y="70"/>
                    <a:pt x="1211" y="60"/>
                    <a:pt x="1230" y="47"/>
                  </a:cubicBezTo>
                  <a:cubicBezTo>
                    <a:pt x="1268" y="21"/>
                    <a:pt x="1363" y="9"/>
                    <a:pt x="1363" y="9"/>
                  </a:cubicBezTo>
                  <a:cubicBezTo>
                    <a:pt x="1407" y="12"/>
                    <a:pt x="1453" y="6"/>
                    <a:pt x="1495" y="19"/>
                  </a:cubicBezTo>
                  <a:cubicBezTo>
                    <a:pt x="1515" y="25"/>
                    <a:pt x="1554" y="130"/>
                    <a:pt x="1561" y="151"/>
                  </a:cubicBezTo>
                  <a:cubicBezTo>
                    <a:pt x="1573" y="242"/>
                    <a:pt x="1577" y="334"/>
                    <a:pt x="1589" y="425"/>
                  </a:cubicBezTo>
                  <a:cubicBezTo>
                    <a:pt x="1596" y="479"/>
                    <a:pt x="1612" y="531"/>
                    <a:pt x="1618" y="585"/>
                  </a:cubicBezTo>
                  <a:cubicBezTo>
                    <a:pt x="1626" y="654"/>
                    <a:pt x="1623" y="728"/>
                    <a:pt x="1646" y="793"/>
                  </a:cubicBezTo>
                  <a:cubicBezTo>
                    <a:pt x="1656" y="874"/>
                    <a:pt x="1666" y="947"/>
                    <a:pt x="1703" y="1020"/>
                  </a:cubicBezTo>
                  <a:cubicBezTo>
                    <a:pt x="1706" y="1033"/>
                    <a:pt x="1716" y="1046"/>
                    <a:pt x="1712" y="1058"/>
                  </a:cubicBezTo>
                  <a:cubicBezTo>
                    <a:pt x="1708" y="1069"/>
                    <a:pt x="1695" y="1074"/>
                    <a:pt x="1684" y="1076"/>
                  </a:cubicBezTo>
                  <a:cubicBezTo>
                    <a:pt x="1644" y="1083"/>
                    <a:pt x="1602" y="1083"/>
                    <a:pt x="1561" y="1086"/>
                  </a:cubicBezTo>
                  <a:cubicBezTo>
                    <a:pt x="1188" y="1206"/>
                    <a:pt x="1574" y="637"/>
                    <a:pt x="1372" y="500"/>
                  </a:cubicBezTo>
                  <a:cubicBezTo>
                    <a:pt x="1362" y="467"/>
                    <a:pt x="1345" y="438"/>
                    <a:pt x="1334" y="406"/>
                  </a:cubicBezTo>
                  <a:cubicBezTo>
                    <a:pt x="1335" y="463"/>
                    <a:pt x="1358" y="1148"/>
                    <a:pt x="1334" y="1228"/>
                  </a:cubicBezTo>
                  <a:cubicBezTo>
                    <a:pt x="1324" y="1261"/>
                    <a:pt x="1265" y="1222"/>
                    <a:pt x="1230" y="1218"/>
                  </a:cubicBezTo>
                  <a:cubicBezTo>
                    <a:pt x="1144" y="1207"/>
                    <a:pt x="1066" y="1169"/>
                    <a:pt x="985" y="1143"/>
                  </a:cubicBezTo>
                  <a:cubicBezTo>
                    <a:pt x="918" y="1145"/>
                    <a:pt x="647" y="1162"/>
                    <a:pt x="560" y="1143"/>
                  </a:cubicBezTo>
                  <a:cubicBezTo>
                    <a:pt x="550" y="1141"/>
                    <a:pt x="566" y="1124"/>
                    <a:pt x="569" y="1114"/>
                  </a:cubicBezTo>
                  <a:cubicBezTo>
                    <a:pt x="576" y="920"/>
                    <a:pt x="562" y="710"/>
                    <a:pt x="607" y="519"/>
                  </a:cubicBezTo>
                  <a:cubicBezTo>
                    <a:pt x="604" y="488"/>
                    <a:pt x="616" y="451"/>
                    <a:pt x="598" y="425"/>
                  </a:cubicBezTo>
                  <a:cubicBezTo>
                    <a:pt x="584" y="404"/>
                    <a:pt x="561" y="489"/>
                    <a:pt x="560" y="491"/>
                  </a:cubicBezTo>
                  <a:cubicBezTo>
                    <a:pt x="534" y="543"/>
                    <a:pt x="488" y="573"/>
                    <a:pt x="447" y="614"/>
                  </a:cubicBezTo>
                  <a:cubicBezTo>
                    <a:pt x="437" y="624"/>
                    <a:pt x="418" y="642"/>
                    <a:pt x="418" y="642"/>
                  </a:cubicBezTo>
                  <a:cubicBezTo>
                    <a:pt x="386" y="707"/>
                    <a:pt x="341" y="760"/>
                    <a:pt x="305" y="822"/>
                  </a:cubicBezTo>
                  <a:cubicBezTo>
                    <a:pt x="278" y="869"/>
                    <a:pt x="275" y="924"/>
                    <a:pt x="229" y="954"/>
                  </a:cubicBezTo>
                  <a:cubicBezTo>
                    <a:pt x="215" y="949"/>
                    <a:pt x="160" y="930"/>
                    <a:pt x="154" y="925"/>
                  </a:cubicBezTo>
                  <a:cubicBezTo>
                    <a:pt x="146" y="919"/>
                    <a:pt x="150" y="905"/>
                    <a:pt x="144" y="897"/>
                  </a:cubicBezTo>
                  <a:cubicBezTo>
                    <a:pt x="137" y="888"/>
                    <a:pt x="125" y="885"/>
                    <a:pt x="116" y="878"/>
                  </a:cubicBezTo>
                  <a:cubicBezTo>
                    <a:pt x="106" y="870"/>
                    <a:pt x="99" y="858"/>
                    <a:pt x="88" y="850"/>
                  </a:cubicBezTo>
                  <a:cubicBezTo>
                    <a:pt x="67" y="835"/>
                    <a:pt x="43" y="826"/>
                    <a:pt x="22" y="812"/>
                  </a:cubicBezTo>
                  <a:cubicBezTo>
                    <a:pt x="16" y="799"/>
                    <a:pt x="0" y="788"/>
                    <a:pt x="3" y="774"/>
                  </a:cubicBezTo>
                  <a:cubicBezTo>
                    <a:pt x="7" y="752"/>
                    <a:pt x="28" y="737"/>
                    <a:pt x="41" y="718"/>
                  </a:cubicBezTo>
                  <a:cubicBezTo>
                    <a:pt x="80" y="661"/>
                    <a:pt x="156" y="598"/>
                    <a:pt x="211" y="557"/>
                  </a:cubicBezTo>
                  <a:cubicBezTo>
                    <a:pt x="235" y="521"/>
                    <a:pt x="267" y="444"/>
                    <a:pt x="296" y="415"/>
                  </a:cubicBezTo>
                  <a:cubicBezTo>
                    <a:pt x="325" y="386"/>
                    <a:pt x="363" y="357"/>
                    <a:pt x="390" y="330"/>
                  </a:cubicBezTo>
                  <a:cubicBezTo>
                    <a:pt x="445" y="275"/>
                    <a:pt x="475" y="196"/>
                    <a:pt x="541" y="151"/>
                  </a:cubicBezTo>
                  <a:cubicBezTo>
                    <a:pt x="558" y="105"/>
                    <a:pt x="577" y="73"/>
                    <a:pt x="617" y="47"/>
                  </a:cubicBezTo>
                  <a:cubicBezTo>
                    <a:pt x="643" y="6"/>
                    <a:pt x="663" y="9"/>
                    <a:pt x="711" y="0"/>
                  </a:cubicBezTo>
                  <a:cubicBezTo>
                    <a:pt x="727" y="3"/>
                    <a:pt x="745" y="0"/>
                    <a:pt x="758" y="9"/>
                  </a:cubicBezTo>
                  <a:cubicBezTo>
                    <a:pt x="810" y="44"/>
                    <a:pt x="733" y="38"/>
                    <a:pt x="787" y="38"/>
                  </a:cubicBezTo>
                  <a:close/>
                </a:path>
              </a:pathLst>
            </a:custGeom>
            <a:solidFill>
              <a:srgbClr val="800080"/>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16" name="Freeform 165933"/>
            <p:cNvSpPr/>
            <p:nvPr/>
          </p:nvSpPr>
          <p:spPr>
            <a:xfrm>
              <a:off x="4910" y="2204"/>
              <a:ext cx="366" cy="423"/>
            </a:xfrm>
            <a:custGeom>
              <a:avLst/>
              <a:gdLst/>
              <a:ahLst/>
              <a:cxnLst/>
              <a:pathLst>
                <a:path w="680" h="940">
                  <a:moveTo>
                    <a:pt x="75" y="83"/>
                  </a:moveTo>
                  <a:cubicBezTo>
                    <a:pt x="72" y="124"/>
                    <a:pt x="68" y="165"/>
                    <a:pt x="66" y="206"/>
                  </a:cubicBezTo>
                  <a:cubicBezTo>
                    <a:pt x="61" y="335"/>
                    <a:pt x="62" y="464"/>
                    <a:pt x="56" y="593"/>
                  </a:cubicBezTo>
                  <a:cubicBezTo>
                    <a:pt x="52" y="675"/>
                    <a:pt x="19" y="767"/>
                    <a:pt x="0" y="848"/>
                  </a:cubicBezTo>
                  <a:cubicBezTo>
                    <a:pt x="9" y="851"/>
                    <a:pt x="18" y="858"/>
                    <a:pt x="28" y="858"/>
                  </a:cubicBezTo>
                  <a:cubicBezTo>
                    <a:pt x="117" y="855"/>
                    <a:pt x="208" y="865"/>
                    <a:pt x="293" y="839"/>
                  </a:cubicBezTo>
                  <a:cubicBezTo>
                    <a:pt x="314" y="832"/>
                    <a:pt x="298" y="795"/>
                    <a:pt x="302" y="773"/>
                  </a:cubicBezTo>
                  <a:cubicBezTo>
                    <a:pt x="307" y="744"/>
                    <a:pt x="315" y="716"/>
                    <a:pt x="321" y="688"/>
                  </a:cubicBezTo>
                  <a:cubicBezTo>
                    <a:pt x="324" y="575"/>
                    <a:pt x="323" y="461"/>
                    <a:pt x="330" y="348"/>
                  </a:cubicBezTo>
                  <a:cubicBezTo>
                    <a:pt x="331" y="338"/>
                    <a:pt x="338" y="366"/>
                    <a:pt x="340" y="376"/>
                  </a:cubicBezTo>
                  <a:cubicBezTo>
                    <a:pt x="345" y="407"/>
                    <a:pt x="346" y="439"/>
                    <a:pt x="349" y="471"/>
                  </a:cubicBezTo>
                  <a:cubicBezTo>
                    <a:pt x="359" y="574"/>
                    <a:pt x="354" y="538"/>
                    <a:pt x="368" y="612"/>
                  </a:cubicBezTo>
                  <a:cubicBezTo>
                    <a:pt x="371" y="716"/>
                    <a:pt x="346" y="825"/>
                    <a:pt x="377" y="924"/>
                  </a:cubicBezTo>
                  <a:cubicBezTo>
                    <a:pt x="382" y="940"/>
                    <a:pt x="467" y="913"/>
                    <a:pt x="491" y="905"/>
                  </a:cubicBezTo>
                  <a:cubicBezTo>
                    <a:pt x="510" y="899"/>
                    <a:pt x="547" y="886"/>
                    <a:pt x="547" y="886"/>
                  </a:cubicBezTo>
                  <a:cubicBezTo>
                    <a:pt x="620" y="900"/>
                    <a:pt x="605" y="911"/>
                    <a:pt x="680" y="886"/>
                  </a:cubicBezTo>
                  <a:cubicBezTo>
                    <a:pt x="664" y="809"/>
                    <a:pt x="646" y="735"/>
                    <a:pt x="623" y="659"/>
                  </a:cubicBezTo>
                  <a:cubicBezTo>
                    <a:pt x="616" y="486"/>
                    <a:pt x="604" y="333"/>
                    <a:pt x="557" y="168"/>
                  </a:cubicBezTo>
                  <a:cubicBezTo>
                    <a:pt x="543" y="119"/>
                    <a:pt x="529" y="69"/>
                    <a:pt x="481" y="46"/>
                  </a:cubicBezTo>
                  <a:cubicBezTo>
                    <a:pt x="388" y="0"/>
                    <a:pt x="274" y="30"/>
                    <a:pt x="170" y="27"/>
                  </a:cubicBezTo>
                  <a:cubicBezTo>
                    <a:pt x="144" y="32"/>
                    <a:pt x="113" y="32"/>
                    <a:pt x="94" y="55"/>
                  </a:cubicBezTo>
                  <a:cubicBezTo>
                    <a:pt x="69" y="86"/>
                    <a:pt x="100" y="83"/>
                    <a:pt x="75" y="83"/>
                  </a:cubicBezTo>
                  <a:close/>
                </a:path>
              </a:pathLst>
            </a:custGeom>
            <a:solidFill>
              <a:srgbClr val="0033CC"/>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17" name="Freeform 165934"/>
            <p:cNvSpPr/>
            <p:nvPr/>
          </p:nvSpPr>
          <p:spPr>
            <a:xfrm>
              <a:off x="4971" y="1573"/>
              <a:ext cx="68" cy="17"/>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18" name="Freeform 165935"/>
            <p:cNvSpPr/>
            <p:nvPr/>
          </p:nvSpPr>
          <p:spPr>
            <a:xfrm>
              <a:off x="5104" y="1569"/>
              <a:ext cx="68" cy="17"/>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sp>
          <p:nvSpPr>
            <p:cNvPr id="16419" name="Oval 165936"/>
            <p:cNvSpPr/>
            <p:nvPr/>
          </p:nvSpPr>
          <p:spPr>
            <a:xfrm>
              <a:off x="5054" y="1738"/>
              <a:ext cx="48" cy="51"/>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cs typeface="Arial" panose="020B0604020202020204" pitchFamily="34" charset="0"/>
              </a:endParaRPr>
            </a:p>
          </p:txBody>
        </p:sp>
        <p:sp>
          <p:nvSpPr>
            <p:cNvPr id="16420" name="Freeform 165937"/>
            <p:cNvSpPr/>
            <p:nvPr/>
          </p:nvSpPr>
          <p:spPr>
            <a:xfrm>
              <a:off x="4833" y="1354"/>
              <a:ext cx="561" cy="303"/>
            </a:xfrm>
            <a:custGeom>
              <a:avLst/>
              <a:gdLst/>
              <a:ahLst/>
              <a:cxnLst/>
              <a:pathLst>
                <a:path w="1044" h="673">
                  <a:moveTo>
                    <a:pt x="140" y="612"/>
                  </a:moveTo>
                  <a:cubicBezTo>
                    <a:pt x="128" y="614"/>
                    <a:pt x="105" y="616"/>
                    <a:pt x="92" y="620"/>
                  </a:cubicBezTo>
                  <a:cubicBezTo>
                    <a:pt x="84" y="622"/>
                    <a:pt x="76" y="625"/>
                    <a:pt x="68" y="628"/>
                  </a:cubicBezTo>
                  <a:cubicBezTo>
                    <a:pt x="64" y="629"/>
                    <a:pt x="56" y="632"/>
                    <a:pt x="56" y="632"/>
                  </a:cubicBezTo>
                  <a:cubicBezTo>
                    <a:pt x="20" y="626"/>
                    <a:pt x="25" y="621"/>
                    <a:pt x="52" y="612"/>
                  </a:cubicBezTo>
                  <a:cubicBezTo>
                    <a:pt x="76" y="594"/>
                    <a:pt x="62" y="604"/>
                    <a:pt x="92" y="584"/>
                  </a:cubicBezTo>
                  <a:cubicBezTo>
                    <a:pt x="96" y="581"/>
                    <a:pt x="104" y="576"/>
                    <a:pt x="104" y="576"/>
                  </a:cubicBezTo>
                  <a:cubicBezTo>
                    <a:pt x="93" y="531"/>
                    <a:pt x="41" y="514"/>
                    <a:pt x="0" y="508"/>
                  </a:cubicBezTo>
                  <a:cubicBezTo>
                    <a:pt x="23" y="473"/>
                    <a:pt x="93" y="474"/>
                    <a:pt x="128" y="472"/>
                  </a:cubicBezTo>
                  <a:cubicBezTo>
                    <a:pt x="111" y="404"/>
                    <a:pt x="49" y="371"/>
                    <a:pt x="28" y="308"/>
                  </a:cubicBezTo>
                  <a:cubicBezTo>
                    <a:pt x="41" y="288"/>
                    <a:pt x="48" y="292"/>
                    <a:pt x="72" y="296"/>
                  </a:cubicBezTo>
                  <a:cubicBezTo>
                    <a:pt x="96" y="312"/>
                    <a:pt x="116" y="335"/>
                    <a:pt x="144" y="344"/>
                  </a:cubicBezTo>
                  <a:cubicBezTo>
                    <a:pt x="164" y="371"/>
                    <a:pt x="163" y="382"/>
                    <a:pt x="176" y="344"/>
                  </a:cubicBezTo>
                  <a:cubicBezTo>
                    <a:pt x="169" y="298"/>
                    <a:pt x="158" y="251"/>
                    <a:pt x="132" y="212"/>
                  </a:cubicBezTo>
                  <a:cubicBezTo>
                    <a:pt x="125" y="185"/>
                    <a:pt x="121" y="158"/>
                    <a:pt x="112" y="132"/>
                  </a:cubicBezTo>
                  <a:cubicBezTo>
                    <a:pt x="152" y="106"/>
                    <a:pt x="181" y="205"/>
                    <a:pt x="200" y="224"/>
                  </a:cubicBezTo>
                  <a:cubicBezTo>
                    <a:pt x="213" y="237"/>
                    <a:pt x="230" y="248"/>
                    <a:pt x="240" y="264"/>
                  </a:cubicBezTo>
                  <a:cubicBezTo>
                    <a:pt x="245" y="272"/>
                    <a:pt x="251" y="280"/>
                    <a:pt x="256" y="288"/>
                  </a:cubicBezTo>
                  <a:cubicBezTo>
                    <a:pt x="259" y="293"/>
                    <a:pt x="258" y="304"/>
                    <a:pt x="264" y="304"/>
                  </a:cubicBezTo>
                  <a:cubicBezTo>
                    <a:pt x="269" y="304"/>
                    <a:pt x="261" y="293"/>
                    <a:pt x="260" y="288"/>
                  </a:cubicBezTo>
                  <a:cubicBezTo>
                    <a:pt x="264" y="224"/>
                    <a:pt x="263" y="23"/>
                    <a:pt x="284" y="16"/>
                  </a:cubicBezTo>
                  <a:cubicBezTo>
                    <a:pt x="308" y="48"/>
                    <a:pt x="300" y="75"/>
                    <a:pt x="312" y="112"/>
                  </a:cubicBezTo>
                  <a:cubicBezTo>
                    <a:pt x="320" y="136"/>
                    <a:pt x="333" y="160"/>
                    <a:pt x="348" y="180"/>
                  </a:cubicBezTo>
                  <a:cubicBezTo>
                    <a:pt x="355" y="200"/>
                    <a:pt x="364" y="222"/>
                    <a:pt x="376" y="240"/>
                  </a:cubicBezTo>
                  <a:cubicBezTo>
                    <a:pt x="381" y="231"/>
                    <a:pt x="382" y="220"/>
                    <a:pt x="388" y="212"/>
                  </a:cubicBezTo>
                  <a:cubicBezTo>
                    <a:pt x="421" y="162"/>
                    <a:pt x="382" y="234"/>
                    <a:pt x="408" y="188"/>
                  </a:cubicBezTo>
                  <a:cubicBezTo>
                    <a:pt x="421" y="165"/>
                    <a:pt x="425" y="143"/>
                    <a:pt x="440" y="120"/>
                  </a:cubicBezTo>
                  <a:cubicBezTo>
                    <a:pt x="450" y="105"/>
                    <a:pt x="458" y="90"/>
                    <a:pt x="468" y="76"/>
                  </a:cubicBezTo>
                  <a:cubicBezTo>
                    <a:pt x="474" y="68"/>
                    <a:pt x="484" y="52"/>
                    <a:pt x="484" y="52"/>
                  </a:cubicBezTo>
                  <a:cubicBezTo>
                    <a:pt x="490" y="28"/>
                    <a:pt x="486" y="41"/>
                    <a:pt x="496" y="12"/>
                  </a:cubicBezTo>
                  <a:cubicBezTo>
                    <a:pt x="497" y="8"/>
                    <a:pt x="500" y="0"/>
                    <a:pt x="500" y="0"/>
                  </a:cubicBezTo>
                  <a:cubicBezTo>
                    <a:pt x="512" y="17"/>
                    <a:pt x="511" y="36"/>
                    <a:pt x="516" y="56"/>
                  </a:cubicBezTo>
                  <a:cubicBezTo>
                    <a:pt x="519" y="117"/>
                    <a:pt x="518" y="179"/>
                    <a:pt x="524" y="240"/>
                  </a:cubicBezTo>
                  <a:cubicBezTo>
                    <a:pt x="525" y="251"/>
                    <a:pt x="535" y="221"/>
                    <a:pt x="540" y="212"/>
                  </a:cubicBezTo>
                  <a:cubicBezTo>
                    <a:pt x="549" y="197"/>
                    <a:pt x="556" y="179"/>
                    <a:pt x="564" y="164"/>
                  </a:cubicBezTo>
                  <a:cubicBezTo>
                    <a:pt x="593" y="107"/>
                    <a:pt x="619" y="55"/>
                    <a:pt x="688" y="44"/>
                  </a:cubicBezTo>
                  <a:cubicBezTo>
                    <a:pt x="696" y="76"/>
                    <a:pt x="673" y="140"/>
                    <a:pt x="652" y="168"/>
                  </a:cubicBezTo>
                  <a:cubicBezTo>
                    <a:pt x="643" y="204"/>
                    <a:pt x="637" y="223"/>
                    <a:pt x="644" y="272"/>
                  </a:cubicBezTo>
                  <a:cubicBezTo>
                    <a:pt x="645" y="277"/>
                    <a:pt x="655" y="270"/>
                    <a:pt x="660" y="268"/>
                  </a:cubicBezTo>
                  <a:cubicBezTo>
                    <a:pt x="686" y="257"/>
                    <a:pt x="700" y="247"/>
                    <a:pt x="724" y="232"/>
                  </a:cubicBezTo>
                  <a:cubicBezTo>
                    <a:pt x="746" y="218"/>
                    <a:pt x="821" y="197"/>
                    <a:pt x="848" y="192"/>
                  </a:cubicBezTo>
                  <a:cubicBezTo>
                    <a:pt x="859" y="195"/>
                    <a:pt x="871" y="194"/>
                    <a:pt x="880" y="200"/>
                  </a:cubicBezTo>
                  <a:cubicBezTo>
                    <a:pt x="881" y="201"/>
                    <a:pt x="866" y="234"/>
                    <a:pt x="864" y="236"/>
                  </a:cubicBezTo>
                  <a:cubicBezTo>
                    <a:pt x="845" y="259"/>
                    <a:pt x="812" y="273"/>
                    <a:pt x="792" y="296"/>
                  </a:cubicBezTo>
                  <a:cubicBezTo>
                    <a:pt x="774" y="316"/>
                    <a:pt x="767" y="337"/>
                    <a:pt x="756" y="360"/>
                  </a:cubicBezTo>
                  <a:cubicBezTo>
                    <a:pt x="842" y="389"/>
                    <a:pt x="744" y="359"/>
                    <a:pt x="964" y="372"/>
                  </a:cubicBezTo>
                  <a:cubicBezTo>
                    <a:pt x="978" y="373"/>
                    <a:pt x="1010" y="390"/>
                    <a:pt x="1024" y="396"/>
                  </a:cubicBezTo>
                  <a:cubicBezTo>
                    <a:pt x="993" y="406"/>
                    <a:pt x="964" y="416"/>
                    <a:pt x="932" y="424"/>
                  </a:cubicBezTo>
                  <a:cubicBezTo>
                    <a:pt x="921" y="427"/>
                    <a:pt x="900" y="432"/>
                    <a:pt x="900" y="432"/>
                  </a:cubicBezTo>
                  <a:cubicBezTo>
                    <a:pt x="872" y="451"/>
                    <a:pt x="881" y="440"/>
                    <a:pt x="868" y="460"/>
                  </a:cubicBezTo>
                  <a:cubicBezTo>
                    <a:pt x="866" y="469"/>
                    <a:pt x="854" y="480"/>
                    <a:pt x="860" y="488"/>
                  </a:cubicBezTo>
                  <a:cubicBezTo>
                    <a:pt x="866" y="496"/>
                    <a:pt x="879" y="491"/>
                    <a:pt x="888" y="496"/>
                  </a:cubicBezTo>
                  <a:cubicBezTo>
                    <a:pt x="912" y="509"/>
                    <a:pt x="937" y="521"/>
                    <a:pt x="960" y="536"/>
                  </a:cubicBezTo>
                  <a:cubicBezTo>
                    <a:pt x="994" y="559"/>
                    <a:pt x="1013" y="587"/>
                    <a:pt x="1044" y="608"/>
                  </a:cubicBezTo>
                  <a:cubicBezTo>
                    <a:pt x="1028" y="612"/>
                    <a:pt x="996" y="604"/>
                    <a:pt x="996" y="604"/>
                  </a:cubicBezTo>
                  <a:cubicBezTo>
                    <a:pt x="969" y="586"/>
                    <a:pt x="936" y="587"/>
                    <a:pt x="904" y="584"/>
                  </a:cubicBezTo>
                  <a:cubicBezTo>
                    <a:pt x="896" y="585"/>
                    <a:pt x="886" y="582"/>
                    <a:pt x="880" y="588"/>
                  </a:cubicBezTo>
                  <a:cubicBezTo>
                    <a:pt x="877" y="591"/>
                    <a:pt x="889" y="592"/>
                    <a:pt x="892" y="596"/>
                  </a:cubicBezTo>
                  <a:cubicBezTo>
                    <a:pt x="903" y="609"/>
                    <a:pt x="898" y="614"/>
                    <a:pt x="904" y="628"/>
                  </a:cubicBezTo>
                  <a:cubicBezTo>
                    <a:pt x="907" y="636"/>
                    <a:pt x="911" y="644"/>
                    <a:pt x="916" y="652"/>
                  </a:cubicBezTo>
                  <a:cubicBezTo>
                    <a:pt x="919" y="658"/>
                    <a:pt x="924" y="663"/>
                    <a:pt x="928" y="668"/>
                  </a:cubicBezTo>
                  <a:cubicBezTo>
                    <a:pt x="929" y="669"/>
                    <a:pt x="934" y="673"/>
                    <a:pt x="932" y="672"/>
                  </a:cubicBezTo>
                  <a:cubicBezTo>
                    <a:pt x="897" y="645"/>
                    <a:pt x="913" y="652"/>
                    <a:pt x="888" y="644"/>
                  </a:cubicBezTo>
                  <a:cubicBezTo>
                    <a:pt x="878" y="636"/>
                    <a:pt x="865" y="633"/>
                    <a:pt x="856" y="624"/>
                  </a:cubicBezTo>
                  <a:cubicBezTo>
                    <a:pt x="847" y="615"/>
                    <a:pt x="833" y="593"/>
                    <a:pt x="824" y="580"/>
                  </a:cubicBezTo>
                  <a:cubicBezTo>
                    <a:pt x="819" y="561"/>
                    <a:pt x="812" y="552"/>
                    <a:pt x="800" y="536"/>
                  </a:cubicBezTo>
                  <a:cubicBezTo>
                    <a:pt x="784" y="489"/>
                    <a:pt x="749" y="465"/>
                    <a:pt x="716" y="432"/>
                  </a:cubicBezTo>
                  <a:cubicBezTo>
                    <a:pt x="704" y="420"/>
                    <a:pt x="697" y="403"/>
                    <a:pt x="680" y="396"/>
                  </a:cubicBezTo>
                  <a:cubicBezTo>
                    <a:pt x="667" y="391"/>
                    <a:pt x="653" y="388"/>
                    <a:pt x="640" y="384"/>
                  </a:cubicBezTo>
                  <a:cubicBezTo>
                    <a:pt x="589" y="346"/>
                    <a:pt x="513" y="340"/>
                    <a:pt x="452" y="328"/>
                  </a:cubicBezTo>
                  <a:cubicBezTo>
                    <a:pt x="419" y="329"/>
                    <a:pt x="385" y="327"/>
                    <a:pt x="352" y="332"/>
                  </a:cubicBezTo>
                  <a:cubicBezTo>
                    <a:pt x="343" y="334"/>
                    <a:pt x="328" y="348"/>
                    <a:pt x="328" y="348"/>
                  </a:cubicBezTo>
                  <a:cubicBezTo>
                    <a:pt x="313" y="370"/>
                    <a:pt x="296" y="395"/>
                    <a:pt x="276" y="412"/>
                  </a:cubicBezTo>
                  <a:cubicBezTo>
                    <a:pt x="252" y="432"/>
                    <a:pt x="227" y="434"/>
                    <a:pt x="208" y="460"/>
                  </a:cubicBezTo>
                  <a:cubicBezTo>
                    <a:pt x="199" y="488"/>
                    <a:pt x="204" y="516"/>
                    <a:pt x="184" y="540"/>
                  </a:cubicBezTo>
                  <a:cubicBezTo>
                    <a:pt x="174" y="552"/>
                    <a:pt x="156" y="576"/>
                    <a:pt x="156" y="576"/>
                  </a:cubicBezTo>
                  <a:cubicBezTo>
                    <a:pt x="156" y="577"/>
                    <a:pt x="150" y="601"/>
                    <a:pt x="148" y="604"/>
                  </a:cubicBezTo>
                  <a:cubicBezTo>
                    <a:pt x="141" y="613"/>
                    <a:pt x="129" y="612"/>
                    <a:pt x="140" y="612"/>
                  </a:cubicBezTo>
                  <a:close/>
                </a:path>
              </a:pathLst>
            </a:custGeom>
            <a:solidFill>
              <a:srgbClr val="CC6600"/>
            </a:solidFill>
            <a:ln w="9525" cap="flat" cmpd="sng">
              <a:solidFill>
                <a:schemeClr val="tx1"/>
              </a:solidFill>
              <a:prstDash val="solid"/>
              <a:round/>
              <a:headEnd type="none" w="med" len="med"/>
              <a:tailEnd type="none" w="med" len="med"/>
            </a:ln>
          </p:spPr>
          <p:txBody>
            <a:bodyPr/>
            <a:p>
              <a:endParaRPr lang="en-US" sz="2400">
                <a:cs typeface="Arial" panose="020B0604020202020204" pitchFamily="34" charset="0"/>
              </a:endParaRPr>
            </a:p>
          </p:txBody>
        </p:sp>
      </p:grpSp>
      <p:sp>
        <p:nvSpPr>
          <p:cNvPr id="165939" name="Rounded Rectangular Callout 165938"/>
          <p:cNvSpPr/>
          <p:nvPr/>
        </p:nvSpPr>
        <p:spPr>
          <a:xfrm>
            <a:off x="0" y="2073275"/>
            <a:ext cx="2438400" cy="1311275"/>
          </a:xfrm>
          <a:prstGeom prst="wedgeRoundRectCallout">
            <a:avLst>
              <a:gd name="adj1" fmla="val 131773"/>
              <a:gd name="adj2" fmla="val 89468"/>
              <a:gd name="adj3" fmla="val 16667"/>
            </a:avLst>
          </a:prstGeom>
          <a:solidFill>
            <a:schemeClr val="bg1"/>
          </a:solidFill>
          <a:ln w="25400" cap="flat" cmpd="sng">
            <a:solidFill>
              <a:srgbClr val="000000"/>
            </a:solidFill>
            <a:prstDash val="solid"/>
            <a:miter/>
            <a:headEnd type="none" w="med" len="med"/>
            <a:tailEnd type="none" w="lg" len="med"/>
          </a:ln>
        </p:spPr>
        <p:txBody>
          <a:bodyPr lIns="90000" tIns="46800" rIns="90000" bIns="46800" anchor="t" anchorCtr="0"/>
          <a:p>
            <a:pPr algn="ctr"/>
            <a:r>
              <a:rPr lang="en-US" sz="2400">
                <a:solidFill>
                  <a:schemeClr val="tx1"/>
                </a:solidFill>
                <a:cs typeface="Arial" panose="020B0604020202020204" pitchFamily="34" charset="0"/>
              </a:rPr>
              <a:t>It’s freezing out here!  In fact, its 0</a:t>
            </a:r>
            <a:r>
              <a:rPr lang="en-US" sz="2400" baseline="30000">
                <a:solidFill>
                  <a:schemeClr val="tx1"/>
                </a:solidFill>
                <a:cs typeface="Arial" panose="020B0604020202020204" pitchFamily="34" charset="0"/>
              </a:rPr>
              <a:t>O</a:t>
            </a:r>
            <a:r>
              <a:rPr lang="en-US" sz="2400">
                <a:solidFill>
                  <a:schemeClr val="tx1"/>
                </a:solidFill>
                <a:cs typeface="Arial" panose="020B0604020202020204" pitchFamily="34" charset="0"/>
              </a:rPr>
              <a:t>C</a:t>
            </a:r>
            <a:endParaRPr lang="en-US" sz="2400">
              <a:solidFill>
                <a:schemeClr val="tx1"/>
              </a:solidFill>
              <a:cs typeface="Arial" panose="020B0604020202020204" pitchFamily="34" charset="0"/>
            </a:endParaRPr>
          </a:p>
        </p:txBody>
      </p:sp>
      <p:sp>
        <p:nvSpPr>
          <p:cNvPr id="165941" name="Text Box 165940"/>
          <p:cNvSpPr txBox="1"/>
          <p:nvPr/>
        </p:nvSpPr>
        <p:spPr>
          <a:xfrm>
            <a:off x="0" y="5263198"/>
            <a:ext cx="9144000" cy="1569720"/>
          </a:xfrm>
          <a:prstGeom prst="rect">
            <a:avLst/>
          </a:prstGeom>
          <a:solidFill>
            <a:srgbClr val="333399"/>
          </a:solidFill>
          <a:ln w="25400">
            <a:noFill/>
          </a:ln>
        </p:spPr>
        <p:txBody>
          <a:bodyPr lIns="90000" tIns="46800" rIns="90000" bIns="46800" anchor="t" anchorCtr="0">
            <a:spAutoFit/>
          </a:bodyPr>
          <a:p>
            <a:pPr>
              <a:spcBef>
                <a:spcPct val="50000"/>
              </a:spcBef>
            </a:pPr>
            <a:r>
              <a:rPr lang="en-US" sz="2400">
                <a:solidFill>
                  <a:schemeClr val="bg1"/>
                </a:solidFill>
                <a:cs typeface="Arial" panose="020B0604020202020204" pitchFamily="34" charset="0"/>
              </a:rPr>
              <a:t>Let’s say the walls of the house stay at about 10</a:t>
            </a:r>
            <a:r>
              <a:rPr lang="en-US" sz="2400" baseline="30000">
                <a:solidFill>
                  <a:schemeClr val="bg1"/>
                </a:solidFill>
                <a:cs typeface="Arial" panose="020B0604020202020204" pitchFamily="34" charset="0"/>
              </a:rPr>
              <a:t>O</a:t>
            </a:r>
            <a:r>
              <a:rPr lang="en-US" sz="2400">
                <a:solidFill>
                  <a:schemeClr val="bg1"/>
                </a:solidFill>
                <a:cs typeface="Arial" panose="020B0604020202020204" pitchFamily="34" charset="0"/>
              </a:rPr>
              <a:t>C.  This means that there is a steady energy flow from the inside to the outside – if these temperatures and energy flows stay constant then we call this “steady state”.</a:t>
            </a:r>
            <a:endParaRPr lang="en-US" sz="2400">
              <a:solidFill>
                <a:schemeClr val="bg1"/>
              </a:solidFill>
              <a:cs typeface="Arial" panose="020B0604020202020204" pitchFamily="34" charset="0"/>
            </a:endParaRPr>
          </a:p>
        </p:txBody>
      </p:sp>
      <p:sp>
        <p:nvSpPr>
          <p:cNvPr id="165942" name="Rounded Rectangular Callout 165941"/>
          <p:cNvSpPr/>
          <p:nvPr/>
        </p:nvSpPr>
        <p:spPr>
          <a:xfrm>
            <a:off x="0" y="3860800"/>
            <a:ext cx="2438400" cy="879475"/>
          </a:xfrm>
          <a:prstGeom prst="wedgeRoundRectCallout">
            <a:avLst>
              <a:gd name="adj1" fmla="val 138023"/>
              <a:gd name="adj2" fmla="val -36644"/>
              <a:gd name="adj3" fmla="val 16667"/>
            </a:avLst>
          </a:prstGeom>
          <a:solidFill>
            <a:schemeClr val="bg1"/>
          </a:solidFill>
          <a:ln w="25400" cap="flat" cmpd="sng">
            <a:solidFill>
              <a:srgbClr val="000000"/>
            </a:solidFill>
            <a:prstDash val="solid"/>
            <a:miter/>
            <a:headEnd type="none" w="med" len="med"/>
            <a:tailEnd type="none" w="lg" len="med"/>
          </a:ln>
        </p:spPr>
        <p:txBody>
          <a:bodyPr lIns="90000" tIns="46800" rIns="90000" bIns="46800" anchor="t" anchorCtr="0"/>
          <a:p>
            <a:pPr algn="ctr"/>
            <a:r>
              <a:rPr lang="en-US" sz="2400">
                <a:solidFill>
                  <a:schemeClr val="tx1"/>
                </a:solidFill>
                <a:cs typeface="Arial" panose="020B0604020202020204" pitchFamily="34" charset="0"/>
              </a:rPr>
              <a:t>Can I go in yet?</a:t>
            </a:r>
            <a:endParaRPr lang="en-US" sz="2400">
              <a:solidFill>
                <a:schemeClr val="tx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5893"/>
                                        </p:tgtEl>
                                        <p:attrNameLst>
                                          <p:attrName>style.visibility</p:attrName>
                                        </p:attrNameLst>
                                      </p:cBhvr>
                                      <p:to>
                                        <p:strVal val="visible"/>
                                      </p:to>
                                    </p:set>
                                    <p:animEffect transition="in" filter="wipe(up)">
                                      <p:cBhvr>
                                        <p:cTn id="7" dur="500"/>
                                        <p:tgtEl>
                                          <p:spTgt spid="16589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65919"/>
                                        </p:tgtEl>
                                        <p:attrNameLst>
                                          <p:attrName>style.visibility</p:attrName>
                                        </p:attrNameLst>
                                      </p:cBhvr>
                                      <p:to>
                                        <p:strVal val="visible"/>
                                      </p:to>
                                    </p:set>
                                    <p:animEffect transition="in" filter="slide(fromBottom)">
                                      <p:cBhvr>
                                        <p:cTn id="12" dur="500"/>
                                        <p:tgtEl>
                                          <p:spTgt spid="1659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5920"/>
                                        </p:tgtEl>
                                        <p:attrNameLst>
                                          <p:attrName>style.visibility</p:attrName>
                                        </p:attrNameLst>
                                      </p:cBhvr>
                                      <p:to>
                                        <p:strVal val="visible"/>
                                      </p:to>
                                    </p:set>
                                    <p:animEffect transition="in" filter="wipe(down)">
                                      <p:cBhvr>
                                        <p:cTn id="17" dur="500"/>
                                        <p:tgtEl>
                                          <p:spTgt spid="16592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16592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2" presetClass="exit" presetSubtype="4" fill="hold" nodeType="clickEffect">
                                  <p:stCondLst>
                                    <p:cond delay="0"/>
                                  </p:stCondLst>
                                  <p:childTnLst>
                                    <p:animEffect transition="out" filter="slide(fromBottom)">
                                      <p:cBhvr>
                                        <p:cTn id="25" dur="500"/>
                                        <p:tgtEl>
                                          <p:spTgt spid="165919"/>
                                        </p:tgtEl>
                                      </p:cBhvr>
                                    </p:animEffect>
                                    <p:set>
                                      <p:cBhvr>
                                        <p:cTn id="26" dur="1" fill="hold">
                                          <p:stCondLst>
                                            <p:cond delay="499"/>
                                          </p:stCondLst>
                                        </p:cTn>
                                        <p:tgtEl>
                                          <p:spTgt spid="165919"/>
                                        </p:tgtEl>
                                        <p:attrNameLst>
                                          <p:attrName>style.visibility</p:attrName>
                                        </p:attrNameLst>
                                      </p:cBhvr>
                                      <p:to>
                                        <p:strVal val="hidden"/>
                                      </p:to>
                                    </p:set>
                                  </p:childTnLst>
                                </p:cTn>
                              </p:par>
                            </p:childTnLst>
                          </p:cTn>
                        </p:par>
                        <p:par>
                          <p:cTn id="27" fill="hold">
                            <p:stCondLst>
                              <p:cond delay="500"/>
                            </p:stCondLst>
                            <p:childTnLst>
                              <p:par>
                                <p:cTn id="28" presetID="12" presetClass="entr" presetSubtype="2" fill="hold" nodeType="afterEffect">
                                  <p:stCondLst>
                                    <p:cond delay="0"/>
                                  </p:stCondLst>
                                  <p:childTnLst>
                                    <p:set>
                                      <p:cBhvr>
                                        <p:cTn id="29" dur="1" fill="hold">
                                          <p:stCondLst>
                                            <p:cond delay="0"/>
                                          </p:stCondLst>
                                        </p:cTn>
                                        <p:tgtEl>
                                          <p:spTgt spid="165921"/>
                                        </p:tgtEl>
                                        <p:attrNameLst>
                                          <p:attrName>style.visibility</p:attrName>
                                        </p:attrNameLst>
                                      </p:cBhvr>
                                      <p:to>
                                        <p:strVal val="visible"/>
                                      </p:to>
                                    </p:set>
                                    <p:animEffect transition="in" filter="slide(fromRight)">
                                      <p:cBhvr>
                                        <p:cTn id="30" dur="500"/>
                                        <p:tgtEl>
                                          <p:spTgt spid="1659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65939"/>
                                        </p:tgtEl>
                                        <p:attrNameLst>
                                          <p:attrName>style.visibility</p:attrName>
                                        </p:attrNameLst>
                                      </p:cBhvr>
                                      <p:to>
                                        <p:strVal val="visible"/>
                                      </p:to>
                                    </p:set>
                                    <p:animEffect transition="in" filter="wipe(right)">
                                      <p:cBhvr>
                                        <p:cTn id="35" dur="500"/>
                                        <p:tgtEl>
                                          <p:spTgt spid="16593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6593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5941"/>
                                        </p:tgtEl>
                                        <p:attrNameLst>
                                          <p:attrName>style.visibility</p:attrName>
                                        </p:attrNameLst>
                                      </p:cBhvr>
                                      <p:to>
                                        <p:strVal val="visible"/>
                                      </p:to>
                                    </p:set>
                                    <p:animEffect transition="in" filter="wipe(left)">
                                      <p:cBhvr>
                                        <p:cTn id="44" dur="500"/>
                                        <p:tgtEl>
                                          <p:spTgt spid="16594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165942"/>
                                        </p:tgtEl>
                                        <p:attrNameLst>
                                          <p:attrName>style.visibility</p:attrName>
                                        </p:attrNameLst>
                                      </p:cBhvr>
                                      <p:to>
                                        <p:strVal val="visible"/>
                                      </p:to>
                                    </p:set>
                                    <p:animEffect transition="in" filter="wipe(right)">
                                      <p:cBhvr>
                                        <p:cTn id="49" dur="500"/>
                                        <p:tgtEl>
                                          <p:spTgt spid="165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20" grpId="0" bldLvl="0" animBg="1"/>
      <p:bldP spid="165920" grpId="1" bldLvl="0" animBg="1"/>
      <p:bldP spid="165939" grpId="0" bldLvl="0" animBg="1"/>
      <p:bldP spid="165939" grpId="1" bldLvl="0" animBg="1"/>
      <p:bldP spid="165941" grpId="0" bldLvl="0" animBg="1"/>
      <p:bldP spid="165942"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2" name="Rectangle 2"/>
          <p:cNvSpPr>
            <a:spLocks noGrp="1"/>
          </p:cNvSpPr>
          <p:nvPr>
            <p:ph type="title"/>
          </p:nvPr>
        </p:nvSpPr>
        <p:spPr/>
        <p:txBody>
          <a:bodyPr vert="horz" wrap="square" lIns="91440" tIns="45720" rIns="91440" bIns="45720" anchor="ctr"/>
          <a:p>
            <a:r>
              <a:rPr lang="en-US" altLang="x-none" sz="4000" b="1" dirty="0">
                <a:solidFill>
                  <a:schemeClr val="bg1"/>
                </a:solidFill>
              </a:rPr>
              <a:t>Heat Energy</a:t>
            </a:r>
            <a:endParaRPr lang="en-US" altLang="x-none" sz="4000" b="1" dirty="0">
              <a:solidFill>
                <a:schemeClr val="bg1"/>
              </a:solidFill>
            </a:endParaRPr>
          </a:p>
        </p:txBody>
      </p:sp>
      <p:sp>
        <p:nvSpPr>
          <p:cNvPr id="97283" name="Rectangle 3"/>
          <p:cNvSpPr>
            <a:spLocks noGrp="1"/>
          </p:cNvSpPr>
          <p:nvPr>
            <p:ph type="body" sz="half" idx="4294967295"/>
          </p:nvPr>
        </p:nvSpPr>
        <p:spPr>
          <a:xfrm>
            <a:off x="184150" y="854710"/>
            <a:ext cx="8775065" cy="424815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lnSpc>
                <a:spcPct val="90000"/>
              </a:lnSpc>
              <a:buNone/>
            </a:pPr>
            <a:r>
              <a:rPr lang="en-US" altLang="x-none" sz="3200" dirty="0"/>
              <a:t>Heat energy flows from hot region</a:t>
            </a:r>
            <a:r>
              <a:rPr lang="en-US" altLang="en-US" sz="3200" dirty="0"/>
              <a:t>s</a:t>
            </a:r>
            <a:r>
              <a:rPr lang="en-US" altLang="x-none" sz="3200" dirty="0"/>
              <a:t> to cold region</a:t>
            </a:r>
            <a:r>
              <a:rPr lang="en-US" altLang="en-US" sz="3200" dirty="0"/>
              <a:t>s by:</a:t>
            </a:r>
            <a:endParaRPr lang="en-US" altLang="x-none" sz="3200"/>
          </a:p>
        </p:txBody>
      </p:sp>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2140" y="1917700"/>
            <a:ext cx="8136890" cy="4720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283">
                                            <p:txEl>
                                              <p:charRg st="0" end="12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fade">
                                      <p:cBhvr>
                                        <p:cTn id="11"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62" name="Rectangle 2"/>
          <p:cNvSpPr>
            <a:spLocks noGrp="1"/>
          </p:cNvSpPr>
          <p:nvPr>
            <p:ph type="title"/>
          </p:nvPr>
        </p:nvSpPr>
        <p:spPr/>
        <p:txBody>
          <a:bodyPr vert="horz" wrap="square" lIns="91440" tIns="45720" rIns="91440" bIns="45720" anchor="ctr"/>
          <a:p>
            <a:r>
              <a:rPr lang="en-US" altLang="x-none" sz="3600" b="1" dirty="0">
                <a:solidFill>
                  <a:schemeClr val="bg1"/>
                </a:solidFill>
              </a:rPr>
              <a:t>A model of heat transfer processes</a:t>
            </a:r>
            <a:endParaRPr lang="en-US" altLang="x-none" sz="3600" b="1" dirty="0">
              <a:solidFill>
                <a:schemeClr val="bg1"/>
              </a:solidFill>
            </a:endParaRPr>
          </a:p>
        </p:txBody>
      </p:sp>
      <p:sp>
        <p:nvSpPr>
          <p:cNvPr id="107523" name="Rectangle 3"/>
          <p:cNvSpPr>
            <a:spLocks noGrp="1"/>
          </p:cNvSpPr>
          <p:nvPr>
            <p:ph type="body" sz="half" idx="4294967295"/>
          </p:nvPr>
        </p:nvSpPr>
        <p:spPr>
          <a:xfrm>
            <a:off x="149225" y="2876550"/>
            <a:ext cx="8846185" cy="299402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533400" lvl="0" indent="-533400">
              <a:buNone/>
            </a:pPr>
            <a:r>
              <a:rPr lang="en-US" altLang="x-none" sz="2400" b="1" dirty="0">
                <a:solidFill>
                  <a:srgbClr val="FF0000"/>
                </a:solidFill>
              </a:rPr>
              <a:t>1. CONDUCTION </a:t>
            </a:r>
            <a:endParaRPr lang="en-US" altLang="x-none" sz="2400" b="1" dirty="0">
              <a:solidFill>
                <a:srgbClr val="FF0000"/>
              </a:solidFill>
            </a:endParaRPr>
          </a:p>
          <a:p>
            <a:pPr marL="533400" lvl="0" indent="-533400">
              <a:buNone/>
            </a:pPr>
            <a:r>
              <a:rPr lang="en-US" altLang="x-none" sz="2400" dirty="0"/>
              <a:t>– book passed from student to student.</a:t>
            </a:r>
            <a:endParaRPr lang="en-US" altLang="x-none" sz="2400" dirty="0"/>
          </a:p>
          <a:p>
            <a:pPr marL="533400" lvl="0" indent="-533400">
              <a:buNone/>
            </a:pPr>
            <a:r>
              <a:rPr lang="en-US" altLang="x-none" sz="2400" b="1" dirty="0">
                <a:solidFill>
                  <a:srgbClr val="006600"/>
                </a:solidFill>
              </a:rPr>
              <a:t>2. CONVECTION</a:t>
            </a:r>
            <a:r>
              <a:rPr lang="en-US" altLang="x-none" sz="2400" b="1" dirty="0">
                <a:solidFill>
                  <a:srgbClr val="FF0000"/>
                </a:solidFill>
              </a:rPr>
              <a:t> </a:t>
            </a:r>
            <a:endParaRPr lang="en-US" altLang="x-none" sz="2400" b="1" dirty="0">
              <a:solidFill>
                <a:srgbClr val="FF0000"/>
              </a:solidFill>
            </a:endParaRPr>
          </a:p>
          <a:p>
            <a:pPr marL="533400" lvl="0" indent="-533400">
              <a:buNone/>
            </a:pPr>
            <a:r>
              <a:rPr lang="en-US" altLang="x-none" sz="2400" dirty="0"/>
              <a:t>– book taken a student to the back of the room. </a:t>
            </a:r>
            <a:endParaRPr lang="en-US" altLang="x-none" sz="2400" dirty="0"/>
          </a:p>
          <a:p>
            <a:pPr marL="533400" lvl="0" indent="-533400">
              <a:buNone/>
            </a:pPr>
            <a:r>
              <a:rPr lang="en-US" altLang="x-none" sz="2400" b="1" dirty="0">
                <a:solidFill>
                  <a:schemeClr val="accent2"/>
                </a:solidFill>
              </a:rPr>
              <a:t>3. RADIATION</a:t>
            </a:r>
            <a:r>
              <a:rPr lang="en-US" altLang="x-none" sz="2400" dirty="0"/>
              <a:t> </a:t>
            </a:r>
            <a:endParaRPr lang="en-US" altLang="x-none" sz="2400" dirty="0"/>
          </a:p>
          <a:p>
            <a:pPr marL="533400" lvl="0" indent="-533400">
              <a:buNone/>
            </a:pPr>
            <a:r>
              <a:rPr lang="en-US" altLang="x-none" sz="2400" dirty="0"/>
              <a:t>– book thrown to the back of the room.</a:t>
            </a:r>
            <a:endParaRPr sz="2400" dirty="0"/>
          </a:p>
        </p:txBody>
      </p:sp>
      <p:pic>
        <p:nvPicPr>
          <p:cNvPr id="107524" name="Picture 4" descr="HeatTransferAnaloguePicture"/>
          <p:cNvPicPr>
            <a:picLocks noChangeAspect="1"/>
          </p:cNvPicPr>
          <p:nvPr>
            <p:ph idx="1"/>
          </p:nvPr>
        </p:nvPicPr>
        <p:blipFill>
          <a:blip r:embed="rId1"/>
          <a:srcRect/>
          <a:stretch>
            <a:fillRect/>
          </a:stretch>
        </p:blipFill>
        <p:spPr>
          <a:xfrm>
            <a:off x="609600" y="1152525"/>
            <a:ext cx="7924800" cy="14033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523">
                                            <p:txEl>
                                              <p:charRg st="0" end="1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523">
                                            <p:txEl>
                                              <p:charRg st="15" end="5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7523">
                                            <p:txEl>
                                              <p:charRg st="54" end="6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523">
                                            <p:txEl>
                                              <p:charRg st="69" end="11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7523">
                                            <p:txEl>
                                              <p:charRg st="118" end="13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7523">
                                            <p:txEl>
                                              <p:charRg st="132" end="17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Conduction</a:t>
            </a:r>
            <a:endParaRPr lang="en-US" altLang="en-US" sz="8000" b="1" u="sng"/>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descr="cond"/>
          <p:cNvPicPr>
            <a:picLocks noChangeAspect="1"/>
          </p:cNvPicPr>
          <p:nvPr/>
        </p:nvPicPr>
        <p:blipFill>
          <a:blip r:embed="rId1"/>
          <a:stretch>
            <a:fillRect/>
          </a:stretch>
        </p:blipFill>
        <p:spPr>
          <a:xfrm>
            <a:off x="473075" y="4515485"/>
            <a:ext cx="8197215" cy="2281555"/>
          </a:xfrm>
          <a:prstGeom prst="rect">
            <a:avLst/>
          </a:prstGeom>
        </p:spPr>
      </p:pic>
      <p:sp>
        <p:nvSpPr>
          <p:cNvPr id="270338" name="Rectangle 2"/>
          <p:cNvSpPr>
            <a:spLocks noGrp="1"/>
          </p:cNvSpPr>
          <p:nvPr>
            <p:ph type="title"/>
          </p:nvPr>
        </p:nvSpPr>
        <p:spPr/>
        <p:txBody>
          <a:bodyPr vert="horz" wrap="square" lIns="91440" tIns="45720" rIns="91440" bIns="45720" anchor="ctr"/>
          <a:p>
            <a:r>
              <a:rPr lang="en-US" altLang="x-none" sz="4000" b="1" dirty="0">
                <a:solidFill>
                  <a:schemeClr val="bg1"/>
                </a:solidFill>
              </a:rPr>
              <a:t>Conduction</a:t>
            </a:r>
            <a:endParaRPr lang="en-US" altLang="x-none" sz="4000" b="1" dirty="0">
              <a:solidFill>
                <a:schemeClr val="bg1"/>
              </a:solidFill>
            </a:endParaRPr>
          </a:p>
        </p:txBody>
      </p:sp>
      <p:sp>
        <p:nvSpPr>
          <p:cNvPr id="128003" name="Rectangle 3"/>
          <p:cNvSpPr>
            <a:spLocks noGrp="1"/>
          </p:cNvSpPr>
          <p:nvPr>
            <p:ph type="body" sz="half" idx="4294967295"/>
          </p:nvPr>
        </p:nvSpPr>
        <p:spPr>
          <a:xfrm>
            <a:off x="-95250" y="908050"/>
            <a:ext cx="9376410" cy="302450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lvl="0">
              <a:lnSpc>
                <a:spcPct val="90000"/>
              </a:lnSpc>
            </a:pPr>
            <a:r>
              <a:rPr lang="en-US" altLang="en-US" sz="2400" b="1" dirty="0"/>
              <a:t>Conduction </a:t>
            </a:r>
            <a:r>
              <a:rPr lang="en-US" altLang="en-US" sz="2400" dirty="0"/>
              <a:t>occurs in </a:t>
            </a:r>
            <a:r>
              <a:rPr lang="en-US" altLang="en-US" sz="2400" b="1" dirty="0"/>
              <a:t>solids</a:t>
            </a:r>
            <a:r>
              <a:rPr lang="en-US" altLang="en-US" sz="2400" dirty="0"/>
              <a:t>, the particles do not translate</a:t>
            </a:r>
            <a:endParaRPr lang="en-US" altLang="x-none" sz="2400" dirty="0"/>
          </a:p>
          <a:p>
            <a:pPr lvl="0">
              <a:lnSpc>
                <a:spcPct val="90000"/>
              </a:lnSpc>
            </a:pPr>
            <a:r>
              <a:rPr lang="en-US" altLang="en-US" sz="2400" dirty="0"/>
              <a:t>Particles </a:t>
            </a:r>
            <a:r>
              <a:rPr lang="en-US" altLang="x-none" sz="2400" b="1" dirty="0"/>
              <a:t>vibrate </a:t>
            </a:r>
            <a:r>
              <a:rPr lang="en-US" altLang="x-none" sz="2400" dirty="0"/>
              <a:t>more when </a:t>
            </a:r>
            <a:r>
              <a:rPr lang="en-US" altLang="en-US" sz="2400" dirty="0"/>
              <a:t>hot</a:t>
            </a:r>
            <a:endParaRPr lang="en-US" altLang="en-US" sz="2400" dirty="0"/>
          </a:p>
          <a:p>
            <a:pPr lvl="0">
              <a:lnSpc>
                <a:spcPct val="90000"/>
              </a:lnSpc>
            </a:pPr>
            <a:r>
              <a:rPr lang="en-US" altLang="en-US" sz="2400" b="1" dirty="0"/>
              <a:t>S</a:t>
            </a:r>
            <a:r>
              <a:rPr lang="en-US" altLang="x-none" sz="2400" b="1" dirty="0"/>
              <a:t>tronger </a:t>
            </a:r>
            <a:r>
              <a:rPr lang="en-US" altLang="en-US" sz="2400" b="1" dirty="0"/>
              <a:t>intermolecular</a:t>
            </a:r>
            <a:r>
              <a:rPr lang="en-US" altLang="x-none" sz="2400" b="1" dirty="0"/>
              <a:t> forces</a:t>
            </a:r>
            <a:r>
              <a:rPr lang="en-US" altLang="x-none" sz="2400" dirty="0"/>
              <a:t> </a:t>
            </a:r>
            <a:r>
              <a:rPr lang="en-US" altLang="en-US" sz="2400" dirty="0"/>
              <a:t>allow </a:t>
            </a:r>
            <a:r>
              <a:rPr lang="en-US" altLang="x-none" sz="2400" dirty="0"/>
              <a:t>the vibrations </a:t>
            </a:r>
            <a:r>
              <a:rPr lang="en-US" altLang="en-US" sz="2400" dirty="0"/>
              <a:t>to travel </a:t>
            </a:r>
            <a:r>
              <a:rPr lang="en-US" altLang="en-US" sz="2400" b="1" dirty="0"/>
              <a:t>faster</a:t>
            </a:r>
            <a:endParaRPr lang="en-US" altLang="en-US" sz="2400" dirty="0"/>
          </a:p>
          <a:p>
            <a:pPr lvl="0">
              <a:lnSpc>
                <a:spcPct val="90000"/>
              </a:lnSpc>
            </a:pPr>
            <a:r>
              <a:rPr lang="en-US" altLang="x-none" sz="2400" dirty="0"/>
              <a:t>A poor conductor is called an </a:t>
            </a:r>
            <a:r>
              <a:rPr lang="en-US" altLang="x-none" sz="2400" b="1" dirty="0">
                <a:solidFill>
                  <a:schemeClr val="tx1"/>
                </a:solidFill>
              </a:rPr>
              <a:t>insulator</a:t>
            </a:r>
            <a:endParaRPr lang="en-US" altLang="x-none" sz="2400" dirty="0"/>
          </a:p>
          <a:p>
            <a:pPr lvl="0">
              <a:lnSpc>
                <a:spcPct val="90000"/>
              </a:lnSpc>
            </a:pPr>
            <a:r>
              <a:rPr lang="en-US" altLang="en-US" sz="2400" dirty="0"/>
              <a:t>Solids (best) → liquid → gas → </a:t>
            </a:r>
            <a:r>
              <a:rPr lang="en-US" altLang="x-none" sz="2400" b="1" dirty="0"/>
              <a:t>vacuum </a:t>
            </a:r>
            <a:r>
              <a:rPr lang="en-US" altLang="en-US" sz="2400" b="1" dirty="0"/>
              <a:t>(worst, no conduction)</a:t>
            </a:r>
            <a:endParaRPr lang="en-US" altLang="en-US" sz="2400" b="1" dirty="0"/>
          </a:p>
        </p:txBody>
      </p:sp>
      <p:pic>
        <p:nvPicPr>
          <p:cNvPr id="128004" name="Picture 4" descr="ConductionViaMolecules"/>
          <p:cNvPicPr>
            <a:picLocks noChangeAspect="1"/>
          </p:cNvPicPr>
          <p:nvPr>
            <p:ph idx="1"/>
          </p:nvPr>
        </p:nvPicPr>
        <p:blipFill>
          <a:blip r:embed="rId2"/>
          <a:srcRect/>
          <a:stretch>
            <a:fillRect/>
          </a:stretch>
        </p:blipFill>
        <p:spPr>
          <a:xfrm>
            <a:off x="12065" y="3259455"/>
            <a:ext cx="8970645" cy="178816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0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80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80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80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2386" name="Rectangle 2"/>
          <p:cNvSpPr>
            <a:spLocks noGrp="1"/>
          </p:cNvSpPr>
          <p:nvPr>
            <p:ph type="title"/>
          </p:nvPr>
        </p:nvSpPr>
        <p:spPr/>
        <p:txBody>
          <a:bodyPr vert="horz" wrap="square" lIns="91440" tIns="45720" rIns="91440" bIns="45720" anchor="ctr"/>
          <a:p>
            <a:r>
              <a:rPr lang="en-US" altLang="x-none" sz="4000" b="1" dirty="0">
                <a:solidFill>
                  <a:schemeClr val="bg1"/>
                </a:solidFill>
              </a:rPr>
              <a:t>Conduction through metals</a:t>
            </a:r>
            <a:endParaRPr lang="en-US" altLang="x-none" sz="4000" b="1" dirty="0">
              <a:solidFill>
                <a:schemeClr val="bg1"/>
              </a:solidFill>
            </a:endParaRPr>
          </a:p>
        </p:txBody>
      </p:sp>
      <p:sp>
        <p:nvSpPr>
          <p:cNvPr id="130051" name="Rectangle 3"/>
          <p:cNvSpPr>
            <a:spLocks noGrp="1"/>
          </p:cNvSpPr>
          <p:nvPr>
            <p:ph type="body" sz="half" idx="4294967295"/>
          </p:nvPr>
        </p:nvSpPr>
        <p:spPr>
          <a:xfrm>
            <a:off x="0" y="908050"/>
            <a:ext cx="9132570" cy="280860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266700" lvl="0" indent="-266700" defTabSz="0">
              <a:lnSpc>
                <a:spcPct val="90000"/>
              </a:lnSpc>
              <a:tabLst>
                <a:tab pos="266700" algn="l"/>
              </a:tabLst>
            </a:pPr>
            <a:r>
              <a:rPr lang="en-US" altLang="x-none" sz="2400" dirty="0"/>
              <a:t>Metals </a:t>
            </a:r>
            <a:r>
              <a:rPr lang="en-US" altLang="en-US" sz="2400" dirty="0"/>
              <a:t>are excellent conductors</a:t>
            </a:r>
            <a:r>
              <a:rPr lang="en-US" altLang="x-none" sz="2400" dirty="0"/>
              <a:t> </a:t>
            </a:r>
            <a:r>
              <a:rPr lang="en-US" altLang="en-US" sz="2400" dirty="0"/>
              <a:t>because they have free </a:t>
            </a:r>
            <a:r>
              <a:rPr lang="en-US" altLang="x-none" sz="2400" dirty="0"/>
              <a:t>electrons</a:t>
            </a:r>
            <a:r>
              <a:rPr lang="en-US" altLang="en-US" sz="2400" dirty="0"/>
              <a:t>.  </a:t>
            </a:r>
            <a:endParaRPr lang="en-US" altLang="en-US" sz="2400" dirty="0"/>
          </a:p>
          <a:p>
            <a:pPr marL="266700" lvl="0" indent="-266700" defTabSz="0">
              <a:lnSpc>
                <a:spcPct val="90000"/>
              </a:lnSpc>
              <a:tabLst>
                <a:tab pos="266700" algn="l"/>
              </a:tabLst>
            </a:pPr>
            <a:r>
              <a:rPr lang="en-US" altLang="en-US" sz="2400" dirty="0"/>
              <a:t>The free </a:t>
            </a:r>
            <a:r>
              <a:rPr lang="en-US" altLang="x-none" sz="2400" dirty="0"/>
              <a:t>electrons can pass energy through the metal very quickly</a:t>
            </a:r>
            <a:r>
              <a:rPr lang="en-US" altLang="en-US" sz="2400" dirty="0"/>
              <a:t>.</a:t>
            </a:r>
            <a:endParaRPr lang="en-US" altLang="x-none" sz="2400" dirty="0"/>
          </a:p>
          <a:p>
            <a:pPr marL="266700" lvl="0" indent="-266700" defTabSz="0">
              <a:lnSpc>
                <a:spcPct val="90000"/>
              </a:lnSpc>
              <a:tabLst>
                <a:tab pos="266700" algn="l"/>
              </a:tabLst>
            </a:pPr>
            <a:r>
              <a:rPr lang="en-US" altLang="x-none" sz="2400" dirty="0"/>
              <a:t>Most of the best conductors are metals.</a:t>
            </a:r>
            <a:endParaRPr lang="en-US" altLang="x-none" sz="2400" dirty="0"/>
          </a:p>
          <a:p>
            <a:pPr marL="266700" lvl="0" indent="-266700" defTabSz="0">
              <a:lnSpc>
                <a:spcPct val="90000"/>
              </a:lnSpc>
              <a:tabLst>
                <a:tab pos="266700" algn="l"/>
              </a:tabLst>
            </a:pPr>
            <a:r>
              <a:rPr lang="en-US" altLang="x-none" sz="2400" dirty="0"/>
              <a:t>However, diamond, a non-metal, is the best conductor despite only using </a:t>
            </a:r>
            <a:r>
              <a:rPr lang="en-US" sz="2400" dirty="0"/>
              <a:t>transferring energy by vibrations.</a:t>
            </a:r>
            <a:endParaRPr lang="en-US" sz="2400" dirty="0"/>
          </a:p>
        </p:txBody>
      </p:sp>
      <p:pic>
        <p:nvPicPr>
          <p:cNvPr id="130052" name="Picture 4" descr="HeatConductionViaElectrons"/>
          <p:cNvPicPr>
            <a:picLocks noChangeAspect="1"/>
          </p:cNvPicPr>
          <p:nvPr>
            <p:ph idx="1"/>
          </p:nvPr>
        </p:nvPicPr>
        <p:blipFill>
          <a:blip r:embed="rId1"/>
          <a:srcRect/>
          <a:stretch>
            <a:fillRect/>
          </a:stretch>
        </p:blipFill>
        <p:spPr>
          <a:xfrm>
            <a:off x="70485" y="4070985"/>
            <a:ext cx="9003665" cy="181229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charRg st="0" end="4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051">
                                            <p:txEl>
                                              <p:char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1">
                                            <p:txEl>
                                              <p:charRg st="179" end="21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051">
                                            <p:txEl>
                                              <p:charRg st="219" end="3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4" name="Rectangle 2"/>
          <p:cNvSpPr>
            <a:spLocks noGrp="1"/>
          </p:cNvSpPr>
          <p:nvPr>
            <p:ph type="title"/>
          </p:nvPr>
        </p:nvSpPr>
        <p:spPr/>
        <p:txBody>
          <a:bodyPr vert="horz" wrap="square" lIns="91440" tIns="45720" rIns="91440" bIns="45720" anchor="ctr"/>
          <a:p>
            <a:r>
              <a:rPr sz="4000" b="1" dirty="0"/>
              <a:t>Rate of heat transfer</a:t>
            </a:r>
            <a:endParaRPr sz="4000" b="1" dirty="0"/>
          </a:p>
        </p:txBody>
      </p:sp>
      <p:sp>
        <p:nvSpPr>
          <p:cNvPr id="193539" name="Rectangle 3"/>
          <p:cNvSpPr>
            <a:spLocks noGrp="1"/>
          </p:cNvSpPr>
          <p:nvPr>
            <p:ph idx="1"/>
          </p:nvPr>
        </p:nvSpPr>
        <p:spPr>
          <a:xfrm>
            <a:off x="12065" y="3866515"/>
            <a:ext cx="8689975" cy="1976755"/>
          </a:xfrm>
        </p:spPr>
        <p:txBody>
          <a:bodyPr vert="horz" wrap="square" lIns="91440" tIns="45720" rIns="91440" bIns="45720" anchor="t"/>
          <a:p>
            <a:pPr marL="0" indent="0">
              <a:lnSpc>
                <a:spcPct val="90000"/>
              </a:lnSpc>
              <a:buNone/>
            </a:pPr>
            <a:r>
              <a:rPr sz="2800" dirty="0"/>
              <a:t>Heat transfer by conduction can </a:t>
            </a:r>
            <a:r>
              <a:rPr sz="2800" b="1" dirty="0">
                <a:solidFill>
                  <a:srgbClr val="FF0000"/>
                </a:solidFill>
              </a:rPr>
              <a:t>increased</a:t>
            </a:r>
            <a:r>
              <a:rPr sz="2800" dirty="0"/>
              <a:t> by:</a:t>
            </a:r>
            <a:endParaRPr sz="2800" dirty="0"/>
          </a:p>
          <a:p>
            <a:pPr marL="719455" lvl="1" indent="-358775">
              <a:lnSpc>
                <a:spcPct val="90000"/>
              </a:lnSpc>
              <a:buAutoNum type="arabicPeriod"/>
            </a:pPr>
            <a:r>
              <a:rPr dirty="0"/>
              <a:t>using a better conducting substance</a:t>
            </a:r>
            <a:endParaRPr dirty="0"/>
          </a:p>
          <a:p>
            <a:pPr marL="719455" lvl="1" indent="-358775">
              <a:lnSpc>
                <a:spcPct val="90000"/>
              </a:lnSpc>
              <a:buAutoNum type="arabicPeriod"/>
            </a:pPr>
            <a:r>
              <a:rPr b="1" dirty="0">
                <a:solidFill>
                  <a:schemeClr val="accent2"/>
                </a:solidFill>
              </a:rPr>
              <a:t>decreasing</a:t>
            </a:r>
            <a:r>
              <a:rPr dirty="0"/>
              <a:t> the thickness of the substance</a:t>
            </a:r>
            <a:endParaRPr dirty="0"/>
          </a:p>
          <a:p>
            <a:pPr marL="719455" lvl="1" indent="-358775">
              <a:lnSpc>
                <a:spcPct val="90000"/>
              </a:lnSpc>
              <a:buAutoNum type="arabicPeriod"/>
            </a:pPr>
            <a:r>
              <a:rPr b="1" dirty="0">
                <a:solidFill>
                  <a:srgbClr val="FF0000"/>
                </a:solidFill>
              </a:rPr>
              <a:t>increasing</a:t>
            </a:r>
            <a:r>
              <a:rPr dirty="0"/>
              <a:t> the area of the substance</a:t>
            </a:r>
            <a:endParaRPr dirty="0"/>
          </a:p>
          <a:p>
            <a:pPr marL="719455" lvl="1" indent="-358775">
              <a:lnSpc>
                <a:spcPct val="90000"/>
              </a:lnSpc>
              <a:buAutoNum type="arabicPeriod"/>
            </a:pPr>
            <a:r>
              <a:rPr b="1" dirty="0">
                <a:solidFill>
                  <a:srgbClr val="FF0000"/>
                </a:solidFill>
              </a:rPr>
              <a:t>increasing</a:t>
            </a:r>
            <a:r>
              <a:rPr dirty="0"/>
              <a:t> the temperature difference across the substance</a:t>
            </a:r>
            <a:endParaRPr dirty="0"/>
          </a:p>
        </p:txBody>
      </p:sp>
      <p:grpSp>
        <p:nvGrpSpPr>
          <p:cNvPr id="2" name="Group 6"/>
          <p:cNvGrpSpPr/>
          <p:nvPr/>
        </p:nvGrpSpPr>
        <p:grpSpPr>
          <a:xfrm>
            <a:off x="3204845" y="1583690"/>
            <a:ext cx="2845435" cy="1245235"/>
            <a:chOff x="3651" y="1117"/>
            <a:chExt cx="1451" cy="635"/>
          </a:xfrm>
        </p:grpSpPr>
        <p:sp>
          <p:nvSpPr>
            <p:cNvPr id="274437" name="Rectangle 4"/>
            <p:cNvSpPr/>
            <p:nvPr/>
          </p:nvSpPr>
          <p:spPr>
            <a:xfrm>
              <a:off x="3651" y="1117"/>
              <a:ext cx="1451" cy="63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endParaRPr lang="en-US" altLang="x-none" sz="2400" dirty="0"/>
            </a:p>
          </p:txBody>
        </p:sp>
        <p:sp>
          <p:nvSpPr>
            <p:cNvPr id="274438" name="Text Box 5"/>
            <p:cNvSpPr txBox="1"/>
            <p:nvPr/>
          </p:nvSpPr>
          <p:spPr>
            <a:xfrm>
              <a:off x="4059" y="1253"/>
              <a:ext cx="908" cy="235"/>
            </a:xfrm>
            <a:prstGeom prst="rect">
              <a:avLst/>
            </a:prstGeom>
            <a:noFill/>
            <a:ln w="9525">
              <a:noFill/>
            </a:ln>
          </p:spPr>
          <p:txBody>
            <a:bodyPr>
              <a:spAutoFit/>
            </a:bodyPr>
            <a:p>
              <a:pPr>
                <a:spcBef>
                  <a:spcPct val="50000"/>
                </a:spcBef>
              </a:pPr>
              <a:r>
                <a:rPr sz="2400" dirty="0"/>
                <a:t>glass</a:t>
              </a:r>
              <a:endParaRPr sz="2400" dirty="0"/>
            </a:p>
          </p:txBody>
        </p:sp>
      </p:grpSp>
      <p:grpSp>
        <p:nvGrpSpPr>
          <p:cNvPr id="3" name="Group 13"/>
          <p:cNvGrpSpPr/>
          <p:nvPr/>
        </p:nvGrpSpPr>
        <p:grpSpPr>
          <a:xfrm>
            <a:off x="3204845" y="1583690"/>
            <a:ext cx="2845435" cy="1245235"/>
            <a:chOff x="3560" y="2296"/>
            <a:chExt cx="1451" cy="635"/>
          </a:xfrm>
        </p:grpSpPr>
        <p:sp>
          <p:nvSpPr>
            <p:cNvPr id="274440" name="Rectangle 11"/>
            <p:cNvSpPr/>
            <p:nvPr/>
          </p:nvSpPr>
          <p:spPr>
            <a:xfrm>
              <a:off x="3560" y="2296"/>
              <a:ext cx="1451" cy="635"/>
            </a:xfrm>
            <a:prstGeom prst="rect">
              <a:avLst/>
            </a:prstGeom>
            <a:solidFill>
              <a:srgbClr val="E7D9B7"/>
            </a:solidFill>
            <a:ln w="9525" cap="flat" cmpd="sng">
              <a:solidFill>
                <a:schemeClr val="tx1"/>
              </a:solidFill>
              <a:prstDash val="solid"/>
              <a:miter/>
              <a:headEnd type="none" w="med" len="med"/>
              <a:tailEnd type="none" w="med" len="med"/>
            </a:ln>
          </p:spPr>
          <p:txBody>
            <a:bodyPr wrap="none" anchor="ctr"/>
            <a:p>
              <a:pPr algn="ctr"/>
              <a:endParaRPr lang="en-US" altLang="x-none" sz="2400" dirty="0"/>
            </a:p>
          </p:txBody>
        </p:sp>
        <p:sp>
          <p:nvSpPr>
            <p:cNvPr id="274441" name="Text Box 12"/>
            <p:cNvSpPr txBox="1"/>
            <p:nvPr/>
          </p:nvSpPr>
          <p:spPr>
            <a:xfrm>
              <a:off x="3923" y="2432"/>
              <a:ext cx="908" cy="235"/>
            </a:xfrm>
            <a:prstGeom prst="rect">
              <a:avLst/>
            </a:prstGeom>
            <a:noFill/>
            <a:ln w="9525">
              <a:noFill/>
            </a:ln>
          </p:spPr>
          <p:txBody>
            <a:bodyPr>
              <a:spAutoFit/>
            </a:bodyPr>
            <a:p>
              <a:pPr>
                <a:spcBef>
                  <a:spcPct val="50000"/>
                </a:spcBef>
              </a:pPr>
              <a:r>
                <a:rPr sz="2400" dirty="0"/>
                <a:t>copper</a:t>
              </a:r>
              <a:endParaRPr sz="2400" dirty="0"/>
            </a:p>
          </p:txBody>
        </p:sp>
      </p:grpSp>
      <p:sp>
        <p:nvSpPr>
          <p:cNvPr id="193550" name="Text Box 14"/>
          <p:cNvSpPr txBox="1"/>
          <p:nvPr/>
        </p:nvSpPr>
        <p:spPr>
          <a:xfrm>
            <a:off x="2225675" y="1850390"/>
            <a:ext cx="979170" cy="460375"/>
          </a:xfrm>
          <a:prstGeom prst="rect">
            <a:avLst/>
          </a:prstGeom>
          <a:noFill/>
          <a:ln w="9525">
            <a:noFill/>
          </a:ln>
        </p:spPr>
        <p:txBody>
          <a:bodyPr wrap="square">
            <a:spAutoFit/>
          </a:bodyPr>
          <a:p>
            <a:pPr>
              <a:spcBef>
                <a:spcPct val="50000"/>
              </a:spcBef>
            </a:pPr>
            <a:r>
              <a:rPr sz="2400" b="1" dirty="0">
                <a:solidFill>
                  <a:srgbClr val="996633"/>
                </a:solidFill>
              </a:rPr>
              <a:t>60</a:t>
            </a:r>
            <a:r>
              <a:rPr sz="2400" b="1" dirty="0">
                <a:solidFill>
                  <a:srgbClr val="996633"/>
                </a:solidFill>
                <a:cs typeface="Arial" panose="020B0604020202020204" pitchFamily="34" charset="0"/>
              </a:rPr>
              <a:t>°C</a:t>
            </a:r>
            <a:endParaRPr sz="2400" b="1" dirty="0">
              <a:solidFill>
                <a:srgbClr val="996633"/>
              </a:solidFill>
              <a:ea typeface="Arial" panose="020B0604020202020204" pitchFamily="34" charset="0"/>
            </a:endParaRPr>
          </a:p>
        </p:txBody>
      </p:sp>
      <p:sp>
        <p:nvSpPr>
          <p:cNvPr id="193551" name="Text Box 15"/>
          <p:cNvSpPr txBox="1"/>
          <p:nvPr/>
        </p:nvSpPr>
        <p:spPr>
          <a:xfrm>
            <a:off x="6254115" y="1850390"/>
            <a:ext cx="977900" cy="460375"/>
          </a:xfrm>
          <a:prstGeom prst="rect">
            <a:avLst/>
          </a:prstGeom>
          <a:noFill/>
          <a:ln w="9525">
            <a:noFill/>
          </a:ln>
        </p:spPr>
        <p:txBody>
          <a:bodyPr wrap="square">
            <a:spAutoFit/>
          </a:bodyPr>
          <a:p>
            <a:pPr>
              <a:spcBef>
                <a:spcPct val="50000"/>
              </a:spcBef>
            </a:pPr>
            <a:r>
              <a:rPr sz="2400" b="1" dirty="0">
                <a:solidFill>
                  <a:srgbClr val="006600"/>
                </a:solidFill>
              </a:rPr>
              <a:t>20</a:t>
            </a:r>
            <a:r>
              <a:rPr sz="2400" b="1" dirty="0">
                <a:solidFill>
                  <a:srgbClr val="006600"/>
                </a:solidFill>
                <a:cs typeface="Arial" panose="020B0604020202020204" pitchFamily="34" charset="0"/>
              </a:rPr>
              <a:t>°C</a:t>
            </a:r>
            <a:endParaRPr sz="2400" b="1" dirty="0">
              <a:solidFill>
                <a:srgbClr val="006600"/>
              </a:solidFill>
              <a:ea typeface="Arial" panose="020B0604020202020204" pitchFamily="34" charset="0"/>
            </a:endParaRPr>
          </a:p>
        </p:txBody>
      </p:sp>
      <p:grpSp>
        <p:nvGrpSpPr>
          <p:cNvPr id="4" name="Group 19"/>
          <p:cNvGrpSpPr/>
          <p:nvPr/>
        </p:nvGrpSpPr>
        <p:grpSpPr>
          <a:xfrm>
            <a:off x="3636645" y="1583690"/>
            <a:ext cx="1780540" cy="1244600"/>
            <a:chOff x="2925" y="3385"/>
            <a:chExt cx="908" cy="635"/>
          </a:xfrm>
        </p:grpSpPr>
        <p:sp>
          <p:nvSpPr>
            <p:cNvPr id="274445" name="Rectangle 17"/>
            <p:cNvSpPr/>
            <p:nvPr/>
          </p:nvSpPr>
          <p:spPr>
            <a:xfrm>
              <a:off x="2925" y="3385"/>
              <a:ext cx="908" cy="635"/>
            </a:xfrm>
            <a:prstGeom prst="rect">
              <a:avLst/>
            </a:prstGeom>
            <a:solidFill>
              <a:srgbClr val="E7D9B7"/>
            </a:solidFill>
            <a:ln w="9525" cap="flat" cmpd="sng">
              <a:solidFill>
                <a:schemeClr val="tx1"/>
              </a:solidFill>
              <a:prstDash val="solid"/>
              <a:miter/>
              <a:headEnd type="none" w="med" len="med"/>
              <a:tailEnd type="none" w="med" len="med"/>
            </a:ln>
          </p:spPr>
          <p:txBody>
            <a:bodyPr wrap="none" anchor="ctr"/>
            <a:p>
              <a:pPr algn="ctr"/>
              <a:endParaRPr lang="en-US" altLang="x-none" sz="2400" dirty="0"/>
            </a:p>
          </p:txBody>
        </p:sp>
        <p:sp>
          <p:nvSpPr>
            <p:cNvPr id="274446" name="Text Box 18"/>
            <p:cNvSpPr txBox="1"/>
            <p:nvPr/>
          </p:nvSpPr>
          <p:spPr>
            <a:xfrm>
              <a:off x="3016" y="3521"/>
              <a:ext cx="771" cy="235"/>
            </a:xfrm>
            <a:prstGeom prst="rect">
              <a:avLst/>
            </a:prstGeom>
            <a:noFill/>
            <a:ln w="9525">
              <a:noFill/>
            </a:ln>
          </p:spPr>
          <p:txBody>
            <a:bodyPr>
              <a:spAutoFit/>
            </a:bodyPr>
            <a:p>
              <a:pPr>
                <a:spcBef>
                  <a:spcPct val="50000"/>
                </a:spcBef>
              </a:pPr>
              <a:r>
                <a:rPr sz="2400" dirty="0"/>
                <a:t>copper</a:t>
              </a:r>
              <a:endParaRPr sz="2400" dirty="0"/>
            </a:p>
          </p:txBody>
        </p:sp>
      </p:grpSp>
      <p:grpSp>
        <p:nvGrpSpPr>
          <p:cNvPr id="5" name="Group 23"/>
          <p:cNvGrpSpPr/>
          <p:nvPr/>
        </p:nvGrpSpPr>
        <p:grpSpPr>
          <a:xfrm>
            <a:off x="3636645" y="1294765"/>
            <a:ext cx="1780540" cy="2223770"/>
            <a:chOff x="4286" y="3022"/>
            <a:chExt cx="908" cy="1134"/>
          </a:xfrm>
        </p:grpSpPr>
        <p:sp>
          <p:nvSpPr>
            <p:cNvPr id="274448" name="Rectangle 21"/>
            <p:cNvSpPr/>
            <p:nvPr/>
          </p:nvSpPr>
          <p:spPr>
            <a:xfrm>
              <a:off x="4286" y="3022"/>
              <a:ext cx="908" cy="1134"/>
            </a:xfrm>
            <a:prstGeom prst="rect">
              <a:avLst/>
            </a:prstGeom>
            <a:solidFill>
              <a:srgbClr val="E7D9B7"/>
            </a:solidFill>
            <a:ln w="9525" cap="flat" cmpd="sng">
              <a:solidFill>
                <a:schemeClr val="tx1"/>
              </a:solidFill>
              <a:prstDash val="solid"/>
              <a:miter/>
              <a:headEnd type="none" w="med" len="med"/>
              <a:tailEnd type="none" w="med" len="med"/>
            </a:ln>
          </p:spPr>
          <p:txBody>
            <a:bodyPr wrap="none" anchor="ctr"/>
            <a:p>
              <a:pPr algn="ctr"/>
              <a:endParaRPr lang="en-US" altLang="x-none" sz="2400" dirty="0"/>
            </a:p>
          </p:txBody>
        </p:sp>
        <p:sp>
          <p:nvSpPr>
            <p:cNvPr id="274449" name="Text Box 22"/>
            <p:cNvSpPr txBox="1"/>
            <p:nvPr/>
          </p:nvSpPr>
          <p:spPr>
            <a:xfrm>
              <a:off x="4377" y="3430"/>
              <a:ext cx="771" cy="235"/>
            </a:xfrm>
            <a:prstGeom prst="rect">
              <a:avLst/>
            </a:prstGeom>
            <a:noFill/>
            <a:ln w="9525">
              <a:noFill/>
            </a:ln>
          </p:spPr>
          <p:txBody>
            <a:bodyPr>
              <a:spAutoFit/>
            </a:bodyPr>
            <a:p>
              <a:pPr>
                <a:spcBef>
                  <a:spcPct val="50000"/>
                </a:spcBef>
              </a:pPr>
              <a:r>
                <a:rPr sz="2400" dirty="0"/>
                <a:t>copper</a:t>
              </a:r>
              <a:endParaRPr sz="2400" dirty="0"/>
            </a:p>
          </p:txBody>
        </p:sp>
      </p:grpSp>
      <p:sp>
        <p:nvSpPr>
          <p:cNvPr id="193561" name="Text Box 25"/>
          <p:cNvSpPr txBox="1"/>
          <p:nvPr/>
        </p:nvSpPr>
        <p:spPr>
          <a:xfrm>
            <a:off x="2049145" y="1851025"/>
            <a:ext cx="1155700" cy="460375"/>
          </a:xfrm>
          <a:prstGeom prst="rect">
            <a:avLst/>
          </a:prstGeom>
          <a:noFill/>
          <a:ln w="9525">
            <a:noFill/>
          </a:ln>
        </p:spPr>
        <p:txBody>
          <a:bodyPr wrap="square">
            <a:spAutoFit/>
          </a:bodyPr>
          <a:p>
            <a:pPr>
              <a:spcBef>
                <a:spcPct val="50000"/>
              </a:spcBef>
            </a:pPr>
            <a:r>
              <a:rPr sz="2400" b="1" dirty="0">
                <a:solidFill>
                  <a:srgbClr val="FF0000"/>
                </a:solidFill>
              </a:rPr>
              <a:t>100</a:t>
            </a:r>
            <a:r>
              <a:rPr sz="2400" b="1" dirty="0">
                <a:solidFill>
                  <a:srgbClr val="FF0000"/>
                </a:solidFill>
                <a:cs typeface="Arial" panose="020B0604020202020204" pitchFamily="34" charset="0"/>
              </a:rPr>
              <a:t>°C</a:t>
            </a:r>
            <a:endParaRPr sz="2400" b="1" dirty="0">
              <a:solidFill>
                <a:srgbClr val="FF0000"/>
              </a:solidFill>
              <a:ea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3539">
                                            <p:txEl>
                                              <p:charRg st="0" end="4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35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35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3539">
                                            <p:txEl>
                                              <p:charRg st="46" end="82"/>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3539">
                                            <p:txEl>
                                              <p:charRg st="82" end="124"/>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3539">
                                            <p:txEl>
                                              <p:charRg st="124" end="161"/>
                                            </p:txEl>
                                          </p:spTgt>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3539">
                                            <p:txEl>
                                              <p:charRg st="161" end="220"/>
                                            </p:txEl>
                                          </p:spTgt>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93550"/>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1935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50" grpId="0"/>
      <p:bldP spid="193550" grpId="1"/>
      <p:bldP spid="193551" grpId="0"/>
      <p:bldP spid="19356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2" name="Rectangle 2"/>
          <p:cNvSpPr>
            <a:spLocks noGrp="1"/>
          </p:cNvSpPr>
          <p:nvPr>
            <p:ph type="title"/>
          </p:nvPr>
        </p:nvSpPr>
        <p:spPr/>
        <p:txBody>
          <a:bodyPr vert="horz" wrap="square" lIns="91440" tIns="45720" rIns="91440" bIns="45720" anchor="ctr"/>
          <a:p>
            <a:r>
              <a:rPr lang="en-US" altLang="x-none" sz="4000" b="1" dirty="0">
                <a:solidFill>
                  <a:schemeClr val="bg1"/>
                </a:solidFill>
              </a:rPr>
              <a:t>Finding the best conductor</a:t>
            </a:r>
            <a:endParaRPr lang="en-US" altLang="x-none" sz="4000" b="1" dirty="0">
              <a:solidFill>
                <a:schemeClr val="bg1"/>
              </a:solidFill>
            </a:endParaRPr>
          </a:p>
        </p:txBody>
      </p:sp>
      <p:sp>
        <p:nvSpPr>
          <p:cNvPr id="132099" name="Rectangle 3"/>
          <p:cNvSpPr>
            <a:spLocks noGrp="1"/>
          </p:cNvSpPr>
          <p:nvPr>
            <p:ph type="body" sz="half" idx="4294967295"/>
          </p:nvPr>
        </p:nvSpPr>
        <p:spPr>
          <a:xfrm>
            <a:off x="4852035" y="672465"/>
            <a:ext cx="4088765" cy="162369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defTabSz="0">
              <a:lnSpc>
                <a:spcPct val="80000"/>
              </a:lnSpc>
              <a:buNone/>
              <a:tabLst>
                <a:tab pos="266700" algn="l"/>
              </a:tabLst>
            </a:pPr>
            <a:r>
              <a:rPr lang="en-US" altLang="en-US" sz="2400" b="1" u="sng">
                <a:latin typeface="+mn-ea"/>
                <a:cs typeface="+mn-ea"/>
              </a:rPr>
              <a:t>Constants</a:t>
            </a:r>
            <a:endParaRPr lang="en-US" altLang="x-none" sz="2400">
              <a:latin typeface="+mn-ea"/>
              <a:cs typeface="+mn-ea"/>
            </a:endParaRPr>
          </a:p>
          <a:p>
            <a:pPr lvl="0" defTabSz="0">
              <a:lnSpc>
                <a:spcPct val="80000"/>
              </a:lnSpc>
              <a:buClr>
                <a:srgbClr val="000000"/>
              </a:buClr>
              <a:buFont typeface="Arial" panose="020B0604020202020204" pitchFamily="34" charset="0"/>
              <a:buChar char="•"/>
              <a:tabLst>
                <a:tab pos="266700" algn="l"/>
              </a:tabLst>
            </a:pPr>
            <a:r>
              <a:rPr lang="en-US" altLang="x-none" sz="2400">
                <a:latin typeface="+mn-ea"/>
                <a:cs typeface="+mn-ea"/>
              </a:rPr>
              <a:t>length </a:t>
            </a:r>
            <a:endParaRPr lang="en-US" altLang="x-none" sz="2400">
              <a:latin typeface="+mn-ea"/>
              <a:cs typeface="+mn-ea"/>
            </a:endParaRPr>
          </a:p>
          <a:p>
            <a:pPr lvl="0" defTabSz="0">
              <a:lnSpc>
                <a:spcPct val="80000"/>
              </a:lnSpc>
              <a:buClr>
                <a:srgbClr val="000000"/>
              </a:buClr>
              <a:buFont typeface="Arial" panose="020B0604020202020204" pitchFamily="34" charset="0"/>
              <a:buChar char="•"/>
              <a:tabLst>
                <a:tab pos="266700" algn="l"/>
              </a:tabLst>
            </a:pPr>
            <a:r>
              <a:rPr lang="en-US" altLang="x-none" sz="2400">
                <a:latin typeface="+mn-ea"/>
                <a:cs typeface="+mn-ea"/>
              </a:rPr>
              <a:t>cross-sectional area</a:t>
            </a:r>
            <a:endParaRPr lang="en-US" altLang="x-none" sz="2400">
              <a:latin typeface="+mn-ea"/>
              <a:cs typeface="+mn-ea"/>
            </a:endParaRPr>
          </a:p>
          <a:p>
            <a:pPr lvl="0" defTabSz="0">
              <a:lnSpc>
                <a:spcPct val="80000"/>
              </a:lnSpc>
              <a:buClr>
                <a:srgbClr val="000000"/>
              </a:buClr>
              <a:buFont typeface="Arial" panose="020B0604020202020204" pitchFamily="34" charset="0"/>
              <a:buChar char="•"/>
              <a:tabLst>
                <a:tab pos="266700" algn="l"/>
              </a:tabLst>
            </a:pPr>
            <a:r>
              <a:rPr lang="en-US" altLang="en-US" sz="2400">
                <a:latin typeface="+mn-ea"/>
                <a:cs typeface="+mn-ea"/>
              </a:rPr>
              <a:t>heat energy supplied</a:t>
            </a:r>
            <a:endParaRPr lang="en-US" altLang="en-US" sz="2400">
              <a:latin typeface="+mn-ea"/>
              <a:cs typeface="+mn-ea"/>
            </a:endParaRPr>
          </a:p>
        </p:txBody>
      </p:sp>
      <p:pic>
        <p:nvPicPr>
          <p:cNvPr id="132100" name="Picture 4" descr="DuncanConductivityComparison"/>
          <p:cNvPicPr>
            <a:picLocks noChangeAspect="1"/>
          </p:cNvPicPr>
          <p:nvPr>
            <p:ph idx="1"/>
          </p:nvPr>
        </p:nvPicPr>
        <p:blipFill>
          <a:blip r:embed="rId1"/>
          <a:srcRect/>
          <a:stretch>
            <a:fillRect/>
          </a:stretch>
        </p:blipFill>
        <p:spPr>
          <a:xfrm>
            <a:off x="1575435" y="2402840"/>
            <a:ext cx="5613400" cy="4439285"/>
          </a:xfrm>
        </p:spPr>
      </p:pic>
      <p:sp>
        <p:nvSpPr>
          <p:cNvPr id="2" name="Text Box 1"/>
          <p:cNvSpPr txBox="1"/>
          <p:nvPr/>
        </p:nvSpPr>
        <p:spPr>
          <a:xfrm>
            <a:off x="191135" y="753745"/>
            <a:ext cx="4156075" cy="1271270"/>
          </a:xfrm>
          <a:prstGeom prst="rect">
            <a:avLst/>
          </a:prstGeom>
          <a:noFill/>
        </p:spPr>
        <p:txBody>
          <a:bodyPr wrap="square" rtlCol="0" anchor="t">
            <a:spAutoFit/>
          </a:bodyPr>
          <a:p>
            <a:pPr marL="0" lvl="0" indent="0" defTabSz="0">
              <a:lnSpc>
                <a:spcPct val="80000"/>
              </a:lnSpc>
              <a:buNone/>
              <a:tabLst>
                <a:tab pos="266700" algn="l"/>
              </a:tabLst>
            </a:pPr>
            <a:r>
              <a:rPr lang="en-US" altLang="en-US" sz="2400" b="1" u="sng" dirty="0">
                <a:sym typeface="+mn-ea"/>
              </a:rPr>
              <a:t>Independent variable</a:t>
            </a:r>
            <a:endParaRPr lang="en-US" altLang="en-US" sz="2400" dirty="0"/>
          </a:p>
          <a:p>
            <a:pPr marL="342900" lvl="0" indent="-342900" defTabSz="0">
              <a:lnSpc>
                <a:spcPct val="80000"/>
              </a:lnSpc>
              <a:buFont typeface="Arial" panose="020B0604020202020204" pitchFamily="34" charset="0"/>
              <a:buChar char="•"/>
              <a:tabLst>
                <a:tab pos="266700" algn="l"/>
              </a:tabLst>
            </a:pPr>
            <a:r>
              <a:rPr lang="en-US" altLang="en-US" sz="2400" dirty="0">
                <a:sym typeface="+mn-ea"/>
              </a:rPr>
              <a:t>material</a:t>
            </a:r>
            <a:endParaRPr lang="en-US" altLang="en-US" sz="2400" b="1" u="sng" dirty="0"/>
          </a:p>
          <a:p>
            <a:pPr marL="0" lvl="0" indent="0" defTabSz="0">
              <a:lnSpc>
                <a:spcPct val="80000"/>
              </a:lnSpc>
              <a:buNone/>
              <a:tabLst>
                <a:tab pos="266700" algn="l"/>
              </a:tabLst>
            </a:pPr>
            <a:r>
              <a:rPr lang="en-US" altLang="en-US" sz="2400" b="1" u="sng" dirty="0">
                <a:sym typeface="+mn-ea"/>
              </a:rPr>
              <a:t>Dependent variable</a:t>
            </a:r>
            <a:endParaRPr lang="en-US" altLang="en-US" sz="2400" dirty="0"/>
          </a:p>
          <a:p>
            <a:pPr marL="342900" lvl="0" indent="-342900" defTabSz="0">
              <a:lnSpc>
                <a:spcPct val="80000"/>
              </a:lnSpc>
              <a:buFont typeface="Arial" panose="020B0604020202020204" pitchFamily="34" charset="0"/>
              <a:buChar char="•"/>
              <a:tabLst>
                <a:tab pos="266700" algn="l"/>
              </a:tabLst>
            </a:pPr>
            <a:r>
              <a:rPr lang="en-US" altLang="en-US" sz="2400" dirty="0">
                <a:sym typeface="+mn-ea"/>
              </a:rPr>
              <a:t>time for match to fall off</a:t>
            </a:r>
            <a:endParaRPr lang="en-US" altLang="en-US" sz="2400" dirty="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09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09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0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0" name="Rectangle 2"/>
          <p:cNvSpPr>
            <a:spLocks noGrp="1"/>
          </p:cNvSpPr>
          <p:nvPr>
            <p:ph type="title"/>
          </p:nvPr>
        </p:nvSpPr>
        <p:spPr/>
        <p:txBody>
          <a:bodyPr vert="horz" wrap="square" lIns="91440" tIns="45720" rIns="91440" bIns="45720" anchor="ctr"/>
          <a:p>
            <a:r>
              <a:rPr lang="en-US" altLang="x-none" sz="4000" b="1" dirty="0">
                <a:solidFill>
                  <a:schemeClr val="bg1"/>
                </a:solidFill>
              </a:rPr>
              <a:t>Comparing brass &amp; wood</a:t>
            </a:r>
            <a:endParaRPr lang="en-US" altLang="x-none" sz="4000" b="1" dirty="0">
              <a:solidFill>
                <a:schemeClr val="bg1"/>
              </a:solidFill>
            </a:endParaRPr>
          </a:p>
        </p:txBody>
      </p:sp>
      <p:sp>
        <p:nvSpPr>
          <p:cNvPr id="134147" name="Rectangle 3"/>
          <p:cNvSpPr>
            <a:spLocks noGrp="1"/>
          </p:cNvSpPr>
          <p:nvPr>
            <p:ph type="body" sz="half" idx="4294967295"/>
          </p:nvPr>
        </p:nvSpPr>
        <p:spPr>
          <a:xfrm>
            <a:off x="243205" y="4029075"/>
            <a:ext cx="8439150" cy="252920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266700" lvl="0" indent="-266700"/>
            <a:r>
              <a:rPr lang="en-US" altLang="en-US" dirty="0"/>
              <a:t>Which sides burns the paper the quickest?</a:t>
            </a:r>
            <a:endParaRPr lang="en-US" altLang="x-none" dirty="0"/>
          </a:p>
          <a:p>
            <a:pPr marL="266700" lvl="0" indent="-266700"/>
            <a:r>
              <a:rPr lang="en-US" altLang="en-US" dirty="0"/>
              <a:t>The wooden side, </a:t>
            </a:r>
            <a:r>
              <a:rPr lang="en-US" altLang="x-none" dirty="0"/>
              <a:t>because the brass removes the heat away from the paper more quickly than the wood.</a:t>
            </a:r>
            <a:endParaRPr dirty="0"/>
          </a:p>
        </p:txBody>
      </p:sp>
      <p:pic>
        <p:nvPicPr>
          <p:cNvPr id="134148" name="Picture 4" descr="DuncanBrassWoodComparison"/>
          <p:cNvPicPr>
            <a:picLocks noChangeAspect="1"/>
          </p:cNvPicPr>
          <p:nvPr>
            <p:ph idx="1"/>
          </p:nvPr>
        </p:nvPicPr>
        <p:blipFill>
          <a:blip r:embed="rId1"/>
          <a:srcRect/>
          <a:stretch>
            <a:fillRect/>
          </a:stretch>
        </p:blipFill>
        <p:spPr>
          <a:xfrm>
            <a:off x="2052320" y="1022350"/>
            <a:ext cx="5039360" cy="2412365"/>
          </a:xfrm>
        </p:spPr>
      </p:pic>
      <p:sp>
        <p:nvSpPr>
          <p:cNvPr id="2" name="Rectangle 1"/>
          <p:cNvSpPr/>
          <p:nvPr/>
        </p:nvSpPr>
        <p:spPr>
          <a:xfrm>
            <a:off x="323850" y="4581525"/>
            <a:ext cx="8496935" cy="13677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8" name="Rectangle 2"/>
          <p:cNvSpPr>
            <a:spLocks noGrp="1"/>
          </p:cNvSpPr>
          <p:nvPr>
            <p:ph type="title"/>
          </p:nvPr>
        </p:nvSpPr>
        <p:spPr/>
        <p:txBody>
          <a:bodyPr vert="horz" wrap="square" lIns="91440" tIns="45720" rIns="91440" bIns="45720" anchor="ctr"/>
          <a:p>
            <a:r>
              <a:rPr lang="en-US" altLang="x-none" sz="4000" b="1" dirty="0">
                <a:solidFill>
                  <a:schemeClr val="bg1"/>
                </a:solidFill>
              </a:rPr>
              <a:t>Water - a poor conductor</a:t>
            </a:r>
            <a:endParaRPr lang="en-US" altLang="x-none" sz="4000" b="1" dirty="0">
              <a:solidFill>
                <a:schemeClr val="bg1"/>
              </a:solidFill>
            </a:endParaRPr>
          </a:p>
        </p:txBody>
      </p:sp>
      <p:sp>
        <p:nvSpPr>
          <p:cNvPr id="136195" name="Rectangle 3"/>
          <p:cNvSpPr>
            <a:spLocks noGrp="1"/>
          </p:cNvSpPr>
          <p:nvPr>
            <p:ph type="body" sz="half" idx="4294967295"/>
          </p:nvPr>
        </p:nvSpPr>
        <p:spPr>
          <a:xfrm>
            <a:off x="4343400" y="1052830"/>
            <a:ext cx="4800600" cy="444309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lnSpc>
                <a:spcPct val="90000"/>
              </a:lnSpc>
              <a:buNone/>
            </a:pPr>
            <a:r>
              <a:rPr lang="en-US" altLang="en-US" dirty="0"/>
              <a:t>Why is it possible to hold the bottom of the tube even though the water is boiling at the top?</a:t>
            </a:r>
            <a:endParaRPr lang="en-US" altLang="x-none" dirty="0"/>
          </a:p>
          <a:p>
            <a:pPr lvl="0">
              <a:lnSpc>
                <a:spcPct val="90000"/>
              </a:lnSpc>
            </a:pPr>
            <a:r>
              <a:rPr lang="en-US" altLang="en-US" dirty="0"/>
              <a:t>W</a:t>
            </a:r>
            <a:r>
              <a:rPr lang="en-US" altLang="x-none" dirty="0"/>
              <a:t>ater (and glass) conduct heat relatively slowly</a:t>
            </a:r>
            <a:endParaRPr dirty="0"/>
          </a:p>
        </p:txBody>
      </p:sp>
      <p:pic>
        <p:nvPicPr>
          <p:cNvPr id="136196" name="Picture 4" descr="WaterPoorConductor"/>
          <p:cNvPicPr>
            <a:picLocks noChangeAspect="1"/>
          </p:cNvPicPr>
          <p:nvPr>
            <p:ph idx="1"/>
          </p:nvPr>
        </p:nvPicPr>
        <p:blipFill>
          <a:blip r:embed="rId1"/>
          <a:srcRect/>
          <a:stretch>
            <a:fillRect/>
          </a:stretch>
        </p:blipFill>
        <p:spPr>
          <a:xfrm>
            <a:off x="324485" y="1265555"/>
            <a:ext cx="3889375" cy="3587115"/>
          </a:xfrm>
        </p:spPr>
      </p:pic>
      <p:sp>
        <p:nvSpPr>
          <p:cNvPr id="2" name="Rectangle 1"/>
          <p:cNvSpPr/>
          <p:nvPr/>
        </p:nvSpPr>
        <p:spPr>
          <a:xfrm>
            <a:off x="4343400" y="2637155"/>
            <a:ext cx="5112385" cy="1080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195">
                                            <p:txEl>
                                              <p:charRg st="137" end="20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6" name="Rectangle 2"/>
          <p:cNvSpPr>
            <a:spLocks noGrp="1"/>
          </p:cNvSpPr>
          <p:nvPr>
            <p:ph type="title"/>
          </p:nvPr>
        </p:nvSpPr>
        <p:spPr/>
        <p:txBody>
          <a:bodyPr vert="horz" wrap="square" lIns="91440" tIns="45720" rIns="91440" bIns="45720" anchor="ctr"/>
          <a:p>
            <a:r>
              <a:rPr lang="en-US" altLang="en-US" sz="4000" b="1" dirty="0">
                <a:solidFill>
                  <a:schemeClr val="bg1"/>
                </a:solidFill>
              </a:rPr>
              <a:t>What's the connection?</a:t>
            </a:r>
            <a:endParaRPr lang="en-US" altLang="en-US" sz="4000" b="1" dirty="0">
              <a:solidFill>
                <a:schemeClr val="bg1"/>
              </a:solidFill>
            </a:endParaRPr>
          </a:p>
        </p:txBody>
      </p:sp>
      <p:sp>
        <p:nvSpPr>
          <p:cNvPr id="282627" name="Rectangle 3"/>
          <p:cNvSpPr>
            <a:spLocks noGrp="1"/>
          </p:cNvSpPr>
          <p:nvPr>
            <p:ph type="body" sz="half" idx="4294967295"/>
          </p:nvPr>
        </p:nvSpPr>
        <p:spPr>
          <a:xfrm>
            <a:off x="2087880" y="1557655"/>
            <a:ext cx="7056120" cy="100774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lgn="ctr">
              <a:lnSpc>
                <a:spcPct val="80000"/>
              </a:lnSpc>
              <a:buNone/>
            </a:pPr>
            <a:r>
              <a:rPr lang="en-US" altLang="x-none" sz="2400" dirty="0">
                <a:solidFill>
                  <a:schemeClr val="bg1"/>
                </a:solidFill>
              </a:rPr>
              <a:t>Air trapped in feathers, cavity wall insulation, loft insulation, duvets and lagging greatly reduces heat loss by conduction.</a:t>
            </a:r>
            <a:endParaRPr lang="en-US" altLang="x-none" sz="2400" dirty="0">
              <a:solidFill>
                <a:schemeClr val="bg1"/>
              </a:solidFill>
            </a:endParaRPr>
          </a:p>
        </p:txBody>
      </p:sp>
      <p:pic>
        <p:nvPicPr>
          <p:cNvPr id="138244" name="Picture 4" descr="Bird"/>
          <p:cNvPicPr>
            <a:picLocks noChangeAspect="1"/>
          </p:cNvPicPr>
          <p:nvPr>
            <p:ph idx="1"/>
          </p:nvPr>
        </p:nvPicPr>
        <p:blipFill>
          <a:blip r:embed="rId1">
            <a:lum bright="12000" contrast="12000"/>
          </a:blip>
          <a:srcRect/>
          <a:stretch>
            <a:fillRect/>
          </a:stretch>
        </p:blipFill>
        <p:spPr>
          <a:xfrm>
            <a:off x="3490595" y="1916430"/>
            <a:ext cx="2162175" cy="2238375"/>
          </a:xfrm>
        </p:spPr>
      </p:pic>
      <p:pic>
        <p:nvPicPr>
          <p:cNvPr id="138245" name="Picture 5" descr="DuncanRoofInsulation"/>
          <p:cNvPicPr>
            <a:picLocks noChangeAspect="1"/>
          </p:cNvPicPr>
          <p:nvPr>
            <p:ph sz="quarter" idx="4294967295"/>
          </p:nvPr>
        </p:nvPicPr>
        <p:blipFill>
          <a:blip r:embed="rId2"/>
          <a:srcRect/>
          <a:stretch>
            <a:fillRect/>
          </a:stretch>
        </p:blipFill>
        <p:spPr>
          <a:xfrm>
            <a:off x="5823585" y="988060"/>
            <a:ext cx="3198495" cy="2657475"/>
          </a:xfrm>
        </p:spPr>
      </p:pic>
      <p:pic>
        <p:nvPicPr>
          <p:cNvPr id="138246" name="Picture 6" descr="Duvet"/>
          <p:cNvPicPr>
            <a:picLocks noChangeAspect="1"/>
          </p:cNvPicPr>
          <p:nvPr/>
        </p:nvPicPr>
        <p:blipFill>
          <a:blip r:embed="rId3"/>
          <a:stretch>
            <a:fillRect/>
          </a:stretch>
        </p:blipFill>
        <p:spPr>
          <a:xfrm>
            <a:off x="188595" y="4472940"/>
            <a:ext cx="4601845" cy="2199005"/>
          </a:xfrm>
          <a:prstGeom prst="rect">
            <a:avLst/>
          </a:prstGeom>
          <a:noFill/>
          <a:ln w="9525">
            <a:noFill/>
          </a:ln>
        </p:spPr>
      </p:pic>
      <p:pic>
        <p:nvPicPr>
          <p:cNvPr id="138247" name="Picture 7" descr="Lagging"/>
          <p:cNvPicPr>
            <a:picLocks noChangeAspect="1"/>
          </p:cNvPicPr>
          <p:nvPr/>
        </p:nvPicPr>
        <p:blipFill>
          <a:blip r:embed="rId4"/>
          <a:stretch>
            <a:fillRect/>
          </a:stretch>
        </p:blipFill>
        <p:spPr>
          <a:xfrm>
            <a:off x="5429885" y="4318000"/>
            <a:ext cx="3243580" cy="2261235"/>
          </a:xfrm>
          <a:prstGeom prst="rect">
            <a:avLst/>
          </a:prstGeom>
          <a:noFill/>
          <a:ln w="9525">
            <a:noFill/>
          </a:ln>
        </p:spPr>
      </p:pic>
      <p:pic>
        <p:nvPicPr>
          <p:cNvPr id="138248" name="Picture 8" descr="DuncanCavityWallInsulation"/>
          <p:cNvPicPr>
            <a:picLocks noChangeAspect="1"/>
          </p:cNvPicPr>
          <p:nvPr/>
        </p:nvPicPr>
        <p:blipFill>
          <a:blip r:embed="rId5"/>
          <a:stretch>
            <a:fillRect/>
          </a:stretch>
        </p:blipFill>
        <p:spPr>
          <a:xfrm>
            <a:off x="188595" y="855980"/>
            <a:ext cx="3076575" cy="2921635"/>
          </a:xfrm>
          <a:prstGeom prst="rect">
            <a:avLst/>
          </a:prstGeom>
          <a:noFill/>
          <a:ln w="9525">
            <a:noFill/>
          </a:ln>
        </p:spPr>
      </p:pic>
      <p:sp>
        <p:nvSpPr>
          <p:cNvPr id="2" name="Text Box 1"/>
          <p:cNvSpPr txBox="1"/>
          <p:nvPr/>
        </p:nvSpPr>
        <p:spPr>
          <a:xfrm>
            <a:off x="3267710" y="746125"/>
            <a:ext cx="2456180" cy="1014730"/>
          </a:xfrm>
          <a:prstGeom prst="rect">
            <a:avLst/>
          </a:prstGeom>
          <a:noFill/>
        </p:spPr>
        <p:txBody>
          <a:bodyPr wrap="square" rtlCol="0">
            <a:spAutoFit/>
          </a:bodyPr>
          <a:p>
            <a:pPr algn="ctr"/>
            <a:r>
              <a:rPr lang="en-US" altLang="x-none" sz="2000" b="1" u="sng" dirty="0">
                <a:solidFill>
                  <a:schemeClr val="tx1"/>
                </a:solidFill>
                <a:sym typeface="+mn-ea"/>
              </a:rPr>
              <a:t>Air</a:t>
            </a:r>
            <a:endParaRPr lang="en-US" altLang="x-none" sz="2000" b="1" u="sng" dirty="0">
              <a:solidFill>
                <a:schemeClr val="tx1"/>
              </a:solidFill>
              <a:sym typeface="+mn-ea"/>
            </a:endParaRPr>
          </a:p>
          <a:p>
            <a:r>
              <a:rPr lang="en-US" altLang="x-none" sz="2000" b="1" dirty="0">
                <a:solidFill>
                  <a:schemeClr val="tx1"/>
                </a:solidFill>
                <a:sym typeface="+mn-ea"/>
              </a:rPr>
              <a:t> - a good insulator</a:t>
            </a:r>
            <a:endParaRPr lang="en-US" altLang="x-none" sz="2000" b="1" dirty="0">
              <a:solidFill>
                <a:schemeClr val="tx1"/>
              </a:solidFill>
            </a:endParaRPr>
          </a:p>
          <a:p>
            <a:endParaRPr lang="en-US" altLang="x-none"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2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2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82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82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82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4674"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1</a:t>
            </a:r>
            <a:endParaRPr lang="en-US" altLang="x-none" sz="4000" b="1" dirty="0">
              <a:solidFill>
                <a:schemeClr val="bg1"/>
              </a:solidFill>
            </a:endParaRPr>
          </a:p>
        </p:txBody>
      </p:sp>
      <p:sp>
        <p:nvSpPr>
          <p:cNvPr id="2" name="Content Placeholder 1"/>
          <p:cNvSpPr>
            <a:spLocks noGrp="1"/>
          </p:cNvSpPr>
          <p:nvPr>
            <p:ph idx="1"/>
          </p:nvPr>
        </p:nvSpPr>
        <p:spPr/>
        <p:txBody>
          <a:bodyPr/>
          <a:p>
            <a:endParaRPr lang="en-US"/>
          </a:p>
        </p:txBody>
      </p:sp>
      <p:sp>
        <p:nvSpPr>
          <p:cNvPr id="284675" name="Text Box 3"/>
          <p:cNvSpPr txBox="1"/>
          <p:nvPr/>
        </p:nvSpPr>
        <p:spPr>
          <a:xfrm>
            <a:off x="684213" y="908050"/>
            <a:ext cx="7920037" cy="3784600"/>
          </a:xfrm>
          <a:prstGeom prst="rect">
            <a:avLst/>
          </a:prstGeom>
          <a:solidFill>
            <a:schemeClr val="bg1"/>
          </a:solidFill>
          <a:ln w="9525">
            <a:noFill/>
          </a:ln>
        </p:spPr>
        <p:txBody>
          <a:bodyPr>
            <a:spAutoFit/>
          </a:bodyPr>
          <a:p>
            <a:pPr eaLnBrk="0" hangingPunct="0">
              <a:spcBef>
                <a:spcPct val="50000"/>
              </a:spcBef>
            </a:pPr>
            <a:r>
              <a:rPr sz="2000" b="1" dirty="0">
                <a:solidFill>
                  <a:srgbClr val="FF3300"/>
                </a:solidFill>
                <a:latin typeface="Times New Roman" panose="02020603050405020304" charset="0"/>
              </a:rPr>
              <a:t>Choose appropriate words to fill the gaps below:</a:t>
            </a:r>
            <a:endParaRPr sz="2000" b="1" dirty="0">
              <a:solidFill>
                <a:srgbClr val="FF3300"/>
              </a:solidFill>
              <a:latin typeface="Times New Roman" panose="02020603050405020304" charset="0"/>
            </a:endParaRPr>
          </a:p>
          <a:p>
            <a:pPr eaLnBrk="0" hangingPunct="0">
              <a:spcBef>
                <a:spcPct val="50000"/>
              </a:spcBef>
            </a:pPr>
            <a:r>
              <a:rPr sz="2000" b="1" dirty="0">
                <a:latin typeface="Times New Roman" panose="02020603050405020304" charset="0"/>
              </a:rPr>
              <a:t>Conduction is the main form of ______ transfer in solids. This is because the molecules are relatively _______ together. </a:t>
            </a:r>
            <a:endParaRPr sz="2000" b="1" dirty="0">
              <a:latin typeface="Times New Roman" panose="02020603050405020304" charset="0"/>
            </a:endParaRPr>
          </a:p>
          <a:p>
            <a:pPr eaLnBrk="0" hangingPunct="0">
              <a:spcBef>
                <a:spcPct val="50000"/>
              </a:spcBef>
            </a:pPr>
            <a:r>
              <a:rPr sz="2000" b="1" dirty="0">
                <a:latin typeface="Times New Roman" panose="02020603050405020304" charset="0"/>
              </a:rPr>
              <a:t>Extra heat energy makes the molecules __________ more. They pass on their extra vibrational energy to neighbouring ______________. </a:t>
            </a:r>
            <a:endParaRPr sz="2000" b="1" dirty="0">
              <a:latin typeface="Times New Roman" panose="02020603050405020304" charset="0"/>
            </a:endParaRPr>
          </a:p>
          <a:p>
            <a:pPr eaLnBrk="0" hangingPunct="0">
              <a:spcBef>
                <a:spcPct val="50000"/>
              </a:spcBef>
            </a:pPr>
            <a:r>
              <a:rPr sz="2000" b="1" dirty="0">
                <a:latin typeface="Times New Roman" panose="02020603050405020304" charset="0"/>
              </a:rPr>
              <a:t>Metals are __________ conductors of heat energy because they contain many free __________ which can move through the solid and ____________ energy. </a:t>
            </a:r>
            <a:endParaRPr sz="2000" b="1" dirty="0">
              <a:latin typeface="Times New Roman" panose="02020603050405020304" charset="0"/>
            </a:endParaRPr>
          </a:p>
          <a:p>
            <a:pPr eaLnBrk="0" hangingPunct="0">
              <a:spcBef>
                <a:spcPct val="50000"/>
              </a:spcBef>
            </a:pPr>
            <a:r>
              <a:rPr sz="2000" b="1" dirty="0">
                <a:latin typeface="Times New Roman" panose="02020603050405020304" charset="0"/>
              </a:rPr>
              <a:t>The electrons give up their energy when they ___________ with other molecules.</a:t>
            </a:r>
            <a:endParaRPr sz="2000" b="1" dirty="0">
              <a:latin typeface="Times New Roman" panose="02020603050405020304" charset="0"/>
            </a:endParaRPr>
          </a:p>
        </p:txBody>
      </p:sp>
      <p:sp>
        <p:nvSpPr>
          <p:cNvPr id="140292" name="Text Box 4"/>
          <p:cNvSpPr txBox="1"/>
          <p:nvPr/>
        </p:nvSpPr>
        <p:spPr>
          <a:xfrm>
            <a:off x="1333500" y="5229225"/>
            <a:ext cx="792163" cy="368300"/>
          </a:xfrm>
          <a:prstGeom prst="rect">
            <a:avLst/>
          </a:prstGeom>
          <a:noFill/>
          <a:ln w="9525">
            <a:noFill/>
          </a:ln>
        </p:spPr>
        <p:txBody>
          <a:bodyPr>
            <a:spAutoFit/>
          </a:bodyPr>
          <a:p>
            <a:pPr>
              <a:spcBef>
                <a:spcPct val="50000"/>
              </a:spcBef>
            </a:pPr>
            <a:r>
              <a:rPr b="1" dirty="0">
                <a:solidFill>
                  <a:schemeClr val="accent2"/>
                </a:solidFill>
              </a:rPr>
              <a:t>heat</a:t>
            </a:r>
            <a:endParaRPr b="1" dirty="0">
              <a:solidFill>
                <a:schemeClr val="accent2"/>
              </a:solidFill>
            </a:endParaRPr>
          </a:p>
        </p:txBody>
      </p:sp>
      <p:sp>
        <p:nvSpPr>
          <p:cNvPr id="140293" name="Text Box 5"/>
          <p:cNvSpPr txBox="1"/>
          <p:nvPr/>
        </p:nvSpPr>
        <p:spPr>
          <a:xfrm>
            <a:off x="612775" y="5229225"/>
            <a:ext cx="792163" cy="368300"/>
          </a:xfrm>
          <a:prstGeom prst="rect">
            <a:avLst/>
          </a:prstGeom>
          <a:noFill/>
          <a:ln w="9525">
            <a:noFill/>
          </a:ln>
        </p:spPr>
        <p:txBody>
          <a:bodyPr>
            <a:spAutoFit/>
          </a:bodyPr>
          <a:p>
            <a:pPr>
              <a:spcBef>
                <a:spcPct val="50000"/>
              </a:spcBef>
            </a:pPr>
            <a:r>
              <a:rPr b="1" dirty="0">
                <a:solidFill>
                  <a:schemeClr val="accent2"/>
                </a:solidFill>
              </a:rPr>
              <a:t>close</a:t>
            </a:r>
            <a:endParaRPr b="1" dirty="0">
              <a:solidFill>
                <a:schemeClr val="accent2"/>
              </a:solidFill>
            </a:endParaRPr>
          </a:p>
        </p:txBody>
      </p:sp>
      <p:sp>
        <p:nvSpPr>
          <p:cNvPr id="140294" name="Text Box 6"/>
          <p:cNvSpPr txBox="1"/>
          <p:nvPr/>
        </p:nvSpPr>
        <p:spPr>
          <a:xfrm>
            <a:off x="5942013" y="5229225"/>
            <a:ext cx="792162" cy="368300"/>
          </a:xfrm>
          <a:prstGeom prst="rect">
            <a:avLst/>
          </a:prstGeom>
          <a:noFill/>
          <a:ln w="9525">
            <a:noFill/>
          </a:ln>
        </p:spPr>
        <p:txBody>
          <a:bodyPr>
            <a:spAutoFit/>
          </a:bodyPr>
          <a:p>
            <a:pPr>
              <a:spcBef>
                <a:spcPct val="50000"/>
              </a:spcBef>
            </a:pPr>
            <a:r>
              <a:rPr b="1" dirty="0">
                <a:solidFill>
                  <a:schemeClr val="accent2"/>
                </a:solidFill>
              </a:rPr>
              <a:t>move</a:t>
            </a:r>
            <a:endParaRPr b="1" dirty="0">
              <a:solidFill>
                <a:schemeClr val="accent2"/>
              </a:solidFill>
            </a:endParaRPr>
          </a:p>
        </p:txBody>
      </p:sp>
      <p:sp>
        <p:nvSpPr>
          <p:cNvPr id="140295" name="Text Box 7"/>
          <p:cNvSpPr txBox="1"/>
          <p:nvPr/>
        </p:nvSpPr>
        <p:spPr>
          <a:xfrm>
            <a:off x="3708400" y="5229225"/>
            <a:ext cx="1439863" cy="368300"/>
          </a:xfrm>
          <a:prstGeom prst="rect">
            <a:avLst/>
          </a:prstGeom>
          <a:noFill/>
          <a:ln w="9525">
            <a:noFill/>
          </a:ln>
        </p:spPr>
        <p:txBody>
          <a:bodyPr>
            <a:spAutoFit/>
          </a:bodyPr>
          <a:p>
            <a:pPr>
              <a:spcBef>
                <a:spcPct val="50000"/>
              </a:spcBef>
            </a:pPr>
            <a:r>
              <a:rPr b="1" dirty="0">
                <a:solidFill>
                  <a:schemeClr val="accent2"/>
                </a:solidFill>
              </a:rPr>
              <a:t>molecules</a:t>
            </a:r>
            <a:endParaRPr b="1" dirty="0">
              <a:solidFill>
                <a:schemeClr val="accent2"/>
              </a:solidFill>
            </a:endParaRPr>
          </a:p>
        </p:txBody>
      </p:sp>
      <p:sp>
        <p:nvSpPr>
          <p:cNvPr id="140296" name="Text Box 8"/>
          <p:cNvSpPr txBox="1"/>
          <p:nvPr/>
        </p:nvSpPr>
        <p:spPr>
          <a:xfrm>
            <a:off x="2052638" y="5229225"/>
            <a:ext cx="792162" cy="368300"/>
          </a:xfrm>
          <a:prstGeom prst="rect">
            <a:avLst/>
          </a:prstGeom>
          <a:noFill/>
          <a:ln w="9525">
            <a:noFill/>
          </a:ln>
        </p:spPr>
        <p:txBody>
          <a:bodyPr>
            <a:spAutoFit/>
          </a:bodyPr>
          <a:p>
            <a:pPr>
              <a:spcBef>
                <a:spcPct val="50000"/>
              </a:spcBef>
            </a:pPr>
            <a:r>
              <a:rPr b="1" dirty="0">
                <a:solidFill>
                  <a:schemeClr val="accent2"/>
                </a:solidFill>
              </a:rPr>
              <a:t>good</a:t>
            </a:r>
            <a:endParaRPr b="1" dirty="0">
              <a:solidFill>
                <a:schemeClr val="accent2"/>
              </a:solidFill>
            </a:endParaRPr>
          </a:p>
        </p:txBody>
      </p:sp>
      <p:sp>
        <p:nvSpPr>
          <p:cNvPr id="140297" name="Text Box 9"/>
          <p:cNvSpPr txBox="1"/>
          <p:nvPr/>
        </p:nvSpPr>
        <p:spPr>
          <a:xfrm>
            <a:off x="6734175" y="5229225"/>
            <a:ext cx="1439863" cy="368300"/>
          </a:xfrm>
          <a:prstGeom prst="rect">
            <a:avLst/>
          </a:prstGeom>
          <a:noFill/>
          <a:ln w="9525">
            <a:noFill/>
          </a:ln>
        </p:spPr>
        <p:txBody>
          <a:bodyPr>
            <a:spAutoFit/>
          </a:bodyPr>
          <a:p>
            <a:pPr>
              <a:spcBef>
                <a:spcPct val="50000"/>
              </a:spcBef>
            </a:pPr>
            <a:r>
              <a:rPr b="1" dirty="0">
                <a:solidFill>
                  <a:schemeClr val="accent2"/>
                </a:solidFill>
              </a:rPr>
              <a:t>electrons</a:t>
            </a:r>
            <a:endParaRPr b="1" dirty="0">
              <a:solidFill>
                <a:schemeClr val="accent2"/>
              </a:solidFill>
            </a:endParaRPr>
          </a:p>
        </p:txBody>
      </p:sp>
      <p:sp>
        <p:nvSpPr>
          <p:cNvPr id="140298" name="Text Box 10"/>
          <p:cNvSpPr txBox="1"/>
          <p:nvPr/>
        </p:nvSpPr>
        <p:spPr>
          <a:xfrm>
            <a:off x="4933950" y="5229225"/>
            <a:ext cx="1223963" cy="368300"/>
          </a:xfrm>
          <a:prstGeom prst="rect">
            <a:avLst/>
          </a:prstGeom>
          <a:noFill/>
          <a:ln w="9525">
            <a:noFill/>
          </a:ln>
        </p:spPr>
        <p:txBody>
          <a:bodyPr>
            <a:spAutoFit/>
          </a:bodyPr>
          <a:p>
            <a:pPr>
              <a:spcBef>
                <a:spcPct val="50000"/>
              </a:spcBef>
            </a:pPr>
            <a:r>
              <a:rPr b="1" dirty="0">
                <a:solidFill>
                  <a:schemeClr val="accent2"/>
                </a:solidFill>
              </a:rPr>
              <a:t>transfer</a:t>
            </a:r>
            <a:endParaRPr b="1" dirty="0">
              <a:solidFill>
                <a:schemeClr val="accent2"/>
              </a:solidFill>
            </a:endParaRPr>
          </a:p>
        </p:txBody>
      </p:sp>
      <p:sp>
        <p:nvSpPr>
          <p:cNvPr id="140299" name="Text Box 11"/>
          <p:cNvSpPr txBox="1"/>
          <p:nvPr/>
        </p:nvSpPr>
        <p:spPr>
          <a:xfrm>
            <a:off x="2773363" y="5229225"/>
            <a:ext cx="935037" cy="368300"/>
          </a:xfrm>
          <a:prstGeom prst="rect">
            <a:avLst/>
          </a:prstGeom>
          <a:noFill/>
          <a:ln w="9525">
            <a:noFill/>
          </a:ln>
        </p:spPr>
        <p:txBody>
          <a:bodyPr>
            <a:spAutoFit/>
          </a:bodyPr>
          <a:p>
            <a:pPr>
              <a:spcBef>
                <a:spcPct val="50000"/>
              </a:spcBef>
            </a:pPr>
            <a:r>
              <a:rPr b="1" dirty="0">
                <a:solidFill>
                  <a:schemeClr val="accent2"/>
                </a:solidFill>
              </a:rPr>
              <a:t>collide</a:t>
            </a:r>
            <a:endParaRPr b="1" dirty="0">
              <a:solidFill>
                <a:schemeClr val="accent2"/>
              </a:solidFill>
            </a:endParaRPr>
          </a:p>
        </p:txBody>
      </p:sp>
      <p:sp>
        <p:nvSpPr>
          <p:cNvPr id="140300" name="Text Box 12"/>
          <p:cNvSpPr txBox="1"/>
          <p:nvPr/>
        </p:nvSpPr>
        <p:spPr>
          <a:xfrm>
            <a:off x="4284663" y="1341438"/>
            <a:ext cx="792162" cy="368300"/>
          </a:xfrm>
          <a:prstGeom prst="rect">
            <a:avLst/>
          </a:prstGeom>
          <a:noFill/>
          <a:ln w="9525">
            <a:noFill/>
          </a:ln>
        </p:spPr>
        <p:txBody>
          <a:bodyPr>
            <a:spAutoFit/>
          </a:bodyPr>
          <a:p>
            <a:pPr>
              <a:spcBef>
                <a:spcPct val="50000"/>
              </a:spcBef>
            </a:pPr>
            <a:r>
              <a:rPr b="1" dirty="0">
                <a:solidFill>
                  <a:schemeClr val="accent2"/>
                </a:solidFill>
              </a:rPr>
              <a:t>heat</a:t>
            </a:r>
            <a:endParaRPr b="1" dirty="0">
              <a:solidFill>
                <a:schemeClr val="accent2"/>
              </a:solidFill>
            </a:endParaRPr>
          </a:p>
        </p:txBody>
      </p:sp>
      <p:sp>
        <p:nvSpPr>
          <p:cNvPr id="140301" name="Text Box 13"/>
          <p:cNvSpPr txBox="1"/>
          <p:nvPr/>
        </p:nvSpPr>
        <p:spPr>
          <a:xfrm>
            <a:off x="4787900" y="1700213"/>
            <a:ext cx="792163" cy="368300"/>
          </a:xfrm>
          <a:prstGeom prst="rect">
            <a:avLst/>
          </a:prstGeom>
          <a:noFill/>
          <a:ln w="9525">
            <a:noFill/>
          </a:ln>
        </p:spPr>
        <p:txBody>
          <a:bodyPr>
            <a:spAutoFit/>
          </a:bodyPr>
          <a:p>
            <a:pPr>
              <a:spcBef>
                <a:spcPct val="50000"/>
              </a:spcBef>
            </a:pPr>
            <a:r>
              <a:rPr b="1" dirty="0">
                <a:solidFill>
                  <a:schemeClr val="accent2"/>
                </a:solidFill>
              </a:rPr>
              <a:t>close</a:t>
            </a:r>
            <a:endParaRPr b="1" dirty="0">
              <a:solidFill>
                <a:schemeClr val="accent2"/>
              </a:solidFill>
            </a:endParaRPr>
          </a:p>
        </p:txBody>
      </p:sp>
      <p:sp>
        <p:nvSpPr>
          <p:cNvPr id="140302" name="Text Box 14"/>
          <p:cNvSpPr txBox="1"/>
          <p:nvPr/>
        </p:nvSpPr>
        <p:spPr>
          <a:xfrm>
            <a:off x="5292725" y="2133600"/>
            <a:ext cx="792163" cy="368300"/>
          </a:xfrm>
          <a:prstGeom prst="rect">
            <a:avLst/>
          </a:prstGeom>
          <a:noFill/>
          <a:ln w="9525">
            <a:noFill/>
          </a:ln>
        </p:spPr>
        <p:txBody>
          <a:bodyPr>
            <a:spAutoFit/>
          </a:bodyPr>
          <a:p>
            <a:pPr>
              <a:spcBef>
                <a:spcPct val="50000"/>
              </a:spcBef>
            </a:pPr>
            <a:r>
              <a:rPr b="1" dirty="0">
                <a:solidFill>
                  <a:schemeClr val="accent2"/>
                </a:solidFill>
              </a:rPr>
              <a:t>move</a:t>
            </a:r>
            <a:endParaRPr b="1" dirty="0">
              <a:solidFill>
                <a:schemeClr val="accent2"/>
              </a:solidFill>
            </a:endParaRPr>
          </a:p>
        </p:txBody>
      </p:sp>
      <p:sp>
        <p:nvSpPr>
          <p:cNvPr id="140303" name="Text Box 15"/>
          <p:cNvSpPr txBox="1"/>
          <p:nvPr/>
        </p:nvSpPr>
        <p:spPr>
          <a:xfrm>
            <a:off x="6011863" y="2420938"/>
            <a:ext cx="1439862" cy="368300"/>
          </a:xfrm>
          <a:prstGeom prst="rect">
            <a:avLst/>
          </a:prstGeom>
          <a:noFill/>
          <a:ln w="9525">
            <a:noFill/>
          </a:ln>
        </p:spPr>
        <p:txBody>
          <a:bodyPr>
            <a:spAutoFit/>
          </a:bodyPr>
          <a:p>
            <a:pPr>
              <a:spcBef>
                <a:spcPct val="50000"/>
              </a:spcBef>
            </a:pPr>
            <a:r>
              <a:rPr b="1" dirty="0">
                <a:solidFill>
                  <a:schemeClr val="accent2"/>
                </a:solidFill>
              </a:rPr>
              <a:t>molecules</a:t>
            </a:r>
            <a:endParaRPr b="1" dirty="0">
              <a:solidFill>
                <a:schemeClr val="accent2"/>
              </a:solidFill>
            </a:endParaRPr>
          </a:p>
        </p:txBody>
      </p:sp>
      <p:sp>
        <p:nvSpPr>
          <p:cNvPr id="140304" name="Text Box 16"/>
          <p:cNvSpPr txBox="1"/>
          <p:nvPr/>
        </p:nvSpPr>
        <p:spPr>
          <a:xfrm>
            <a:off x="2195513" y="2852738"/>
            <a:ext cx="792162" cy="368300"/>
          </a:xfrm>
          <a:prstGeom prst="rect">
            <a:avLst/>
          </a:prstGeom>
          <a:noFill/>
          <a:ln w="9525">
            <a:noFill/>
          </a:ln>
        </p:spPr>
        <p:txBody>
          <a:bodyPr>
            <a:spAutoFit/>
          </a:bodyPr>
          <a:p>
            <a:pPr>
              <a:spcBef>
                <a:spcPct val="50000"/>
              </a:spcBef>
            </a:pPr>
            <a:r>
              <a:rPr b="1" dirty="0">
                <a:solidFill>
                  <a:schemeClr val="accent2"/>
                </a:solidFill>
              </a:rPr>
              <a:t>good</a:t>
            </a:r>
            <a:endParaRPr b="1" dirty="0">
              <a:solidFill>
                <a:schemeClr val="accent2"/>
              </a:solidFill>
            </a:endParaRPr>
          </a:p>
        </p:txBody>
      </p:sp>
      <p:sp>
        <p:nvSpPr>
          <p:cNvPr id="140305" name="Text Box 17"/>
          <p:cNvSpPr txBox="1"/>
          <p:nvPr/>
        </p:nvSpPr>
        <p:spPr>
          <a:xfrm>
            <a:off x="1979613" y="3213100"/>
            <a:ext cx="1439862" cy="368300"/>
          </a:xfrm>
          <a:prstGeom prst="rect">
            <a:avLst/>
          </a:prstGeom>
          <a:noFill/>
          <a:ln w="9525">
            <a:noFill/>
          </a:ln>
        </p:spPr>
        <p:txBody>
          <a:bodyPr>
            <a:spAutoFit/>
          </a:bodyPr>
          <a:p>
            <a:pPr>
              <a:spcBef>
                <a:spcPct val="50000"/>
              </a:spcBef>
            </a:pPr>
            <a:r>
              <a:rPr b="1" dirty="0">
                <a:solidFill>
                  <a:schemeClr val="accent2"/>
                </a:solidFill>
              </a:rPr>
              <a:t>electrons</a:t>
            </a:r>
            <a:endParaRPr b="1" dirty="0">
              <a:solidFill>
                <a:schemeClr val="accent2"/>
              </a:solidFill>
            </a:endParaRPr>
          </a:p>
        </p:txBody>
      </p:sp>
      <p:sp>
        <p:nvSpPr>
          <p:cNvPr id="140306" name="Text Box 18"/>
          <p:cNvSpPr txBox="1"/>
          <p:nvPr/>
        </p:nvSpPr>
        <p:spPr>
          <a:xfrm>
            <a:off x="971550" y="3500438"/>
            <a:ext cx="1223963" cy="368300"/>
          </a:xfrm>
          <a:prstGeom prst="rect">
            <a:avLst/>
          </a:prstGeom>
          <a:noFill/>
          <a:ln w="9525">
            <a:noFill/>
          </a:ln>
        </p:spPr>
        <p:txBody>
          <a:bodyPr>
            <a:spAutoFit/>
          </a:bodyPr>
          <a:p>
            <a:pPr>
              <a:spcBef>
                <a:spcPct val="50000"/>
              </a:spcBef>
            </a:pPr>
            <a:r>
              <a:rPr b="1" dirty="0">
                <a:solidFill>
                  <a:schemeClr val="accent2"/>
                </a:solidFill>
              </a:rPr>
              <a:t>transfer</a:t>
            </a:r>
            <a:endParaRPr b="1" dirty="0">
              <a:solidFill>
                <a:schemeClr val="accent2"/>
              </a:solidFill>
            </a:endParaRPr>
          </a:p>
        </p:txBody>
      </p:sp>
      <p:sp>
        <p:nvSpPr>
          <p:cNvPr id="140307" name="Text Box 19"/>
          <p:cNvSpPr txBox="1"/>
          <p:nvPr/>
        </p:nvSpPr>
        <p:spPr>
          <a:xfrm>
            <a:off x="5940425" y="3933825"/>
            <a:ext cx="935038" cy="368300"/>
          </a:xfrm>
          <a:prstGeom prst="rect">
            <a:avLst/>
          </a:prstGeom>
          <a:noFill/>
          <a:ln w="9525">
            <a:noFill/>
          </a:ln>
        </p:spPr>
        <p:txBody>
          <a:bodyPr>
            <a:spAutoFit/>
          </a:bodyPr>
          <a:p>
            <a:pPr>
              <a:spcBef>
                <a:spcPct val="50000"/>
              </a:spcBef>
            </a:pPr>
            <a:r>
              <a:rPr b="1" dirty="0">
                <a:solidFill>
                  <a:schemeClr val="accent2"/>
                </a:solidFill>
              </a:rPr>
              <a:t>collide</a:t>
            </a:r>
            <a:endParaRPr b="1" dirty="0">
              <a:solidFill>
                <a:schemeClr val="accent2"/>
              </a:solidFill>
            </a:endParaRPr>
          </a:p>
        </p:txBody>
      </p:sp>
      <p:sp>
        <p:nvSpPr>
          <p:cNvPr id="140308" name="Text Box 20"/>
          <p:cNvSpPr txBox="1"/>
          <p:nvPr/>
        </p:nvSpPr>
        <p:spPr>
          <a:xfrm>
            <a:off x="2987675" y="4797425"/>
            <a:ext cx="2663825" cy="368300"/>
          </a:xfrm>
          <a:prstGeom prst="rect">
            <a:avLst/>
          </a:prstGeom>
          <a:noFill/>
          <a:ln w="9525">
            <a:noFill/>
          </a:ln>
        </p:spPr>
        <p:txBody>
          <a:bodyPr>
            <a:spAutoFit/>
          </a:bodyPr>
          <a:p>
            <a:pPr>
              <a:spcBef>
                <a:spcPct val="50000"/>
              </a:spcBef>
            </a:pPr>
            <a:r>
              <a:rPr b="1" i="1" dirty="0"/>
              <a:t>WORD SELECTION:</a:t>
            </a:r>
            <a:endParaRPr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2">
                                            <p:txEl>
                                              <p:charRg st="0"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293">
                                            <p:txEl>
                                              <p:charRg st="0"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0294">
                                            <p:txEl>
                                              <p:charRg st="0"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0295">
                                            <p:txEl>
                                              <p:charRg st="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0308">
                                            <p:txEl>
                                              <p:charRg st="0" end="1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0296">
                                            <p:txEl>
                                              <p:charRg st="0"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02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0298">
                                            <p:txEl>
                                              <p:charRg st="0"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0299">
                                            <p:txEl>
                                              <p:charRg st="0"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0300">
                                            <p:txEl>
                                              <p:charRg st="0" end="5"/>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40292">
                                            <p:txEl>
                                              <p:charRg st="0" end="5"/>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0301">
                                            <p:txEl>
                                              <p:charRg st="0" end="6"/>
                                            </p:txEl>
                                          </p:spTgt>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40293">
                                            <p:txEl>
                                              <p:charRg st="0" end="6"/>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0302">
                                            <p:txEl>
                                              <p:charRg st="0" end="5"/>
                                            </p:txEl>
                                          </p:spTgt>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40294">
                                            <p:txEl>
                                              <p:charRg st="0" end="5"/>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0303">
                                            <p:txEl>
                                              <p:charRg st="0" end="10"/>
                                            </p:txEl>
                                          </p:spTgt>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140295">
                                            <p:txEl>
                                              <p:charRg st="0" end="10"/>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0304">
                                            <p:txEl>
                                              <p:charRg st="0" end="5"/>
                                            </p:txEl>
                                          </p:spTgt>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140296">
                                            <p:txEl>
                                              <p:charRg st="0" end="5"/>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40305">
                                            <p:txEl>
                                              <p:charRg st="0" end="10"/>
                                            </p:txEl>
                                          </p:spTgt>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140297"/>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0306">
                                            <p:txEl>
                                              <p:charRg st="0" end="9"/>
                                            </p:txEl>
                                          </p:spTgt>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140298">
                                            <p:txEl>
                                              <p:charRg st="0" end="9"/>
                                            </p:txEl>
                                          </p:spTgt>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0307">
                                            <p:txEl>
                                              <p:charRg st="0" end="8"/>
                                            </p:txEl>
                                          </p:spTgt>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140299">
                                            <p:txEl>
                                              <p:charRg st="0" end="8"/>
                                            </p:txEl>
                                          </p:spTgt>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40308">
                                            <p:txEl>
                                              <p:charRg st="0" end="1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build="allAtOnce"/>
      <p:bldP spid="140293" grpId="0" build="allAtOnce"/>
      <p:bldP spid="140294" grpId="0" build="allAtOnce"/>
      <p:bldP spid="140295" grpId="0" build="allAtOnce"/>
      <p:bldP spid="140296" grpId="0" build="allAtOnce"/>
      <p:bldP spid="140297" grpId="0"/>
      <p:bldP spid="140297" grpId="1"/>
      <p:bldP spid="140298" grpId="0" build="allAtOnce"/>
      <p:bldP spid="140299" grpId="0" build="allAtOnce"/>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22"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2</a:t>
            </a:r>
            <a:endParaRPr lang="en-US" altLang="x-none" sz="4000" b="1" dirty="0">
              <a:solidFill>
                <a:schemeClr val="bg1"/>
              </a:solidFill>
            </a:endParaRPr>
          </a:p>
        </p:txBody>
      </p:sp>
      <p:sp>
        <p:nvSpPr>
          <p:cNvPr id="286723" name="Text Box 3"/>
          <p:cNvSpPr txBox="1"/>
          <p:nvPr/>
        </p:nvSpPr>
        <p:spPr>
          <a:xfrm>
            <a:off x="468313" y="1052513"/>
            <a:ext cx="8280400" cy="829945"/>
          </a:xfrm>
          <a:prstGeom prst="rect">
            <a:avLst/>
          </a:prstGeom>
          <a:solidFill>
            <a:schemeClr val="bg1"/>
          </a:solidFill>
          <a:ln w="9525">
            <a:noFill/>
          </a:ln>
        </p:spPr>
        <p:txBody>
          <a:bodyPr>
            <a:spAutoFit/>
          </a:bodyPr>
          <a:p>
            <a:pPr eaLnBrk="0" hangingPunct="0"/>
            <a:r>
              <a:rPr sz="2400" b="1" dirty="0">
                <a:solidFill>
                  <a:srgbClr val="FF3300"/>
                </a:solidFill>
                <a:latin typeface="Times New Roman" panose="02020603050405020304" charset="0"/>
              </a:rPr>
              <a:t>Write down three insulating materials and three conducting materials as well as their uses in the table below:</a:t>
            </a:r>
            <a:endParaRPr sz="2400" b="1" dirty="0">
              <a:latin typeface="Times New Roman" panose="02020603050405020304" charset="0"/>
            </a:endParaRPr>
          </a:p>
        </p:txBody>
      </p:sp>
      <p:graphicFrame>
        <p:nvGraphicFramePr>
          <p:cNvPr id="142340" name="Group 4"/>
          <p:cNvGraphicFramePr>
            <a:graphicFrameLocks noGrp="1"/>
          </p:cNvGraphicFramePr>
          <p:nvPr>
            <p:ph idx="1"/>
          </p:nvPr>
        </p:nvGraphicFramePr>
        <p:xfrm>
          <a:off x="609600" y="2030095"/>
          <a:ext cx="7924800" cy="3931920"/>
        </p:xfrm>
        <a:graphic>
          <a:graphicData uri="http://schemas.openxmlformats.org/drawingml/2006/table">
            <a:tbl>
              <a:tblPr/>
              <a:tblGrid>
                <a:gridCol w="2640965"/>
                <a:gridCol w="2642235"/>
                <a:gridCol w="2641600"/>
              </a:tblGrid>
              <a:tr h="76835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GB" sz="2400" b="1" i="0" u="none" strike="noStrike" cap="none" normalizeH="0" baseline="0" smtClean="0">
                          <a:ln>
                            <a:noFill/>
                          </a:ln>
                          <a:solidFill>
                            <a:schemeClr val="tx1"/>
                          </a:solidFill>
                          <a:effectLst/>
                          <a:latin typeface="Arial" panose="020B0604020202020204" pitchFamily="34" charset="0"/>
                        </a:rPr>
                        <a:t>substance</a:t>
                      </a:r>
                      <a:endParaRPr kumimoji="0" lang="en-GB" sz="2400" b="1"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GB" sz="2400" b="1" i="0" u="none" strike="noStrike" cap="none" normalizeH="0" baseline="0" smtClean="0">
                          <a:ln>
                            <a:noFill/>
                          </a:ln>
                          <a:solidFill>
                            <a:schemeClr val="tx1"/>
                          </a:solidFill>
                          <a:effectLst/>
                          <a:latin typeface="Arial" panose="020B0604020202020204" pitchFamily="34" charset="0"/>
                        </a:rPr>
                        <a:t>conductor or insulator</a:t>
                      </a:r>
                      <a:endParaRPr kumimoji="0" lang="en-GB" sz="2400" b="1"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GB" sz="2400" b="1" i="0" u="none" strike="noStrike" cap="none" normalizeH="0" baseline="0" smtClean="0">
                          <a:ln>
                            <a:noFill/>
                          </a:ln>
                          <a:solidFill>
                            <a:schemeClr val="tx1"/>
                          </a:solidFill>
                          <a:effectLst/>
                          <a:latin typeface="Arial" panose="020B0604020202020204" pitchFamily="34" charset="0"/>
                        </a:rPr>
                        <a:t>use</a:t>
                      </a:r>
                      <a:endParaRPr kumimoji="0" lang="en-GB" sz="2400" b="1"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2438">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2438">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2438">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1816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42374" name="Text Box 38"/>
          <p:cNvSpPr txBox="1"/>
          <p:nvPr/>
        </p:nvSpPr>
        <p:spPr>
          <a:xfrm>
            <a:off x="1150938" y="3429000"/>
            <a:ext cx="1152525" cy="368300"/>
          </a:xfrm>
          <a:prstGeom prst="rect">
            <a:avLst/>
          </a:prstGeom>
          <a:noFill/>
          <a:ln w="9525">
            <a:noFill/>
          </a:ln>
        </p:spPr>
        <p:txBody>
          <a:bodyPr>
            <a:spAutoFit/>
          </a:bodyPr>
          <a:p>
            <a:pPr>
              <a:spcBef>
                <a:spcPct val="50000"/>
              </a:spcBef>
            </a:pPr>
            <a:r>
              <a:rPr dirty="0"/>
              <a:t>feathers</a:t>
            </a:r>
            <a:endParaRPr dirty="0"/>
          </a:p>
        </p:txBody>
      </p:sp>
      <p:sp>
        <p:nvSpPr>
          <p:cNvPr id="142375" name="Text Box 39"/>
          <p:cNvSpPr txBox="1"/>
          <p:nvPr/>
        </p:nvSpPr>
        <p:spPr>
          <a:xfrm>
            <a:off x="3995738" y="3429000"/>
            <a:ext cx="1223962" cy="368300"/>
          </a:xfrm>
          <a:prstGeom prst="rect">
            <a:avLst/>
          </a:prstGeom>
          <a:noFill/>
          <a:ln w="9525">
            <a:noFill/>
          </a:ln>
        </p:spPr>
        <p:txBody>
          <a:bodyPr>
            <a:spAutoFit/>
          </a:bodyPr>
          <a:p>
            <a:pPr>
              <a:spcBef>
                <a:spcPct val="50000"/>
              </a:spcBef>
            </a:pPr>
            <a:r>
              <a:rPr dirty="0"/>
              <a:t>insulator</a:t>
            </a:r>
            <a:endParaRPr dirty="0"/>
          </a:p>
        </p:txBody>
      </p:sp>
      <p:sp>
        <p:nvSpPr>
          <p:cNvPr id="142376" name="Text Box 40"/>
          <p:cNvSpPr txBox="1"/>
          <p:nvPr/>
        </p:nvSpPr>
        <p:spPr>
          <a:xfrm>
            <a:off x="6192838" y="3429000"/>
            <a:ext cx="2447925" cy="368300"/>
          </a:xfrm>
          <a:prstGeom prst="rect">
            <a:avLst/>
          </a:prstGeom>
          <a:noFill/>
          <a:ln w="9525">
            <a:noFill/>
          </a:ln>
        </p:spPr>
        <p:txBody>
          <a:bodyPr>
            <a:spAutoFit/>
          </a:bodyPr>
          <a:p>
            <a:pPr>
              <a:spcBef>
                <a:spcPct val="50000"/>
              </a:spcBef>
            </a:pPr>
            <a:r>
              <a:rPr dirty="0"/>
              <a:t>keeping birds warm</a:t>
            </a:r>
            <a:endParaRPr dirty="0"/>
          </a:p>
        </p:txBody>
      </p:sp>
      <p:sp>
        <p:nvSpPr>
          <p:cNvPr id="142377" name="Text Box 41"/>
          <p:cNvSpPr txBox="1"/>
          <p:nvPr/>
        </p:nvSpPr>
        <p:spPr>
          <a:xfrm>
            <a:off x="1150938" y="4437063"/>
            <a:ext cx="1296987" cy="368300"/>
          </a:xfrm>
          <a:prstGeom prst="rect">
            <a:avLst/>
          </a:prstGeom>
          <a:noFill/>
          <a:ln w="9525">
            <a:noFill/>
          </a:ln>
        </p:spPr>
        <p:txBody>
          <a:bodyPr>
            <a:spAutoFit/>
          </a:bodyPr>
          <a:p>
            <a:pPr>
              <a:spcBef>
                <a:spcPct val="50000"/>
              </a:spcBef>
            </a:pPr>
            <a:r>
              <a:rPr dirty="0"/>
              <a:t>fibre glass</a:t>
            </a:r>
            <a:endParaRPr dirty="0"/>
          </a:p>
        </p:txBody>
      </p:sp>
      <p:sp>
        <p:nvSpPr>
          <p:cNvPr id="142378" name="Text Box 42"/>
          <p:cNvSpPr txBox="1"/>
          <p:nvPr/>
        </p:nvSpPr>
        <p:spPr>
          <a:xfrm>
            <a:off x="3995738" y="4437063"/>
            <a:ext cx="1223962" cy="368300"/>
          </a:xfrm>
          <a:prstGeom prst="rect">
            <a:avLst/>
          </a:prstGeom>
          <a:noFill/>
          <a:ln w="9525">
            <a:noFill/>
          </a:ln>
        </p:spPr>
        <p:txBody>
          <a:bodyPr>
            <a:spAutoFit/>
          </a:bodyPr>
          <a:p>
            <a:pPr>
              <a:spcBef>
                <a:spcPct val="50000"/>
              </a:spcBef>
            </a:pPr>
            <a:r>
              <a:rPr dirty="0"/>
              <a:t>insulator</a:t>
            </a:r>
            <a:endParaRPr dirty="0"/>
          </a:p>
        </p:txBody>
      </p:sp>
      <p:sp>
        <p:nvSpPr>
          <p:cNvPr id="142379" name="Text Box 43"/>
          <p:cNvSpPr txBox="1"/>
          <p:nvPr/>
        </p:nvSpPr>
        <p:spPr>
          <a:xfrm>
            <a:off x="6516688" y="4437063"/>
            <a:ext cx="1800225" cy="368300"/>
          </a:xfrm>
          <a:prstGeom prst="rect">
            <a:avLst/>
          </a:prstGeom>
          <a:noFill/>
          <a:ln w="9525">
            <a:noFill/>
          </a:ln>
        </p:spPr>
        <p:txBody>
          <a:bodyPr>
            <a:spAutoFit/>
          </a:bodyPr>
          <a:p>
            <a:pPr>
              <a:spcBef>
                <a:spcPct val="50000"/>
              </a:spcBef>
            </a:pPr>
            <a:r>
              <a:rPr dirty="0"/>
              <a:t>roof insulation</a:t>
            </a:r>
            <a:endParaRPr dirty="0"/>
          </a:p>
        </p:txBody>
      </p:sp>
      <p:sp>
        <p:nvSpPr>
          <p:cNvPr id="142380" name="Text Box 44"/>
          <p:cNvSpPr txBox="1"/>
          <p:nvPr/>
        </p:nvSpPr>
        <p:spPr>
          <a:xfrm>
            <a:off x="1150938" y="5445125"/>
            <a:ext cx="576262" cy="368300"/>
          </a:xfrm>
          <a:prstGeom prst="rect">
            <a:avLst/>
          </a:prstGeom>
          <a:noFill/>
          <a:ln w="9525">
            <a:noFill/>
          </a:ln>
        </p:spPr>
        <p:txBody>
          <a:bodyPr>
            <a:spAutoFit/>
          </a:bodyPr>
          <a:p>
            <a:pPr>
              <a:spcBef>
                <a:spcPct val="50000"/>
              </a:spcBef>
            </a:pPr>
            <a:r>
              <a:rPr dirty="0"/>
              <a:t>air</a:t>
            </a:r>
            <a:endParaRPr dirty="0"/>
          </a:p>
        </p:txBody>
      </p:sp>
      <p:sp>
        <p:nvSpPr>
          <p:cNvPr id="142381" name="Text Box 45"/>
          <p:cNvSpPr txBox="1"/>
          <p:nvPr/>
        </p:nvSpPr>
        <p:spPr>
          <a:xfrm>
            <a:off x="3995738" y="5445125"/>
            <a:ext cx="1223962" cy="368300"/>
          </a:xfrm>
          <a:prstGeom prst="rect">
            <a:avLst/>
          </a:prstGeom>
          <a:noFill/>
          <a:ln w="9525">
            <a:noFill/>
          </a:ln>
        </p:spPr>
        <p:txBody>
          <a:bodyPr>
            <a:spAutoFit/>
          </a:bodyPr>
          <a:p>
            <a:pPr>
              <a:spcBef>
                <a:spcPct val="50000"/>
              </a:spcBef>
            </a:pPr>
            <a:r>
              <a:rPr dirty="0"/>
              <a:t>insulator</a:t>
            </a:r>
            <a:endParaRPr dirty="0"/>
          </a:p>
        </p:txBody>
      </p:sp>
      <p:sp>
        <p:nvSpPr>
          <p:cNvPr id="142382" name="Text Box 46"/>
          <p:cNvSpPr txBox="1"/>
          <p:nvPr/>
        </p:nvSpPr>
        <p:spPr>
          <a:xfrm>
            <a:off x="6732588" y="5445125"/>
            <a:ext cx="1187450" cy="368300"/>
          </a:xfrm>
          <a:prstGeom prst="rect">
            <a:avLst/>
          </a:prstGeom>
          <a:noFill/>
          <a:ln w="9525">
            <a:noFill/>
          </a:ln>
        </p:spPr>
        <p:txBody>
          <a:bodyPr>
            <a:spAutoFit/>
          </a:bodyPr>
          <a:p>
            <a:pPr>
              <a:spcBef>
                <a:spcPct val="50000"/>
              </a:spcBef>
            </a:pPr>
            <a:r>
              <a:rPr dirty="0"/>
              <a:t>clothing</a:t>
            </a:r>
            <a:endParaRPr dirty="0"/>
          </a:p>
        </p:txBody>
      </p:sp>
      <p:sp>
        <p:nvSpPr>
          <p:cNvPr id="142383" name="Text Box 47"/>
          <p:cNvSpPr txBox="1"/>
          <p:nvPr/>
        </p:nvSpPr>
        <p:spPr>
          <a:xfrm>
            <a:off x="1150938" y="2852738"/>
            <a:ext cx="1152525" cy="368300"/>
          </a:xfrm>
          <a:prstGeom prst="rect">
            <a:avLst/>
          </a:prstGeom>
          <a:noFill/>
          <a:ln w="9525">
            <a:noFill/>
          </a:ln>
        </p:spPr>
        <p:txBody>
          <a:bodyPr>
            <a:spAutoFit/>
          </a:bodyPr>
          <a:p>
            <a:pPr>
              <a:spcBef>
                <a:spcPct val="50000"/>
              </a:spcBef>
            </a:pPr>
            <a:r>
              <a:rPr dirty="0"/>
              <a:t>copper</a:t>
            </a:r>
            <a:endParaRPr dirty="0"/>
          </a:p>
        </p:txBody>
      </p:sp>
      <p:sp>
        <p:nvSpPr>
          <p:cNvPr id="142384" name="Text Box 48"/>
          <p:cNvSpPr txBox="1"/>
          <p:nvPr/>
        </p:nvSpPr>
        <p:spPr>
          <a:xfrm>
            <a:off x="3995738" y="2852738"/>
            <a:ext cx="1223962" cy="368300"/>
          </a:xfrm>
          <a:prstGeom prst="rect">
            <a:avLst/>
          </a:prstGeom>
          <a:noFill/>
          <a:ln w="9525">
            <a:noFill/>
          </a:ln>
        </p:spPr>
        <p:txBody>
          <a:bodyPr>
            <a:spAutoFit/>
          </a:bodyPr>
          <a:p>
            <a:pPr>
              <a:spcBef>
                <a:spcPct val="50000"/>
              </a:spcBef>
            </a:pPr>
            <a:r>
              <a:rPr dirty="0"/>
              <a:t>conductor</a:t>
            </a:r>
            <a:endParaRPr dirty="0"/>
          </a:p>
        </p:txBody>
      </p:sp>
      <p:sp>
        <p:nvSpPr>
          <p:cNvPr id="142385" name="Text Box 49"/>
          <p:cNvSpPr txBox="1"/>
          <p:nvPr/>
        </p:nvSpPr>
        <p:spPr>
          <a:xfrm>
            <a:off x="6229350" y="2852738"/>
            <a:ext cx="2374900" cy="368300"/>
          </a:xfrm>
          <a:prstGeom prst="rect">
            <a:avLst/>
          </a:prstGeom>
          <a:noFill/>
          <a:ln w="9525">
            <a:noFill/>
          </a:ln>
        </p:spPr>
        <p:txBody>
          <a:bodyPr>
            <a:spAutoFit/>
          </a:bodyPr>
          <a:p>
            <a:pPr>
              <a:spcBef>
                <a:spcPct val="50000"/>
              </a:spcBef>
            </a:pPr>
            <a:r>
              <a:rPr dirty="0"/>
              <a:t>cooking pan bases</a:t>
            </a:r>
            <a:endParaRPr dirty="0"/>
          </a:p>
        </p:txBody>
      </p:sp>
      <p:sp>
        <p:nvSpPr>
          <p:cNvPr id="142386" name="Text Box 50"/>
          <p:cNvSpPr txBox="1"/>
          <p:nvPr/>
        </p:nvSpPr>
        <p:spPr>
          <a:xfrm>
            <a:off x="1150938" y="3933825"/>
            <a:ext cx="1152525" cy="368300"/>
          </a:xfrm>
          <a:prstGeom prst="rect">
            <a:avLst/>
          </a:prstGeom>
          <a:noFill/>
          <a:ln w="9525">
            <a:noFill/>
          </a:ln>
        </p:spPr>
        <p:txBody>
          <a:bodyPr>
            <a:spAutoFit/>
          </a:bodyPr>
          <a:p>
            <a:pPr>
              <a:spcBef>
                <a:spcPct val="50000"/>
              </a:spcBef>
            </a:pPr>
            <a:r>
              <a:rPr dirty="0"/>
              <a:t>water</a:t>
            </a:r>
            <a:endParaRPr dirty="0"/>
          </a:p>
        </p:txBody>
      </p:sp>
      <p:sp>
        <p:nvSpPr>
          <p:cNvPr id="142387" name="Text Box 51"/>
          <p:cNvSpPr txBox="1"/>
          <p:nvPr/>
        </p:nvSpPr>
        <p:spPr>
          <a:xfrm>
            <a:off x="3995738" y="3933825"/>
            <a:ext cx="1223962" cy="368300"/>
          </a:xfrm>
          <a:prstGeom prst="rect">
            <a:avLst/>
          </a:prstGeom>
          <a:noFill/>
          <a:ln w="9525">
            <a:noFill/>
          </a:ln>
        </p:spPr>
        <p:txBody>
          <a:bodyPr>
            <a:spAutoFit/>
          </a:bodyPr>
          <a:p>
            <a:pPr>
              <a:spcBef>
                <a:spcPct val="50000"/>
              </a:spcBef>
            </a:pPr>
            <a:r>
              <a:rPr dirty="0"/>
              <a:t>conductor</a:t>
            </a:r>
            <a:endParaRPr dirty="0"/>
          </a:p>
        </p:txBody>
      </p:sp>
      <p:sp>
        <p:nvSpPr>
          <p:cNvPr id="142388" name="Text Box 52"/>
          <p:cNvSpPr txBox="1"/>
          <p:nvPr/>
        </p:nvSpPr>
        <p:spPr>
          <a:xfrm>
            <a:off x="6084888" y="3933825"/>
            <a:ext cx="2663825" cy="368300"/>
          </a:xfrm>
          <a:prstGeom prst="rect">
            <a:avLst/>
          </a:prstGeom>
          <a:noFill/>
          <a:ln w="9525">
            <a:noFill/>
          </a:ln>
        </p:spPr>
        <p:txBody>
          <a:bodyPr>
            <a:spAutoFit/>
          </a:bodyPr>
          <a:p>
            <a:pPr>
              <a:spcBef>
                <a:spcPct val="50000"/>
              </a:spcBef>
            </a:pPr>
            <a:r>
              <a:rPr dirty="0"/>
              <a:t>cooling hot substances</a:t>
            </a:r>
            <a:endParaRPr dirty="0"/>
          </a:p>
        </p:txBody>
      </p:sp>
      <p:sp>
        <p:nvSpPr>
          <p:cNvPr id="142389" name="Text Box 53"/>
          <p:cNvSpPr txBox="1"/>
          <p:nvPr/>
        </p:nvSpPr>
        <p:spPr>
          <a:xfrm>
            <a:off x="1150938" y="4941888"/>
            <a:ext cx="1152525" cy="368300"/>
          </a:xfrm>
          <a:prstGeom prst="rect">
            <a:avLst/>
          </a:prstGeom>
          <a:noFill/>
          <a:ln w="9525">
            <a:noFill/>
          </a:ln>
        </p:spPr>
        <p:txBody>
          <a:bodyPr>
            <a:spAutoFit/>
          </a:bodyPr>
          <a:p>
            <a:pPr>
              <a:spcBef>
                <a:spcPct val="50000"/>
              </a:spcBef>
            </a:pPr>
            <a:r>
              <a:rPr dirty="0"/>
              <a:t>steel</a:t>
            </a:r>
            <a:endParaRPr dirty="0"/>
          </a:p>
        </p:txBody>
      </p:sp>
      <p:sp>
        <p:nvSpPr>
          <p:cNvPr id="142390" name="Text Box 54"/>
          <p:cNvSpPr txBox="1"/>
          <p:nvPr/>
        </p:nvSpPr>
        <p:spPr>
          <a:xfrm>
            <a:off x="3995738" y="4941888"/>
            <a:ext cx="1223962" cy="368300"/>
          </a:xfrm>
          <a:prstGeom prst="rect">
            <a:avLst/>
          </a:prstGeom>
          <a:noFill/>
          <a:ln w="9525">
            <a:noFill/>
          </a:ln>
        </p:spPr>
        <p:txBody>
          <a:bodyPr>
            <a:spAutoFit/>
          </a:bodyPr>
          <a:p>
            <a:pPr>
              <a:spcBef>
                <a:spcPct val="50000"/>
              </a:spcBef>
            </a:pPr>
            <a:r>
              <a:rPr dirty="0"/>
              <a:t>conductor</a:t>
            </a:r>
            <a:endParaRPr dirty="0"/>
          </a:p>
        </p:txBody>
      </p:sp>
      <p:sp>
        <p:nvSpPr>
          <p:cNvPr id="142391" name="Text Box 55"/>
          <p:cNvSpPr txBox="1"/>
          <p:nvPr/>
        </p:nvSpPr>
        <p:spPr>
          <a:xfrm>
            <a:off x="6732588" y="4941888"/>
            <a:ext cx="1366837" cy="368300"/>
          </a:xfrm>
          <a:prstGeom prst="rect">
            <a:avLst/>
          </a:prstGeom>
          <a:noFill/>
          <a:ln w="9525">
            <a:noFill/>
          </a:ln>
        </p:spPr>
        <p:txBody>
          <a:bodyPr>
            <a:spAutoFit/>
          </a:bodyPr>
          <a:p>
            <a:pPr>
              <a:spcBef>
                <a:spcPct val="50000"/>
              </a:spcBef>
            </a:pPr>
            <a:r>
              <a:rPr dirty="0"/>
              <a:t>radiators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383">
                                            <p:txEl>
                                              <p:charRg st="0"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2385">
                                            <p:txEl>
                                              <p:charRg st="0" end="1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2374">
                                            <p:txEl>
                                              <p:charRg st="0"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2375">
                                            <p:txEl>
                                              <p:charRg st="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2376">
                                            <p:txEl>
                                              <p:charRg st="0" end="1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42386">
                                            <p:txEl>
                                              <p:charRg st="0" end="6"/>
                                            </p:txEl>
                                          </p:spTgt>
                                        </p:tgtEl>
                                        <p:attrNameLst>
                                          <p:attrName>style.visibility</p:attrName>
                                        </p:attrNameLst>
                                      </p:cBhvr>
                                      <p:to>
                                        <p:strVal val="visible"/>
                                      </p:to>
                                    </p:set>
                                    <p:animEffect transition="in" filter="blinds(horizontal)">
                                      <p:cBhvr>
                                        <p:cTn id="31" dur="500"/>
                                        <p:tgtEl>
                                          <p:spTgt spid="142386">
                                            <p:txEl>
                                              <p:charRg st="0"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42387">
                                            <p:txEl>
                                              <p:charRg st="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42388">
                                            <p:txEl>
                                              <p:charRg st="0" end="2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42377">
                                            <p:txEl>
                                              <p:charRg st="0" end="12"/>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42378">
                                            <p:txEl>
                                              <p:charRg st="0" end="1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42379">
                                            <p:txEl>
                                              <p:charRg st="0" end="16"/>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42389">
                                            <p:txEl>
                                              <p:charRg st="0" end="6"/>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142390">
                                            <p:txEl>
                                              <p:charRg st="0" end="10"/>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42391">
                                            <p:txEl>
                                              <p:charRg st="0" end="10"/>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142380">
                                            <p:txEl>
                                              <p:charRg st="0" end="4"/>
                                            </p:txEl>
                                          </p:spTgt>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42381">
                                            <p:txEl>
                                              <p:charRg st="0" end="10"/>
                                            </p:txEl>
                                          </p:spTgt>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42382">
                                            <p:txEl>
                                              <p:charRg st="0"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8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8770"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3</a:t>
            </a:r>
            <a:endParaRPr lang="en-US" altLang="x-none" sz="4000" b="1" dirty="0">
              <a:solidFill>
                <a:schemeClr val="bg1"/>
              </a:solidFill>
            </a:endParaRPr>
          </a:p>
        </p:txBody>
      </p:sp>
      <p:sp>
        <p:nvSpPr>
          <p:cNvPr id="2" name="Content Placeholder 1"/>
          <p:cNvSpPr>
            <a:spLocks noGrp="1"/>
          </p:cNvSpPr>
          <p:nvPr>
            <p:ph idx="1"/>
          </p:nvPr>
        </p:nvSpPr>
        <p:spPr/>
        <p:txBody>
          <a:bodyPr/>
          <a:p>
            <a:endParaRPr lang="en-US"/>
          </a:p>
        </p:txBody>
      </p:sp>
      <p:sp>
        <p:nvSpPr>
          <p:cNvPr id="144387" name="Text Box 3"/>
          <p:cNvSpPr txBox="1"/>
          <p:nvPr/>
        </p:nvSpPr>
        <p:spPr>
          <a:xfrm>
            <a:off x="684213" y="1125538"/>
            <a:ext cx="7777162" cy="4154170"/>
          </a:xfrm>
          <a:prstGeom prst="rect">
            <a:avLst/>
          </a:prstGeom>
          <a:solidFill>
            <a:schemeClr val="bg1"/>
          </a:solidFill>
          <a:ln w="9525">
            <a:noFill/>
          </a:ln>
        </p:spPr>
        <p:txBody>
          <a:bodyPr>
            <a:spAutoFit/>
          </a:bodyPr>
          <a:p>
            <a:pPr marL="457200" indent="-457200" eaLnBrk="0" hangingPunct="0">
              <a:spcBef>
                <a:spcPct val="50000"/>
              </a:spcBef>
            </a:pPr>
            <a:r>
              <a:rPr lang="en-US" altLang="x-none" sz="2400" b="1" dirty="0">
                <a:solidFill>
                  <a:srgbClr val="FF3300"/>
                </a:solidFill>
                <a:latin typeface="Times New Roman" panose="02020603050405020304" charset="0"/>
              </a:rPr>
              <a:t>Explain why</a:t>
            </a:r>
            <a:endParaRPr lang="en-US" altLang="x-none" sz="2400" b="1" dirty="0">
              <a:solidFill>
                <a:srgbClr val="FF3300"/>
              </a:solidFill>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newspaper wrapping keeps hot things hot, e.g. fish and chips, and cold things cold, e.g. ice cream,</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fur coats would keep their owners warmer if they were worn inside out,</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a string vest keeps a person warm even though it is a collection of holes bounded by string,</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a concrete floor feels colder than a carpeted one even though they are at the same temperature.</a:t>
            </a:r>
            <a:endParaRPr sz="2400" b="1" dirty="0">
              <a:latin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387">
                                            <p:txEl>
                                              <p:charRg st="12" end="1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4387">
                                            <p:txEl>
                                              <p:charRg st="112" end="18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4387">
                                            <p:txEl>
                                              <p:charRg st="183" end="27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387">
                                            <p:txEl>
                                              <p:charRg st="276" end="37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Convection</a:t>
            </a:r>
            <a:endParaRPr lang="en-US" altLang="en-US" sz="8000" b="1" u="sng"/>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62" name="Rectangle 2"/>
          <p:cNvSpPr>
            <a:spLocks noGrp="1"/>
          </p:cNvSpPr>
          <p:nvPr>
            <p:ph type="title"/>
          </p:nvPr>
        </p:nvSpPr>
        <p:spPr/>
        <p:txBody>
          <a:bodyPr vert="horz" wrap="square" lIns="91440" tIns="45720" rIns="91440" bIns="45720" anchor="ctr"/>
          <a:p>
            <a:r>
              <a:rPr lang="en-US" altLang="x-none" sz="4000" b="1" dirty="0">
                <a:solidFill>
                  <a:schemeClr val="bg1"/>
                </a:solidFill>
              </a:rPr>
              <a:t>Convection in fluids</a:t>
            </a:r>
            <a:endParaRPr lang="en-US" altLang="x-none" sz="4000" b="1" dirty="0">
              <a:solidFill>
                <a:schemeClr val="bg1"/>
              </a:solidFill>
            </a:endParaRPr>
          </a:p>
        </p:txBody>
      </p:sp>
      <p:sp>
        <p:nvSpPr>
          <p:cNvPr id="150531" name="Rectangle 3"/>
          <p:cNvSpPr>
            <a:spLocks noGrp="1"/>
          </p:cNvSpPr>
          <p:nvPr>
            <p:ph type="body" sz="half" idx="4294967295"/>
          </p:nvPr>
        </p:nvSpPr>
        <p:spPr>
          <a:xfrm>
            <a:off x="-78740" y="835660"/>
            <a:ext cx="4468495" cy="580390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360680" lvl="0" indent="-360680">
              <a:lnSpc>
                <a:spcPct val="80000"/>
              </a:lnSpc>
            </a:pPr>
            <a:r>
              <a:rPr lang="en-US" altLang="en-US" sz="2400" dirty="0"/>
              <a:t>Particles </a:t>
            </a:r>
            <a:r>
              <a:rPr lang="en-US" altLang="en-US" sz="2400" b="1" dirty="0"/>
              <a:t>translate </a:t>
            </a:r>
            <a:r>
              <a:rPr lang="en-US" altLang="en-US" sz="2400" dirty="0"/>
              <a:t>from </a:t>
            </a:r>
            <a:r>
              <a:rPr lang="en-US" altLang="en-US" sz="2400" b="1" dirty="0"/>
              <a:t>hot </a:t>
            </a:r>
            <a:r>
              <a:rPr lang="en-US" altLang="en-US" sz="2400" dirty="0"/>
              <a:t>regions </a:t>
            </a:r>
            <a:r>
              <a:rPr lang="en-US" altLang="en-US" sz="2400" b="1" dirty="0"/>
              <a:t>to cold</a:t>
            </a:r>
            <a:r>
              <a:rPr lang="en-US" altLang="en-US" sz="2400" dirty="0"/>
              <a:t> regions</a:t>
            </a:r>
            <a:endParaRPr lang="en-US" altLang="en-US" sz="2400" dirty="0"/>
          </a:p>
          <a:p>
            <a:pPr marL="360680" lvl="0" indent="-360680">
              <a:lnSpc>
                <a:spcPct val="80000"/>
              </a:lnSpc>
            </a:pPr>
            <a:r>
              <a:rPr lang="en-US" altLang="x-none" sz="2400" dirty="0">
                <a:sym typeface="+mn-ea"/>
              </a:rPr>
              <a:t>Convection does </a:t>
            </a:r>
            <a:r>
              <a:rPr lang="en-US" altLang="x-none" sz="2400" b="1" u="sng" dirty="0">
                <a:solidFill>
                  <a:srgbClr val="FF0000"/>
                </a:solidFill>
                <a:sym typeface="+mn-ea"/>
              </a:rPr>
              <a:t>not</a:t>
            </a:r>
            <a:r>
              <a:rPr lang="en-US" altLang="x-none" sz="2400" dirty="0">
                <a:sym typeface="+mn-ea"/>
              </a:rPr>
              <a:t> occur in solids</a:t>
            </a:r>
            <a:r>
              <a:rPr lang="en-US" altLang="en-US" sz="2400" dirty="0">
                <a:sym typeface="+mn-ea"/>
              </a:rPr>
              <a:t>, it only </a:t>
            </a:r>
            <a:r>
              <a:rPr lang="en-US" altLang="en-US" sz="2400" b="1" dirty="0">
                <a:sym typeface="+mn-ea"/>
              </a:rPr>
              <a:t>occurs in </a:t>
            </a:r>
            <a:r>
              <a:rPr lang="en-US" altLang="x-none" sz="2400" b="1" dirty="0"/>
              <a:t>fluid</a:t>
            </a:r>
            <a:r>
              <a:rPr lang="en-US" altLang="en-US" sz="2400" b="1" dirty="0"/>
              <a:t>s</a:t>
            </a:r>
            <a:r>
              <a:rPr lang="en-US" altLang="x-none" sz="2400" dirty="0"/>
              <a:t> </a:t>
            </a:r>
            <a:r>
              <a:rPr lang="en-US" altLang="en-US" sz="2400" dirty="0"/>
              <a:t>(</a:t>
            </a:r>
            <a:r>
              <a:rPr lang="en-US" altLang="x-none" sz="2400" dirty="0"/>
              <a:t>liquid</a:t>
            </a:r>
            <a:r>
              <a:rPr lang="en-US" altLang="en-US" sz="2400" dirty="0"/>
              <a:t>s/</a:t>
            </a:r>
            <a:r>
              <a:rPr lang="en-US" altLang="x-none" sz="2400" dirty="0"/>
              <a:t>gas</a:t>
            </a:r>
            <a:r>
              <a:rPr lang="en-US" altLang="en-US" sz="2400" dirty="0"/>
              <a:t>es)</a:t>
            </a:r>
            <a:endParaRPr lang="en-US" altLang="x-none" sz="2400" dirty="0"/>
          </a:p>
          <a:p>
            <a:pPr marL="360680" lvl="0" indent="-360680">
              <a:lnSpc>
                <a:spcPct val="80000"/>
              </a:lnSpc>
            </a:pPr>
            <a:r>
              <a:rPr lang="en-US" altLang="en-US" sz="2400" dirty="0"/>
              <a:t>Hot particles </a:t>
            </a:r>
            <a:r>
              <a:rPr lang="en-US" altLang="x-none" sz="2400" dirty="0"/>
              <a:t>move more quickly </a:t>
            </a:r>
            <a:r>
              <a:rPr lang="en-US" altLang="en-US" sz="2400" dirty="0"/>
              <a:t>than cold particles</a:t>
            </a:r>
            <a:endParaRPr lang="en-US" altLang="x-none" sz="2400" dirty="0"/>
          </a:p>
          <a:p>
            <a:pPr marL="360680" lvl="0" indent="-360680">
              <a:lnSpc>
                <a:spcPct val="80000"/>
              </a:lnSpc>
            </a:pPr>
            <a:r>
              <a:rPr lang="en-US" altLang="en-US" sz="2400" dirty="0"/>
              <a:t>Hot particles </a:t>
            </a:r>
            <a:r>
              <a:rPr lang="en-US" altLang="x-none" sz="2400" dirty="0"/>
              <a:t>occupy more space </a:t>
            </a:r>
            <a:r>
              <a:rPr lang="en-US" altLang="en-US" sz="2400" dirty="0"/>
              <a:t>than cold particles</a:t>
            </a:r>
            <a:endParaRPr lang="en-US" altLang="x-none" sz="2400" dirty="0"/>
          </a:p>
          <a:p>
            <a:pPr marL="360680" lvl="0" indent="-360680">
              <a:lnSpc>
                <a:spcPct val="80000"/>
              </a:lnSpc>
            </a:pPr>
            <a:r>
              <a:rPr lang="en-US" altLang="x-none" sz="2400" b="1" dirty="0"/>
              <a:t>Hotter fluids are less dense</a:t>
            </a:r>
            <a:r>
              <a:rPr lang="en-US" altLang="x-none" sz="2400" dirty="0"/>
              <a:t> than colder fluids</a:t>
            </a:r>
            <a:endParaRPr lang="en-US" altLang="x-none" sz="2400" dirty="0"/>
          </a:p>
          <a:p>
            <a:pPr marL="360680" lvl="0" indent="-360680">
              <a:lnSpc>
                <a:spcPct val="80000"/>
              </a:lnSpc>
            </a:pPr>
            <a:r>
              <a:rPr lang="en-US" altLang="x-none" sz="2400" dirty="0"/>
              <a:t>Hotter fluids rise up to float on top of colder fluids</a:t>
            </a:r>
            <a:endParaRPr lang="en-US" altLang="x-none" sz="2400" dirty="0"/>
          </a:p>
          <a:p>
            <a:pPr marL="360680" lvl="0" indent="-360680">
              <a:lnSpc>
                <a:spcPct val="80000"/>
              </a:lnSpc>
            </a:pPr>
            <a:r>
              <a:rPr lang="en-US" altLang="x-none" sz="2400" dirty="0"/>
              <a:t>A </a:t>
            </a:r>
            <a:r>
              <a:rPr lang="en-US" altLang="x-none" sz="2400" b="1" dirty="0"/>
              <a:t>convection current</a:t>
            </a:r>
            <a:r>
              <a:rPr lang="en-US" altLang="x-none" sz="2400" dirty="0"/>
              <a:t> is the path taken by rising hot fluids and sinking cold fluids</a:t>
            </a:r>
            <a:endParaRPr lang="en-US" altLang="x-none" sz="2400" dirty="0"/>
          </a:p>
          <a:p>
            <a:pPr marL="360680" lvl="0" indent="-360680">
              <a:lnSpc>
                <a:spcPct val="80000"/>
              </a:lnSpc>
            </a:pPr>
            <a:endParaRPr sz="2400" dirty="0"/>
          </a:p>
        </p:txBody>
      </p:sp>
      <p:pic>
        <p:nvPicPr>
          <p:cNvPr id="3" name="Picture 2" descr="conv"/>
          <p:cNvPicPr>
            <a:picLocks noChangeAspect="1"/>
          </p:cNvPicPr>
          <p:nvPr/>
        </p:nvPicPr>
        <p:blipFill>
          <a:blip r:embed="rId1"/>
          <a:stretch>
            <a:fillRect/>
          </a:stretch>
        </p:blipFill>
        <p:spPr>
          <a:xfrm>
            <a:off x="4389755" y="1459230"/>
            <a:ext cx="4741545" cy="4366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05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05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05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05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0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Title 1"/>
          <p:cNvSpPr>
            <a:spLocks noGrp="1"/>
          </p:cNvSpPr>
          <p:nvPr>
            <p:ph type="title"/>
          </p:nvPr>
        </p:nvSpPr>
        <p:spPr/>
        <p:txBody>
          <a:bodyPr anchor="ctr"/>
          <a:p>
            <a:endParaRPr lang="en-US" altLang="zh-CN"/>
          </a:p>
        </p:txBody>
      </p:sp>
      <p:pic>
        <p:nvPicPr>
          <p:cNvPr id="15362" name="Picture 2" descr="convection"/>
          <p:cNvPicPr>
            <a:picLocks noChangeAspect="1"/>
          </p:cNvPicPr>
          <p:nvPr/>
        </p:nvPicPr>
        <p:blipFill>
          <a:blip r:embed="rId1"/>
          <a:stretch>
            <a:fillRect/>
          </a:stretch>
        </p:blipFill>
        <p:spPr>
          <a:xfrm>
            <a:off x="1471613" y="95250"/>
            <a:ext cx="6200775" cy="6667500"/>
          </a:xfrm>
          <a:prstGeom prst="rect">
            <a:avLst/>
          </a:prstGeom>
          <a:noFill/>
          <a:ln w="9525">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9010" name="Rectangle 2"/>
          <p:cNvSpPr>
            <a:spLocks noGrp="1"/>
          </p:cNvSpPr>
          <p:nvPr>
            <p:ph type="title"/>
          </p:nvPr>
        </p:nvSpPr>
        <p:spPr/>
        <p:txBody>
          <a:bodyPr vert="horz" wrap="square" lIns="91440" tIns="45720" rIns="91440" bIns="45720" anchor="ctr"/>
          <a:p>
            <a:r>
              <a:rPr lang="en-US" altLang="x-none" sz="4000" b="1" dirty="0">
                <a:solidFill>
                  <a:schemeClr val="bg1"/>
                </a:solidFill>
              </a:rPr>
              <a:t>Convection in water</a:t>
            </a:r>
            <a:endParaRPr lang="en-US" altLang="x-none" sz="4000" b="1" dirty="0">
              <a:solidFill>
                <a:schemeClr val="bg1"/>
              </a:solidFill>
            </a:endParaRPr>
          </a:p>
        </p:txBody>
      </p:sp>
      <p:sp>
        <p:nvSpPr>
          <p:cNvPr id="152579" name="Rectangle 3"/>
          <p:cNvSpPr>
            <a:spLocks noGrp="1"/>
          </p:cNvSpPr>
          <p:nvPr>
            <p:ph type="body" sz="half" idx="4294967295"/>
          </p:nvPr>
        </p:nvSpPr>
        <p:spPr>
          <a:xfrm>
            <a:off x="3860165" y="1093470"/>
            <a:ext cx="4999990" cy="94424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360680" lvl="0" indent="-360680">
              <a:lnSpc>
                <a:spcPct val="90000"/>
              </a:lnSpc>
            </a:pPr>
            <a:r>
              <a:rPr lang="en-US" sz="2400" dirty="0"/>
              <a:t>Describe what is happening</a:t>
            </a:r>
            <a:endParaRPr lang="en-US" sz="2400" dirty="0"/>
          </a:p>
        </p:txBody>
      </p:sp>
      <p:pic>
        <p:nvPicPr>
          <p:cNvPr id="152580" name="Picture 4" descr="ConvectionCurrentsInWater"/>
          <p:cNvPicPr>
            <a:picLocks noChangeAspect="1"/>
          </p:cNvPicPr>
          <p:nvPr>
            <p:ph idx="1"/>
          </p:nvPr>
        </p:nvPicPr>
        <p:blipFill>
          <a:blip r:embed="rId1"/>
          <a:srcRect/>
          <a:stretch>
            <a:fillRect/>
          </a:stretch>
        </p:blipFill>
        <p:spPr>
          <a:xfrm>
            <a:off x="560070" y="1355725"/>
            <a:ext cx="3000375" cy="4419600"/>
          </a:xfrm>
        </p:spPr>
      </p:pic>
      <p:pic>
        <p:nvPicPr>
          <p:cNvPr id="2" name="Picture 1" descr="v9bQYM"/>
          <p:cNvPicPr>
            <a:picLocks noChangeAspect="1"/>
          </p:cNvPicPr>
          <p:nvPr/>
        </p:nvPicPr>
        <p:blipFill>
          <a:blip r:embed="rId2"/>
          <a:stretch>
            <a:fillRect/>
          </a:stretch>
        </p:blipFill>
        <p:spPr>
          <a:xfrm>
            <a:off x="4083050" y="2037715"/>
            <a:ext cx="4554220" cy="3416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1058" name="Rectangle 2"/>
          <p:cNvSpPr>
            <a:spLocks noGrp="1"/>
          </p:cNvSpPr>
          <p:nvPr>
            <p:ph type="title"/>
          </p:nvPr>
        </p:nvSpPr>
        <p:spPr/>
        <p:txBody>
          <a:bodyPr vert="horz" wrap="square" lIns="91440" tIns="45720" rIns="91440" bIns="45720" anchor="ctr"/>
          <a:p>
            <a:r>
              <a:rPr lang="en-US" altLang="x-none" sz="4000" b="1" dirty="0">
                <a:solidFill>
                  <a:schemeClr val="bg1"/>
                </a:solidFill>
              </a:rPr>
              <a:t>House water heating system</a:t>
            </a:r>
            <a:endParaRPr lang="en-US" altLang="x-none" sz="4000" b="1" dirty="0">
              <a:solidFill>
                <a:schemeClr val="bg1"/>
              </a:solidFill>
            </a:endParaRPr>
          </a:p>
        </p:txBody>
      </p:sp>
      <p:sp>
        <p:nvSpPr>
          <p:cNvPr id="154627" name="Rectangle 3"/>
          <p:cNvSpPr>
            <a:spLocks noGrp="1"/>
          </p:cNvSpPr>
          <p:nvPr>
            <p:ph type="body" sz="half" idx="4294967295"/>
          </p:nvPr>
        </p:nvSpPr>
        <p:spPr>
          <a:xfrm>
            <a:off x="5016500" y="2131060"/>
            <a:ext cx="4032250" cy="424815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266700" lvl="0" indent="-266700">
              <a:lnSpc>
                <a:spcPct val="90000"/>
              </a:lnSpc>
            </a:pPr>
            <a:r>
              <a:rPr lang="en-US" altLang="en-US" sz="2000" b="1" u="sng" dirty="0"/>
              <a:t>Describe what is happening</a:t>
            </a:r>
            <a:endParaRPr lang="en-US" altLang="x-none" sz="2000" dirty="0"/>
          </a:p>
          <a:p>
            <a:pPr marL="266700" lvl="0" indent="-266700">
              <a:lnSpc>
                <a:spcPct val="90000"/>
              </a:lnSpc>
            </a:pPr>
            <a:r>
              <a:rPr lang="en-US" altLang="x-none" sz="2000" dirty="0"/>
              <a:t>The boiler heats the water.</a:t>
            </a:r>
            <a:endParaRPr lang="en-US" altLang="x-none" sz="2000" dirty="0"/>
          </a:p>
          <a:p>
            <a:pPr marL="266700" lvl="0" indent="-266700">
              <a:lnSpc>
                <a:spcPct val="90000"/>
              </a:lnSpc>
            </a:pPr>
            <a:r>
              <a:rPr lang="en-US" altLang="x-none" sz="2000" dirty="0"/>
              <a:t>Hot water rises to the top of the boiler and up to the top of the storage tank.</a:t>
            </a:r>
            <a:endParaRPr lang="en-US" altLang="x-none" sz="2000" dirty="0"/>
          </a:p>
          <a:p>
            <a:pPr marL="266700" lvl="0" indent="-266700">
              <a:lnSpc>
                <a:spcPct val="90000"/>
              </a:lnSpc>
            </a:pPr>
            <a:r>
              <a:rPr lang="en-US" altLang="x-none" sz="2000" dirty="0"/>
              <a:t>Colder water in the tank falls to the bottom of the boiler to be heater.</a:t>
            </a:r>
            <a:endParaRPr lang="en-US" altLang="x-none" sz="2000" dirty="0"/>
          </a:p>
          <a:p>
            <a:pPr marL="266700" lvl="0" indent="-266700">
              <a:lnSpc>
                <a:spcPct val="90000"/>
              </a:lnSpc>
            </a:pPr>
            <a:r>
              <a:rPr lang="en-US" altLang="x-none" sz="2000" dirty="0"/>
              <a:t>A hot water tap draws water from the top of the storage tank.</a:t>
            </a:r>
            <a:endParaRPr lang="en-US" altLang="x-none" sz="2000" dirty="0"/>
          </a:p>
          <a:p>
            <a:pPr marL="266700" lvl="0" indent="-266700">
              <a:lnSpc>
                <a:spcPct val="90000"/>
              </a:lnSpc>
            </a:pPr>
            <a:r>
              <a:rPr lang="en-US" altLang="x-none" sz="2000" dirty="0"/>
              <a:t>The cold water supply replenishes the hot water drawn off.</a:t>
            </a:r>
            <a:endParaRPr sz="2000" dirty="0"/>
          </a:p>
        </p:txBody>
      </p:sp>
      <p:pic>
        <p:nvPicPr>
          <p:cNvPr id="154628" name="Picture 4" descr="WaterHeating"/>
          <p:cNvPicPr>
            <a:picLocks noChangeAspect="1"/>
          </p:cNvPicPr>
          <p:nvPr>
            <p:ph idx="1"/>
          </p:nvPr>
        </p:nvPicPr>
        <p:blipFill>
          <a:blip r:embed="rId1"/>
          <a:srcRect/>
          <a:stretch>
            <a:fillRect/>
          </a:stretch>
        </p:blipFill>
        <p:spPr>
          <a:xfrm>
            <a:off x="121920" y="919480"/>
            <a:ext cx="5265420" cy="445452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627">
                                            <p:txEl>
                                              <p:char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6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627">
                                            <p:txEl>
                                              <p:charRg st="0" end="2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627">
                                            <p:txEl>
                                              <p:charRg st="28" end="10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4627">
                                            <p:txEl>
                                              <p:charRg st="108" end="18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4627">
                                            <p:txEl>
                                              <p:charRg st="181" end="24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4627">
                                            <p:txEl>
                                              <p:charRg st="243" end="30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4" name="Rectangle 2"/>
          <p:cNvSpPr>
            <a:spLocks noGrp="1"/>
          </p:cNvSpPr>
          <p:nvPr>
            <p:ph type="title"/>
          </p:nvPr>
        </p:nvSpPr>
        <p:spPr/>
        <p:txBody>
          <a:bodyPr vert="horz" wrap="square" lIns="91440" tIns="45720" rIns="91440" bIns="45720" anchor="ctr"/>
          <a:p>
            <a:r>
              <a:rPr lang="en-US" altLang="x-none" sz="4000" b="1" dirty="0">
                <a:solidFill>
                  <a:schemeClr val="bg1"/>
                </a:solidFill>
              </a:rPr>
              <a:t>Hot air rises</a:t>
            </a:r>
            <a:endParaRPr lang="en-US" altLang="x-none" sz="4000" b="1" dirty="0">
              <a:solidFill>
                <a:schemeClr val="bg1"/>
              </a:solidFill>
            </a:endParaRPr>
          </a:p>
        </p:txBody>
      </p:sp>
      <p:sp>
        <p:nvSpPr>
          <p:cNvPr id="158723" name="Rectangle 3"/>
          <p:cNvSpPr>
            <a:spLocks noGrp="1"/>
          </p:cNvSpPr>
          <p:nvPr>
            <p:ph type="body" sz="half" idx="4294967295"/>
          </p:nvPr>
        </p:nvSpPr>
        <p:spPr>
          <a:xfrm>
            <a:off x="135890" y="672465"/>
            <a:ext cx="7438390" cy="403987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360680" lvl="0" indent="-360680"/>
            <a:r>
              <a:rPr lang="en-US" altLang="x-none" dirty="0"/>
              <a:t>Heated air provides lift for a hot air balloon.</a:t>
            </a:r>
            <a:endParaRPr lang="en-US" altLang="x-none" dirty="0"/>
          </a:p>
          <a:p>
            <a:pPr marL="360680" lvl="0" indent="-360680"/>
            <a:r>
              <a:rPr lang="en-US" altLang="x-none" dirty="0"/>
              <a:t>Heated land causes rising air currents called </a:t>
            </a:r>
            <a:r>
              <a:rPr lang="en-US" altLang="x-none" i="1" dirty="0"/>
              <a:t>thermals</a:t>
            </a:r>
            <a:r>
              <a:rPr lang="en-US" altLang="x-none" dirty="0"/>
              <a:t>.</a:t>
            </a:r>
            <a:endParaRPr lang="en-US" altLang="x-none" dirty="0"/>
          </a:p>
          <a:p>
            <a:pPr marL="360680" lvl="0" indent="-360680"/>
            <a:r>
              <a:rPr lang="en-US" altLang="x-none" dirty="0"/>
              <a:t>Thermals can be used by gliders to provide lift.</a:t>
            </a:r>
            <a:endParaRPr lang="en-US" altLang="x-none" dirty="0"/>
          </a:p>
          <a:p>
            <a:pPr marL="360680" lvl="0" indent="-360680"/>
            <a:r>
              <a:rPr lang="en-US" altLang="x-none" dirty="0"/>
              <a:t>Many birds also use thermals for lift.</a:t>
            </a:r>
            <a:endParaRPr dirty="0"/>
          </a:p>
        </p:txBody>
      </p:sp>
      <p:pic>
        <p:nvPicPr>
          <p:cNvPr id="158724" name="Picture 4" descr="DuncanGlider"/>
          <p:cNvPicPr>
            <a:picLocks noChangeAspect="1"/>
          </p:cNvPicPr>
          <p:nvPr>
            <p:ph idx="1"/>
          </p:nvPr>
        </p:nvPicPr>
        <p:blipFill>
          <a:blip r:embed="rId1"/>
          <a:srcRect/>
          <a:stretch>
            <a:fillRect/>
          </a:stretch>
        </p:blipFill>
        <p:spPr>
          <a:xfrm>
            <a:off x="4013200" y="3569970"/>
            <a:ext cx="4791075" cy="3086100"/>
          </a:xfrm>
        </p:spPr>
      </p:pic>
      <p:pic>
        <p:nvPicPr>
          <p:cNvPr id="158725" name="Picture 5" descr="HotAirBalloon"/>
          <p:cNvPicPr>
            <a:picLocks noChangeAspect="1"/>
          </p:cNvPicPr>
          <p:nvPr>
            <p:ph sz="quarter" idx="4294967295"/>
          </p:nvPr>
        </p:nvPicPr>
        <p:blipFill>
          <a:blip r:embed="rId2"/>
          <a:srcRect/>
          <a:stretch>
            <a:fillRect/>
          </a:stretch>
        </p:blipFill>
        <p:spPr>
          <a:xfrm>
            <a:off x="7430770" y="1196975"/>
            <a:ext cx="1713230" cy="19812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723">
                                            <p:txEl>
                                              <p:charRg st="0" end="4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87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8723">
                                            <p:txEl>
                                              <p:charRg st="48" end="10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8723">
                                            <p:txEl>
                                              <p:charRg st="104" end="15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87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8723">
                                            <p:txEl>
                                              <p:charRg st="153" end="19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2" name="Rectangle 2"/>
          <p:cNvSpPr>
            <a:spLocks noGrp="1"/>
          </p:cNvSpPr>
          <p:nvPr>
            <p:ph type="title"/>
          </p:nvPr>
        </p:nvSpPr>
        <p:spPr/>
        <p:txBody>
          <a:bodyPr vert="horz" wrap="square" lIns="91440" tIns="45720" rIns="91440" bIns="45720" anchor="ctr"/>
          <a:p>
            <a:r>
              <a:rPr lang="en-US" altLang="x-none" sz="4000" b="1" dirty="0">
                <a:solidFill>
                  <a:schemeClr val="bg1"/>
                </a:solidFill>
              </a:rPr>
              <a:t>Sea and land breezes</a:t>
            </a:r>
            <a:endParaRPr lang="en-US" altLang="x-none" sz="4000" b="1" dirty="0">
              <a:solidFill>
                <a:schemeClr val="bg1"/>
              </a:solidFill>
            </a:endParaRPr>
          </a:p>
        </p:txBody>
      </p:sp>
      <p:sp>
        <p:nvSpPr>
          <p:cNvPr id="160771" name="Rectangle 3"/>
          <p:cNvSpPr>
            <a:spLocks noGrp="1"/>
          </p:cNvSpPr>
          <p:nvPr>
            <p:ph idx="1"/>
          </p:nvPr>
        </p:nvSpPr>
        <p:spPr>
          <a:xfrm>
            <a:off x="609600" y="3650615"/>
            <a:ext cx="7924800" cy="302133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360680" lvl="0" indent="-360680"/>
            <a:r>
              <a:rPr lang="en-US" altLang="x-none" sz="2400" dirty="0"/>
              <a:t>During a hot day heated air rises up from land that is warmer than the sea.</a:t>
            </a:r>
            <a:endParaRPr lang="en-US" altLang="x-none" sz="2400" dirty="0"/>
          </a:p>
          <a:p>
            <a:pPr marL="360680" lvl="0" indent="-360680"/>
            <a:r>
              <a:rPr lang="en-US" altLang="x-none" sz="2400" dirty="0"/>
              <a:t>Cooler air moves in from the sea to replace the heated air. This is the </a:t>
            </a:r>
            <a:r>
              <a:rPr lang="en-US" altLang="x-none" sz="2400" i="1" dirty="0"/>
              <a:t>sea breeze</a:t>
            </a:r>
            <a:r>
              <a:rPr lang="en-US" altLang="x-none" sz="2400" dirty="0"/>
              <a:t>.</a:t>
            </a:r>
            <a:endParaRPr lang="en-US" altLang="x-none" sz="2400" dirty="0"/>
          </a:p>
          <a:p>
            <a:pPr marL="360680" lvl="0" indent="-360680"/>
            <a:r>
              <a:rPr lang="en-US" altLang="x-none" sz="2400" dirty="0"/>
              <a:t>At night the sea is often warmer than the land.</a:t>
            </a:r>
            <a:endParaRPr lang="en-US" altLang="x-none" sz="2400" dirty="0"/>
          </a:p>
          <a:p>
            <a:pPr marL="360680" lvl="0" indent="-360680"/>
            <a:r>
              <a:rPr lang="en-US" altLang="x-none" sz="2400" dirty="0"/>
              <a:t>Air now flows to the sea. This is called a </a:t>
            </a:r>
            <a:r>
              <a:rPr lang="en-US" altLang="x-none" sz="2400" i="1" dirty="0"/>
              <a:t>land breeze</a:t>
            </a:r>
            <a:r>
              <a:rPr lang="en-US" altLang="x-none" sz="2400" dirty="0"/>
              <a:t>. </a:t>
            </a:r>
            <a:endParaRPr lang="en-US" altLang="x-none" sz="2400" dirty="0"/>
          </a:p>
        </p:txBody>
      </p:sp>
      <p:pic>
        <p:nvPicPr>
          <p:cNvPr id="160773" name="Picture 5"/>
          <p:cNvPicPr>
            <a:picLocks noChangeAspect="1"/>
          </p:cNvPicPr>
          <p:nvPr/>
        </p:nvPicPr>
        <p:blipFill>
          <a:blip r:embed="rId1"/>
          <a:stretch>
            <a:fillRect/>
          </a:stretch>
        </p:blipFill>
        <p:spPr>
          <a:xfrm>
            <a:off x="109855" y="859155"/>
            <a:ext cx="4411663" cy="2393950"/>
          </a:xfrm>
          <a:prstGeom prst="rect">
            <a:avLst/>
          </a:prstGeom>
          <a:noFill/>
          <a:ln w="9525">
            <a:noFill/>
          </a:ln>
        </p:spPr>
      </p:pic>
      <p:pic>
        <p:nvPicPr>
          <p:cNvPr id="160775" name="Picture 7"/>
          <p:cNvPicPr>
            <a:picLocks noChangeAspect="1"/>
          </p:cNvPicPr>
          <p:nvPr/>
        </p:nvPicPr>
        <p:blipFill>
          <a:blip r:embed="rId2"/>
          <a:stretch>
            <a:fillRect/>
          </a:stretch>
        </p:blipFill>
        <p:spPr>
          <a:xfrm>
            <a:off x="4739005" y="791210"/>
            <a:ext cx="4392613" cy="253047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71">
                                            <p:txEl>
                                              <p:charRg st="0" end="7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0771">
                                            <p:txEl>
                                              <p:charRg st="76" end="16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0771">
                                            <p:txEl>
                                              <p:charRg st="160" end="20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0771">
                                            <p:txEl>
                                              <p:charRg st="208" end="26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9250" name="Rectangle 2"/>
          <p:cNvSpPr>
            <a:spLocks noGrp="1"/>
          </p:cNvSpPr>
          <p:nvPr>
            <p:ph type="title"/>
          </p:nvPr>
        </p:nvSpPr>
        <p:spPr/>
        <p:txBody>
          <a:bodyPr vert="horz" wrap="square" lIns="91440" tIns="45720" rIns="91440" bIns="45720" anchor="ctr"/>
          <a:p>
            <a:r>
              <a:rPr lang="en-US" altLang="x-none" sz="4000" b="1" dirty="0">
                <a:solidFill>
                  <a:schemeClr val="bg1"/>
                </a:solidFill>
              </a:rPr>
              <a:t>Simple mine ventilation</a:t>
            </a:r>
            <a:endParaRPr lang="en-US" altLang="x-none" sz="4000" b="1" dirty="0">
              <a:solidFill>
                <a:schemeClr val="bg1"/>
              </a:solidFill>
            </a:endParaRPr>
          </a:p>
        </p:txBody>
      </p:sp>
      <p:sp>
        <p:nvSpPr>
          <p:cNvPr id="162819" name="Rectangle 3"/>
          <p:cNvSpPr>
            <a:spLocks noGrp="1"/>
          </p:cNvSpPr>
          <p:nvPr>
            <p:ph type="body" sz="half" idx="4294967295"/>
          </p:nvPr>
        </p:nvSpPr>
        <p:spPr>
          <a:xfrm>
            <a:off x="440690" y="5157470"/>
            <a:ext cx="8425180" cy="134810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533400" lvl="0" indent="-533400">
              <a:buNone/>
            </a:pPr>
            <a:r>
              <a:rPr lang="en-US" altLang="x-none" dirty="0"/>
              <a:t>The fire causes hot air to rise up the shaft above it. </a:t>
            </a:r>
            <a:endParaRPr lang="en-US" altLang="x-none" dirty="0"/>
          </a:p>
          <a:p>
            <a:pPr marL="533400" lvl="0" indent="-533400">
              <a:buNone/>
            </a:pPr>
            <a:r>
              <a:rPr lang="en-US" altLang="x-none" dirty="0"/>
              <a:t>Cooler, fresher air is drawn down the other shaft.</a:t>
            </a:r>
            <a:r>
              <a:rPr lang="en-US" altLang="x-none" dirty="0">
                <a:solidFill>
                  <a:schemeClr val="bg1"/>
                </a:solidFill>
              </a:rPr>
              <a:t>.</a:t>
            </a:r>
            <a:endParaRPr dirty="0">
              <a:solidFill>
                <a:schemeClr val="bg1"/>
              </a:solidFill>
            </a:endParaRPr>
          </a:p>
        </p:txBody>
      </p:sp>
      <p:pic>
        <p:nvPicPr>
          <p:cNvPr id="162820" name="Picture 4" descr="Mine"/>
          <p:cNvPicPr>
            <a:picLocks noChangeAspect="1"/>
          </p:cNvPicPr>
          <p:nvPr>
            <p:ph idx="1"/>
          </p:nvPr>
        </p:nvPicPr>
        <p:blipFill>
          <a:blip r:embed="rId1"/>
          <a:srcRect/>
          <a:stretch>
            <a:fillRect/>
          </a:stretch>
        </p:blipFill>
        <p:spPr>
          <a:xfrm>
            <a:off x="2018665" y="2461895"/>
            <a:ext cx="5105400" cy="2695575"/>
          </a:xfrm>
        </p:spPr>
      </p:pic>
      <p:grpSp>
        <p:nvGrpSpPr>
          <p:cNvPr id="2" name="Group 7"/>
          <p:cNvGrpSpPr/>
          <p:nvPr/>
        </p:nvGrpSpPr>
        <p:grpSpPr>
          <a:xfrm>
            <a:off x="3276600" y="981075"/>
            <a:ext cx="863600" cy="1727200"/>
            <a:chOff x="2064" y="618"/>
            <a:chExt cx="544" cy="1088"/>
          </a:xfrm>
        </p:grpSpPr>
        <p:sp>
          <p:nvSpPr>
            <p:cNvPr id="309254" name="Line 5"/>
            <p:cNvSpPr/>
            <p:nvPr/>
          </p:nvSpPr>
          <p:spPr>
            <a:xfrm flipV="1">
              <a:off x="2064" y="890"/>
              <a:ext cx="0" cy="816"/>
            </a:xfrm>
            <a:prstGeom prst="line">
              <a:avLst/>
            </a:prstGeom>
            <a:ln w="57150" cap="flat" cmpd="sng">
              <a:solidFill>
                <a:srgbClr val="FF0000"/>
              </a:solidFill>
              <a:prstDash val="solid"/>
              <a:headEnd type="none" w="med" len="med"/>
              <a:tailEnd type="triangle" w="med" len="med"/>
            </a:ln>
          </p:spPr>
        </p:sp>
        <p:sp>
          <p:nvSpPr>
            <p:cNvPr id="309255" name="Text Box 6"/>
            <p:cNvSpPr txBox="1"/>
            <p:nvPr/>
          </p:nvSpPr>
          <p:spPr>
            <a:xfrm>
              <a:off x="2064" y="618"/>
              <a:ext cx="544" cy="404"/>
            </a:xfrm>
            <a:prstGeom prst="rect">
              <a:avLst/>
            </a:prstGeom>
            <a:noFill/>
            <a:ln w="9525">
              <a:noFill/>
            </a:ln>
          </p:spPr>
          <p:txBody>
            <a:bodyPr>
              <a:spAutoFit/>
            </a:bodyPr>
            <a:p>
              <a:pPr algn="ctr">
                <a:spcBef>
                  <a:spcPct val="50000"/>
                </a:spcBef>
              </a:pPr>
              <a:r>
                <a:rPr dirty="0">
                  <a:solidFill>
                    <a:srgbClr val="FF0000"/>
                  </a:solidFill>
                </a:rPr>
                <a:t>hot air rising</a:t>
              </a:r>
              <a:endParaRPr dirty="0">
                <a:solidFill>
                  <a:srgbClr val="FF0000"/>
                </a:solidFill>
              </a:endParaRPr>
            </a:p>
          </p:txBody>
        </p:sp>
      </p:grpSp>
      <p:grpSp>
        <p:nvGrpSpPr>
          <p:cNvPr id="3" name="Group 10"/>
          <p:cNvGrpSpPr/>
          <p:nvPr/>
        </p:nvGrpSpPr>
        <p:grpSpPr>
          <a:xfrm>
            <a:off x="5243513" y="981075"/>
            <a:ext cx="1258887" cy="2205038"/>
            <a:chOff x="3334" y="618"/>
            <a:chExt cx="793" cy="1389"/>
          </a:xfrm>
        </p:grpSpPr>
        <p:sp>
          <p:nvSpPr>
            <p:cNvPr id="309257" name="Freeform 8"/>
            <p:cNvSpPr/>
            <p:nvPr/>
          </p:nvSpPr>
          <p:spPr>
            <a:xfrm>
              <a:off x="3334" y="918"/>
              <a:ext cx="380" cy="1089"/>
            </a:xfrm>
            <a:custGeom>
              <a:avLst/>
              <a:gdLst>
                <a:gd name="txL" fmla="*/ 0 w 380"/>
                <a:gd name="txT" fmla="*/ 0 h 1089"/>
                <a:gd name="txR" fmla="*/ 380 w 380"/>
                <a:gd name="txB" fmla="*/ 1089 h 1089"/>
              </a:gdLst>
              <a:ahLst/>
              <a:cxnLst>
                <a:cxn ang="0">
                  <a:pos x="357" y="0"/>
                </a:cxn>
                <a:cxn ang="0">
                  <a:pos x="321" y="918"/>
                </a:cxn>
                <a:cxn ang="0">
                  <a:pos x="0" y="1029"/>
                </a:cxn>
              </a:cxnLst>
              <a:rect l="txL" t="txT" r="txR" b="txB"/>
              <a:pathLst>
                <a:path w="380" h="1089">
                  <a:moveTo>
                    <a:pt x="357" y="0"/>
                  </a:moveTo>
                  <a:cubicBezTo>
                    <a:pt x="351" y="153"/>
                    <a:pt x="380" y="747"/>
                    <a:pt x="321" y="918"/>
                  </a:cubicBezTo>
                  <a:cubicBezTo>
                    <a:pt x="262" y="1089"/>
                    <a:pt x="67" y="1006"/>
                    <a:pt x="0" y="1029"/>
                  </a:cubicBezTo>
                </a:path>
              </a:pathLst>
            </a:custGeom>
            <a:noFill/>
            <a:ln w="57150" cap="flat" cmpd="sng">
              <a:solidFill>
                <a:schemeClr val="accent2"/>
              </a:solidFill>
              <a:prstDash val="solid"/>
              <a:round/>
              <a:headEnd type="none" w="med" len="med"/>
              <a:tailEnd type="triangle" w="med" len="med"/>
            </a:ln>
          </p:spPr>
          <p:txBody>
            <a:bodyPr/>
            <a:p>
              <a:endParaRPr lang="en-US" altLang="x-none" dirty="0"/>
            </a:p>
          </p:txBody>
        </p:sp>
        <p:sp>
          <p:nvSpPr>
            <p:cNvPr id="309258" name="Text Box 9"/>
            <p:cNvSpPr txBox="1"/>
            <p:nvPr/>
          </p:nvSpPr>
          <p:spPr>
            <a:xfrm>
              <a:off x="3582" y="618"/>
              <a:ext cx="545" cy="404"/>
            </a:xfrm>
            <a:prstGeom prst="rect">
              <a:avLst/>
            </a:prstGeom>
            <a:noFill/>
            <a:ln w="9525">
              <a:noFill/>
            </a:ln>
          </p:spPr>
          <p:txBody>
            <a:bodyPr>
              <a:spAutoFit/>
            </a:bodyPr>
            <a:p>
              <a:pPr algn="ctr">
                <a:spcBef>
                  <a:spcPct val="50000"/>
                </a:spcBef>
              </a:pPr>
              <a:r>
                <a:rPr dirty="0">
                  <a:solidFill>
                    <a:schemeClr val="accent2"/>
                  </a:solidFill>
                </a:rPr>
                <a:t>fresh air</a:t>
              </a:r>
              <a:r>
                <a:rPr dirty="0"/>
                <a:t> </a:t>
              </a:r>
              <a:endParaRP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8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2819">
                                            <p:txEl>
                                              <p:charRg st="0" end="5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2819">
                                            <p:txEl>
                                              <p:charRg st="56" end="10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1298"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1</a:t>
            </a:r>
            <a:endParaRPr lang="en-US" altLang="x-none" sz="4000" b="1" dirty="0">
              <a:solidFill>
                <a:schemeClr val="bg1"/>
              </a:solidFill>
            </a:endParaRPr>
          </a:p>
        </p:txBody>
      </p:sp>
      <p:sp>
        <p:nvSpPr>
          <p:cNvPr id="2" name="Content Placeholder 1"/>
          <p:cNvSpPr>
            <a:spLocks noGrp="1"/>
          </p:cNvSpPr>
          <p:nvPr>
            <p:ph idx="1"/>
          </p:nvPr>
        </p:nvSpPr>
        <p:spPr/>
        <p:txBody>
          <a:bodyPr/>
          <a:p>
            <a:endParaRPr lang="en-US"/>
          </a:p>
        </p:txBody>
      </p:sp>
      <p:sp>
        <p:nvSpPr>
          <p:cNvPr id="311299" name="Text Box 3"/>
          <p:cNvSpPr txBox="1"/>
          <p:nvPr/>
        </p:nvSpPr>
        <p:spPr>
          <a:xfrm>
            <a:off x="468313" y="981075"/>
            <a:ext cx="8135937" cy="4399915"/>
          </a:xfrm>
          <a:prstGeom prst="rect">
            <a:avLst/>
          </a:prstGeom>
          <a:solidFill>
            <a:schemeClr val="bg1"/>
          </a:solidFill>
          <a:ln w="9525">
            <a:noFill/>
          </a:ln>
        </p:spPr>
        <p:txBody>
          <a:bodyPr>
            <a:spAutoFit/>
          </a:bodyPr>
          <a:p>
            <a:pPr eaLnBrk="0" hangingPunct="0">
              <a:spcBef>
                <a:spcPct val="50000"/>
              </a:spcBef>
            </a:pPr>
            <a:r>
              <a:rPr sz="2800" b="1" dirty="0">
                <a:solidFill>
                  <a:srgbClr val="FF3300"/>
                </a:solidFill>
                <a:latin typeface="Times New Roman" panose="02020603050405020304" charset="0"/>
              </a:rPr>
              <a:t>Choose appropriate words to fill in the gaps below:</a:t>
            </a:r>
            <a:endParaRPr sz="2800" b="1" dirty="0">
              <a:solidFill>
                <a:srgbClr val="FF3300"/>
              </a:solidFill>
              <a:latin typeface="Times New Roman" panose="02020603050405020304" charset="0"/>
            </a:endParaRPr>
          </a:p>
          <a:p>
            <a:pPr eaLnBrk="0" hangingPunct="0">
              <a:spcBef>
                <a:spcPct val="50000"/>
              </a:spcBef>
            </a:pPr>
            <a:r>
              <a:rPr sz="2400" b="1" dirty="0">
                <a:latin typeface="Times New Roman" panose="02020603050405020304" charset="0"/>
              </a:rPr>
              <a:t>Convection is a method of heat transfer that only occurs in ________ (liquids and ________).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When part of a fluid is heated the ___________ in that region move more ______ and take up more space. The heated fluid expands and becomes less _______ than the surrounding cooler fluid. The heated fluid _______ on top of the cooler fluid.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The upward path of the heated fluid is called a ____________current.</a:t>
            </a:r>
            <a:endParaRPr sz="2400" b="1" dirty="0">
              <a:latin typeface="Times New Roman" panose="02020603050405020304" charset="0"/>
            </a:endParaRPr>
          </a:p>
        </p:txBody>
      </p:sp>
      <p:sp>
        <p:nvSpPr>
          <p:cNvPr id="164868" name="Text Box 4"/>
          <p:cNvSpPr txBox="1"/>
          <p:nvPr/>
        </p:nvSpPr>
        <p:spPr>
          <a:xfrm>
            <a:off x="1044575" y="5876925"/>
            <a:ext cx="936625" cy="368300"/>
          </a:xfrm>
          <a:prstGeom prst="rect">
            <a:avLst/>
          </a:prstGeom>
          <a:noFill/>
          <a:ln w="9525">
            <a:noFill/>
          </a:ln>
        </p:spPr>
        <p:txBody>
          <a:bodyPr>
            <a:spAutoFit/>
          </a:bodyPr>
          <a:p>
            <a:pPr>
              <a:spcBef>
                <a:spcPct val="50000"/>
              </a:spcBef>
            </a:pPr>
            <a:r>
              <a:rPr b="1" dirty="0">
                <a:solidFill>
                  <a:schemeClr val="accent2"/>
                </a:solidFill>
              </a:rPr>
              <a:t>gases</a:t>
            </a:r>
            <a:endParaRPr b="1" dirty="0">
              <a:solidFill>
                <a:schemeClr val="accent2"/>
              </a:solidFill>
            </a:endParaRPr>
          </a:p>
        </p:txBody>
      </p:sp>
      <p:sp>
        <p:nvSpPr>
          <p:cNvPr id="164870" name="Text Box 6"/>
          <p:cNvSpPr txBox="1"/>
          <p:nvPr/>
        </p:nvSpPr>
        <p:spPr>
          <a:xfrm>
            <a:off x="6300788" y="5876925"/>
            <a:ext cx="935037" cy="368300"/>
          </a:xfrm>
          <a:prstGeom prst="rect">
            <a:avLst/>
          </a:prstGeom>
          <a:noFill/>
          <a:ln w="9525">
            <a:noFill/>
          </a:ln>
        </p:spPr>
        <p:txBody>
          <a:bodyPr>
            <a:spAutoFit/>
          </a:bodyPr>
          <a:p>
            <a:pPr>
              <a:spcBef>
                <a:spcPct val="50000"/>
              </a:spcBef>
            </a:pPr>
            <a:r>
              <a:rPr b="1" dirty="0">
                <a:solidFill>
                  <a:schemeClr val="accent2"/>
                </a:solidFill>
              </a:rPr>
              <a:t>fluids</a:t>
            </a:r>
            <a:endParaRPr b="1" dirty="0">
              <a:solidFill>
                <a:schemeClr val="accent2"/>
              </a:solidFill>
            </a:endParaRPr>
          </a:p>
        </p:txBody>
      </p:sp>
      <p:sp>
        <p:nvSpPr>
          <p:cNvPr id="164871" name="Text Box 7"/>
          <p:cNvSpPr txBox="1"/>
          <p:nvPr/>
        </p:nvSpPr>
        <p:spPr>
          <a:xfrm>
            <a:off x="4284663" y="5876925"/>
            <a:ext cx="1439862" cy="368300"/>
          </a:xfrm>
          <a:prstGeom prst="rect">
            <a:avLst/>
          </a:prstGeom>
          <a:noFill/>
          <a:ln w="9525">
            <a:noFill/>
          </a:ln>
        </p:spPr>
        <p:txBody>
          <a:bodyPr>
            <a:spAutoFit/>
          </a:bodyPr>
          <a:p>
            <a:pPr>
              <a:spcBef>
                <a:spcPct val="50000"/>
              </a:spcBef>
            </a:pPr>
            <a:r>
              <a:rPr b="1" dirty="0">
                <a:solidFill>
                  <a:schemeClr val="accent2"/>
                </a:solidFill>
              </a:rPr>
              <a:t>molecules</a:t>
            </a:r>
            <a:endParaRPr b="1" dirty="0">
              <a:solidFill>
                <a:schemeClr val="accent2"/>
              </a:solidFill>
            </a:endParaRPr>
          </a:p>
        </p:txBody>
      </p:sp>
      <p:sp>
        <p:nvSpPr>
          <p:cNvPr id="164872" name="Text Box 8"/>
          <p:cNvSpPr txBox="1"/>
          <p:nvPr/>
        </p:nvSpPr>
        <p:spPr>
          <a:xfrm>
            <a:off x="1981200" y="5876925"/>
            <a:ext cx="1512888" cy="368300"/>
          </a:xfrm>
          <a:prstGeom prst="rect">
            <a:avLst/>
          </a:prstGeom>
          <a:noFill/>
          <a:ln w="9525">
            <a:noFill/>
          </a:ln>
        </p:spPr>
        <p:txBody>
          <a:bodyPr>
            <a:spAutoFit/>
          </a:bodyPr>
          <a:p>
            <a:pPr>
              <a:spcBef>
                <a:spcPct val="50000"/>
              </a:spcBef>
            </a:pPr>
            <a:r>
              <a:rPr b="1" dirty="0">
                <a:solidFill>
                  <a:schemeClr val="accent2"/>
                </a:solidFill>
              </a:rPr>
              <a:t>convection</a:t>
            </a:r>
            <a:endParaRPr b="1" dirty="0">
              <a:solidFill>
                <a:schemeClr val="accent2"/>
              </a:solidFill>
            </a:endParaRPr>
          </a:p>
        </p:txBody>
      </p:sp>
      <p:sp>
        <p:nvSpPr>
          <p:cNvPr id="164873" name="Text Box 9"/>
          <p:cNvSpPr txBox="1"/>
          <p:nvPr/>
        </p:nvSpPr>
        <p:spPr>
          <a:xfrm>
            <a:off x="7092950" y="5876925"/>
            <a:ext cx="1008063" cy="368300"/>
          </a:xfrm>
          <a:prstGeom prst="rect">
            <a:avLst/>
          </a:prstGeom>
          <a:noFill/>
          <a:ln w="9525">
            <a:noFill/>
          </a:ln>
        </p:spPr>
        <p:txBody>
          <a:bodyPr>
            <a:spAutoFit/>
          </a:bodyPr>
          <a:p>
            <a:pPr>
              <a:spcBef>
                <a:spcPct val="50000"/>
              </a:spcBef>
            </a:pPr>
            <a:r>
              <a:rPr b="1" dirty="0">
                <a:solidFill>
                  <a:schemeClr val="accent2"/>
                </a:solidFill>
              </a:rPr>
              <a:t>quickly</a:t>
            </a:r>
            <a:endParaRPr b="1" dirty="0">
              <a:solidFill>
                <a:schemeClr val="accent2"/>
              </a:solidFill>
            </a:endParaRPr>
          </a:p>
        </p:txBody>
      </p:sp>
      <p:sp>
        <p:nvSpPr>
          <p:cNvPr id="164874" name="Text Box 10"/>
          <p:cNvSpPr txBox="1"/>
          <p:nvPr/>
        </p:nvSpPr>
        <p:spPr>
          <a:xfrm>
            <a:off x="5581650" y="5876925"/>
            <a:ext cx="792163" cy="368300"/>
          </a:xfrm>
          <a:prstGeom prst="rect">
            <a:avLst/>
          </a:prstGeom>
          <a:noFill/>
          <a:ln w="9525">
            <a:noFill/>
          </a:ln>
        </p:spPr>
        <p:txBody>
          <a:bodyPr>
            <a:spAutoFit/>
          </a:bodyPr>
          <a:p>
            <a:pPr>
              <a:spcBef>
                <a:spcPct val="50000"/>
              </a:spcBef>
            </a:pPr>
            <a:r>
              <a:rPr b="1" dirty="0">
                <a:solidFill>
                  <a:schemeClr val="accent2"/>
                </a:solidFill>
              </a:rPr>
              <a:t>rises</a:t>
            </a:r>
            <a:endParaRPr b="1" dirty="0">
              <a:solidFill>
                <a:schemeClr val="accent2"/>
              </a:solidFill>
            </a:endParaRPr>
          </a:p>
        </p:txBody>
      </p:sp>
      <p:sp>
        <p:nvSpPr>
          <p:cNvPr id="164875" name="Text Box 11"/>
          <p:cNvSpPr txBox="1"/>
          <p:nvPr/>
        </p:nvSpPr>
        <p:spPr>
          <a:xfrm>
            <a:off x="3349625" y="5876925"/>
            <a:ext cx="935038" cy="368300"/>
          </a:xfrm>
          <a:prstGeom prst="rect">
            <a:avLst/>
          </a:prstGeom>
          <a:noFill/>
          <a:ln w="9525">
            <a:noFill/>
          </a:ln>
        </p:spPr>
        <p:txBody>
          <a:bodyPr>
            <a:spAutoFit/>
          </a:bodyPr>
          <a:p>
            <a:pPr>
              <a:spcBef>
                <a:spcPct val="50000"/>
              </a:spcBef>
            </a:pPr>
            <a:r>
              <a:rPr b="1" dirty="0">
                <a:solidFill>
                  <a:schemeClr val="accent2"/>
                </a:solidFill>
              </a:rPr>
              <a:t>dense</a:t>
            </a:r>
            <a:endParaRPr b="1" dirty="0">
              <a:solidFill>
                <a:schemeClr val="accent2"/>
              </a:solidFill>
            </a:endParaRPr>
          </a:p>
        </p:txBody>
      </p:sp>
      <p:sp>
        <p:nvSpPr>
          <p:cNvPr id="164876" name="Text Box 12"/>
          <p:cNvSpPr txBox="1"/>
          <p:nvPr/>
        </p:nvSpPr>
        <p:spPr>
          <a:xfrm>
            <a:off x="3203575" y="5516563"/>
            <a:ext cx="2663825" cy="368300"/>
          </a:xfrm>
          <a:prstGeom prst="rect">
            <a:avLst/>
          </a:prstGeom>
          <a:noFill/>
          <a:ln w="9525">
            <a:noFill/>
          </a:ln>
        </p:spPr>
        <p:txBody>
          <a:bodyPr>
            <a:spAutoFit/>
          </a:bodyPr>
          <a:p>
            <a:pPr>
              <a:spcBef>
                <a:spcPct val="50000"/>
              </a:spcBef>
            </a:pPr>
            <a:r>
              <a:rPr b="1" i="1" dirty="0"/>
              <a:t>WORD SELECTION:</a:t>
            </a:r>
            <a:endParaRPr b="1" i="1" dirty="0"/>
          </a:p>
        </p:txBody>
      </p:sp>
      <p:sp>
        <p:nvSpPr>
          <p:cNvPr id="164877" name="Text Box 13"/>
          <p:cNvSpPr txBox="1"/>
          <p:nvPr/>
        </p:nvSpPr>
        <p:spPr>
          <a:xfrm>
            <a:off x="3635375" y="1989138"/>
            <a:ext cx="936625" cy="368300"/>
          </a:xfrm>
          <a:prstGeom prst="rect">
            <a:avLst/>
          </a:prstGeom>
          <a:noFill/>
          <a:ln w="9525">
            <a:noFill/>
          </a:ln>
        </p:spPr>
        <p:txBody>
          <a:bodyPr>
            <a:spAutoFit/>
          </a:bodyPr>
          <a:p>
            <a:pPr>
              <a:spcBef>
                <a:spcPct val="50000"/>
              </a:spcBef>
            </a:pPr>
            <a:r>
              <a:rPr b="1" dirty="0">
                <a:solidFill>
                  <a:schemeClr val="accent2"/>
                </a:solidFill>
              </a:rPr>
              <a:t>gases</a:t>
            </a:r>
            <a:endParaRPr b="1" dirty="0">
              <a:solidFill>
                <a:schemeClr val="accent2"/>
              </a:solidFill>
            </a:endParaRPr>
          </a:p>
        </p:txBody>
      </p:sp>
      <p:sp>
        <p:nvSpPr>
          <p:cNvPr id="164878" name="Text Box 14"/>
          <p:cNvSpPr txBox="1"/>
          <p:nvPr/>
        </p:nvSpPr>
        <p:spPr>
          <a:xfrm>
            <a:off x="684213" y="1989138"/>
            <a:ext cx="935037" cy="368300"/>
          </a:xfrm>
          <a:prstGeom prst="rect">
            <a:avLst/>
          </a:prstGeom>
          <a:noFill/>
          <a:ln w="9525">
            <a:noFill/>
          </a:ln>
        </p:spPr>
        <p:txBody>
          <a:bodyPr>
            <a:spAutoFit/>
          </a:bodyPr>
          <a:p>
            <a:pPr>
              <a:spcBef>
                <a:spcPct val="50000"/>
              </a:spcBef>
            </a:pPr>
            <a:r>
              <a:rPr b="1" dirty="0">
                <a:solidFill>
                  <a:schemeClr val="accent2"/>
                </a:solidFill>
              </a:rPr>
              <a:t>fluids</a:t>
            </a:r>
            <a:endParaRPr b="1" dirty="0">
              <a:solidFill>
                <a:schemeClr val="accent2"/>
              </a:solidFill>
            </a:endParaRPr>
          </a:p>
        </p:txBody>
      </p:sp>
      <p:sp>
        <p:nvSpPr>
          <p:cNvPr id="164879" name="Text Box 15"/>
          <p:cNvSpPr txBox="1"/>
          <p:nvPr/>
        </p:nvSpPr>
        <p:spPr>
          <a:xfrm>
            <a:off x="5076825" y="2565400"/>
            <a:ext cx="1439863" cy="368300"/>
          </a:xfrm>
          <a:prstGeom prst="rect">
            <a:avLst/>
          </a:prstGeom>
          <a:noFill/>
          <a:ln w="9525">
            <a:noFill/>
          </a:ln>
        </p:spPr>
        <p:txBody>
          <a:bodyPr>
            <a:spAutoFit/>
          </a:bodyPr>
          <a:p>
            <a:pPr>
              <a:spcBef>
                <a:spcPct val="50000"/>
              </a:spcBef>
            </a:pPr>
            <a:r>
              <a:rPr b="1" dirty="0">
                <a:solidFill>
                  <a:schemeClr val="accent2"/>
                </a:solidFill>
              </a:rPr>
              <a:t>molecules</a:t>
            </a:r>
            <a:endParaRPr b="1" dirty="0">
              <a:solidFill>
                <a:schemeClr val="accent2"/>
              </a:solidFill>
            </a:endParaRPr>
          </a:p>
        </p:txBody>
      </p:sp>
      <p:sp>
        <p:nvSpPr>
          <p:cNvPr id="164880" name="Text Box 16"/>
          <p:cNvSpPr txBox="1"/>
          <p:nvPr/>
        </p:nvSpPr>
        <p:spPr>
          <a:xfrm>
            <a:off x="755650" y="4941888"/>
            <a:ext cx="1512888" cy="368300"/>
          </a:xfrm>
          <a:prstGeom prst="rect">
            <a:avLst/>
          </a:prstGeom>
          <a:noFill/>
          <a:ln w="9525">
            <a:noFill/>
          </a:ln>
        </p:spPr>
        <p:txBody>
          <a:bodyPr>
            <a:spAutoFit/>
          </a:bodyPr>
          <a:p>
            <a:pPr>
              <a:spcBef>
                <a:spcPct val="50000"/>
              </a:spcBef>
            </a:pPr>
            <a:r>
              <a:rPr b="1" dirty="0">
                <a:solidFill>
                  <a:schemeClr val="accent2"/>
                </a:solidFill>
              </a:rPr>
              <a:t>convection</a:t>
            </a:r>
            <a:endParaRPr b="1" dirty="0">
              <a:solidFill>
                <a:schemeClr val="accent2"/>
              </a:solidFill>
            </a:endParaRPr>
          </a:p>
        </p:txBody>
      </p:sp>
      <p:sp>
        <p:nvSpPr>
          <p:cNvPr id="164881" name="Text Box 17"/>
          <p:cNvSpPr txBox="1"/>
          <p:nvPr/>
        </p:nvSpPr>
        <p:spPr>
          <a:xfrm>
            <a:off x="2051050" y="2924175"/>
            <a:ext cx="1008063" cy="368300"/>
          </a:xfrm>
          <a:prstGeom prst="rect">
            <a:avLst/>
          </a:prstGeom>
          <a:noFill/>
          <a:ln w="9525">
            <a:noFill/>
          </a:ln>
        </p:spPr>
        <p:txBody>
          <a:bodyPr>
            <a:spAutoFit/>
          </a:bodyPr>
          <a:p>
            <a:pPr>
              <a:spcBef>
                <a:spcPct val="50000"/>
              </a:spcBef>
            </a:pPr>
            <a:r>
              <a:rPr b="1" dirty="0">
                <a:solidFill>
                  <a:schemeClr val="accent2"/>
                </a:solidFill>
              </a:rPr>
              <a:t>quickly</a:t>
            </a:r>
            <a:endParaRPr b="1" dirty="0">
              <a:solidFill>
                <a:schemeClr val="accent2"/>
              </a:solidFill>
            </a:endParaRPr>
          </a:p>
        </p:txBody>
      </p:sp>
      <p:sp>
        <p:nvSpPr>
          <p:cNvPr id="164882" name="Text Box 18"/>
          <p:cNvSpPr txBox="1"/>
          <p:nvPr/>
        </p:nvSpPr>
        <p:spPr>
          <a:xfrm>
            <a:off x="4572000" y="3644900"/>
            <a:ext cx="792163" cy="368300"/>
          </a:xfrm>
          <a:prstGeom prst="rect">
            <a:avLst/>
          </a:prstGeom>
          <a:noFill/>
          <a:ln w="9525">
            <a:noFill/>
          </a:ln>
        </p:spPr>
        <p:txBody>
          <a:bodyPr>
            <a:spAutoFit/>
          </a:bodyPr>
          <a:p>
            <a:pPr>
              <a:spcBef>
                <a:spcPct val="50000"/>
              </a:spcBef>
            </a:pPr>
            <a:r>
              <a:rPr b="1" dirty="0">
                <a:solidFill>
                  <a:schemeClr val="accent2"/>
                </a:solidFill>
              </a:rPr>
              <a:t>rises</a:t>
            </a:r>
            <a:endParaRPr b="1" dirty="0">
              <a:solidFill>
                <a:schemeClr val="accent2"/>
              </a:solidFill>
            </a:endParaRPr>
          </a:p>
        </p:txBody>
      </p:sp>
      <p:sp>
        <p:nvSpPr>
          <p:cNvPr id="164883" name="Text Box 19"/>
          <p:cNvSpPr txBox="1"/>
          <p:nvPr/>
        </p:nvSpPr>
        <p:spPr>
          <a:xfrm>
            <a:off x="4067175" y="3284538"/>
            <a:ext cx="935038" cy="368300"/>
          </a:xfrm>
          <a:prstGeom prst="rect">
            <a:avLst/>
          </a:prstGeom>
          <a:noFill/>
          <a:ln w="9525">
            <a:noFill/>
          </a:ln>
        </p:spPr>
        <p:txBody>
          <a:bodyPr>
            <a:spAutoFit/>
          </a:bodyPr>
          <a:p>
            <a:pPr>
              <a:spcBef>
                <a:spcPct val="50000"/>
              </a:spcBef>
            </a:pPr>
            <a:r>
              <a:rPr b="1" dirty="0">
                <a:solidFill>
                  <a:schemeClr val="accent2"/>
                </a:solidFill>
              </a:rPr>
              <a:t>dense</a:t>
            </a:r>
            <a:endParaRPr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868">
                                            <p:txEl>
                                              <p:charRg st="0"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4870">
                                            <p:txEl>
                                              <p:charRg st="0"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4871">
                                            <p:txEl>
                                              <p:charRg st="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4872">
                                            <p:txEl>
                                              <p:charRg st="0" end="1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4873">
                                            <p:txEl>
                                              <p:charRg st="0"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4874">
                                            <p:txEl>
                                              <p:charRg st="0"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4875">
                                            <p:txEl>
                                              <p:charRg st="0"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4876">
                                            <p:txEl>
                                              <p:charRg st="0" end="1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4878">
                                            <p:txEl>
                                              <p:charRg st="0" end="7"/>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64870">
                                            <p:txEl>
                                              <p:charRg st="0" end="7"/>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4877">
                                            <p:txEl>
                                              <p:charRg st="0" end="6"/>
                                            </p:txEl>
                                          </p:spTgt>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164868">
                                            <p:txEl>
                                              <p:charRg st="0" end="6"/>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4879">
                                            <p:txEl>
                                              <p:charRg st="0" end="10"/>
                                            </p:txEl>
                                          </p:spTgt>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164871">
                                            <p:txEl>
                                              <p:charRg st="0" end="10"/>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4881"/>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164873">
                                            <p:txEl>
                                              <p:charRg st="0" end="8"/>
                                            </p:txEl>
                                          </p:spTgt>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4883">
                                            <p:txEl>
                                              <p:charRg st="0" end="6"/>
                                            </p:txEl>
                                          </p:spTgt>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164875">
                                            <p:txEl>
                                              <p:charRg st="0" end="6"/>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4882">
                                            <p:txEl>
                                              <p:charRg st="0" end="6"/>
                                            </p:txEl>
                                          </p:spTgt>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164874">
                                            <p:txEl>
                                              <p:charRg st="0" end="6"/>
                                            </p:txEl>
                                          </p:spTgt>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64880">
                                            <p:txEl>
                                              <p:charRg st="0" end="11"/>
                                            </p:txEl>
                                          </p:spTgt>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164876">
                                            <p:txEl>
                                              <p:charRg st="0" end="16"/>
                                            </p:txEl>
                                          </p:spTgt>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64872">
                                            <p:txEl>
                                              <p:charRg st="0"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8" grpId="0" build="allAtOnce"/>
      <p:bldP spid="164870" grpId="0" build="allAtOnce"/>
      <p:bldP spid="164871" grpId="0" build="allAtOnce"/>
      <p:bldP spid="164872" grpId="0" build="allAtOnce"/>
      <p:bldP spid="164872" grpId="1" build="allAtOnce"/>
      <p:bldP spid="164873" grpId="0" build="allAtOnce"/>
      <p:bldP spid="164874" grpId="0" build="allAtOnce"/>
      <p:bldP spid="164875" grpId="0" build="allAtOnce"/>
      <p:bldP spid="164876" grpId="0" build="allAtOnce"/>
      <p:bldP spid="16488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2" name="Title 158721"/>
          <p:cNvSpPr>
            <a:spLocks noGrp="1"/>
          </p:cNvSpPr>
          <p:nvPr>
            <p:ph type="title"/>
          </p:nvPr>
        </p:nvSpPr>
        <p:spPr>
          <a:xfrm>
            <a:off x="0" y="0"/>
            <a:ext cx="9144000" cy="731838"/>
          </a:xfrm>
          <a:solidFill>
            <a:schemeClr val="accent6">
              <a:lumMod val="50000"/>
            </a:schemeClr>
          </a:solidFill>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lang="en-US" altLang="x-none" sz="4400" b="1" i="0" u="none" strike="noStrike" kern="1200" cap="none" spc="0" normalizeH="0" baseline="0" noProof="1">
                <a:solidFill>
                  <a:schemeClr val="bg1"/>
                </a:solidFill>
                <a:effectLst/>
                <a:latin typeface="+mj-lt"/>
                <a:ea typeface="+mj-ea"/>
                <a:cs typeface="+mj-cs"/>
              </a:rPr>
              <a:t>Convection</a:t>
            </a:r>
            <a:endParaRPr kumimoji="0" lang="en-US" altLang="x-none" sz="4400" b="1" i="0" u="none" strike="noStrike" kern="1200" cap="none" spc="0" normalizeH="0" baseline="0" noProof="1">
              <a:solidFill>
                <a:schemeClr val="bg1"/>
              </a:solidFill>
              <a:effectLst/>
              <a:latin typeface="+mj-lt"/>
              <a:ea typeface="+mj-ea"/>
              <a:cs typeface="+mj-cs"/>
            </a:endParaRPr>
          </a:p>
        </p:txBody>
      </p:sp>
      <p:sp>
        <p:nvSpPr>
          <p:cNvPr id="158723" name="Text Box 158722"/>
          <p:cNvSpPr txBox="1"/>
          <p:nvPr/>
        </p:nvSpPr>
        <p:spPr>
          <a:xfrm>
            <a:off x="0" y="762000"/>
            <a:ext cx="9144000" cy="3444875"/>
          </a:xfrm>
          <a:prstGeom prst="rect">
            <a:avLst/>
          </a:prstGeom>
          <a:noFill/>
          <a:ln w="9525">
            <a:noFill/>
          </a:ln>
        </p:spPr>
        <p:txBody>
          <a:bodyPr anchor="t" anchorCtr="0">
            <a:spAutoFit/>
          </a:bodyPr>
          <a:p>
            <a:pPr>
              <a:spcBef>
                <a:spcPct val="50000"/>
              </a:spcBef>
            </a:pPr>
            <a:r>
              <a:rPr lang="en-US" sz="2000">
                <a:solidFill>
                  <a:schemeClr val="tx1"/>
                </a:solidFill>
                <a:cs typeface="Arial" panose="020B0604020202020204" pitchFamily="34" charset="0"/>
              </a:rPr>
              <a:t>Convection is all about when a gas or liquid (“fluid”) moves and carries heat with it.  When the fluid is heated it ____________.  This means that it will become less __________ than the colder fluid around it.  Because of this the warmer fluid will try to “_______” over the colder fluid, and this is why warm air rises.  This is called a convection ___________.  This is how heat reaches us from the ___________ in this room.</a:t>
            </a:r>
            <a:endParaRPr lang="en-US" sz="2000">
              <a:solidFill>
                <a:schemeClr val="tx1"/>
              </a:solidFill>
              <a:cs typeface="Arial" panose="020B0604020202020204" pitchFamily="34" charset="0"/>
            </a:endParaRPr>
          </a:p>
          <a:p>
            <a:pPr algn="ctr">
              <a:spcBef>
                <a:spcPct val="50000"/>
              </a:spcBef>
            </a:pPr>
            <a:r>
              <a:rPr lang="en-US" sz="2000" b="1" i="1">
                <a:solidFill>
                  <a:schemeClr val="tx1"/>
                </a:solidFill>
                <a:cs typeface="Arial" panose="020B0604020202020204" pitchFamily="34" charset="0"/>
              </a:rPr>
              <a:t>In CONDUCTION the heat was passed on by VIBRATIONS in a SOLID</a:t>
            </a:r>
            <a:endParaRPr lang="en-US" sz="2000" b="1" i="1">
              <a:solidFill>
                <a:schemeClr val="tx1"/>
              </a:solidFill>
              <a:cs typeface="Arial" panose="020B0604020202020204" pitchFamily="34" charset="0"/>
            </a:endParaRPr>
          </a:p>
          <a:p>
            <a:pPr algn="ctr">
              <a:spcBef>
                <a:spcPct val="50000"/>
              </a:spcBef>
            </a:pPr>
            <a:r>
              <a:rPr lang="en-US" sz="2000" b="1" i="1">
                <a:solidFill>
                  <a:schemeClr val="tx1"/>
                </a:solidFill>
                <a:cs typeface="Arial" panose="020B0604020202020204" pitchFamily="34" charset="0"/>
              </a:rPr>
              <a:t>In CONVECTION the heat is passed on by the FLUID expanding, rising and TAKING THE HEAT with it</a:t>
            </a:r>
            <a:endParaRPr lang="en-US" sz="2000" b="1" i="1">
              <a:solidFill>
                <a:schemeClr val="tx1"/>
              </a:solidFill>
              <a:cs typeface="Arial" panose="020B0604020202020204" pitchFamily="34" charset="0"/>
            </a:endParaRPr>
          </a:p>
        </p:txBody>
      </p:sp>
      <p:sp>
        <p:nvSpPr>
          <p:cNvPr id="158724" name="Text Box 158723"/>
          <p:cNvSpPr txBox="1"/>
          <p:nvPr/>
        </p:nvSpPr>
        <p:spPr>
          <a:xfrm>
            <a:off x="400050" y="6115050"/>
            <a:ext cx="8420100" cy="422275"/>
          </a:xfrm>
          <a:prstGeom prst="rect">
            <a:avLst/>
          </a:prstGeom>
          <a:noFill/>
          <a:ln w="25400" cap="flat" cmpd="sng">
            <a:solidFill>
              <a:srgbClr val="FF0000"/>
            </a:solidFill>
            <a:prstDash val="solid"/>
            <a:miter/>
            <a:headEnd type="none" w="med" len="med"/>
            <a:tailEnd type="none" w="med" len="med"/>
          </a:ln>
        </p:spPr>
        <p:txBody>
          <a:bodyPr anchor="t" anchorCtr="0">
            <a:spAutoFit/>
          </a:bodyPr>
          <a:p>
            <a:pPr algn="ctr">
              <a:spcBef>
                <a:spcPct val="50000"/>
              </a:spcBef>
            </a:pPr>
            <a:r>
              <a:rPr lang="en-US" sz="2000" b="1">
                <a:solidFill>
                  <a:schemeClr val="tx1"/>
                </a:solidFill>
                <a:cs typeface="Arial" panose="020B0604020202020204" pitchFamily="34" charset="0"/>
              </a:rPr>
              <a:t>Words:</a:t>
            </a:r>
            <a:r>
              <a:rPr lang="en-US" sz="2000">
                <a:solidFill>
                  <a:schemeClr val="tx1"/>
                </a:solidFill>
                <a:cs typeface="Arial" panose="020B0604020202020204" pitchFamily="34" charset="0"/>
              </a:rPr>
              <a:t> expands, radiators, dense, heated, current, float</a:t>
            </a:r>
            <a:endParaRPr lang="en-US" sz="2000">
              <a:solidFill>
                <a:schemeClr val="tx1"/>
              </a:solidFill>
              <a:cs typeface="Arial" panose="020B0604020202020204" pitchFamily="34" charset="0"/>
            </a:endParaRPr>
          </a:p>
        </p:txBody>
      </p:sp>
      <p:pic>
        <p:nvPicPr>
          <p:cNvPr id="158725" name="Picture 158724" descr="Convection"/>
          <p:cNvPicPr>
            <a:picLocks noChangeAspect="1"/>
          </p:cNvPicPr>
          <p:nvPr/>
        </p:nvPicPr>
        <p:blipFill>
          <a:blip r:embed="rId1"/>
          <a:srcRect t="4903"/>
          <a:stretch>
            <a:fillRect/>
          </a:stretch>
        </p:blipFill>
        <p:spPr>
          <a:xfrm>
            <a:off x="676275" y="4206875"/>
            <a:ext cx="7791450" cy="17018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8725"/>
                                        </p:tgtEl>
                                        <p:attrNameLst>
                                          <p:attrName>style.visibility</p:attrName>
                                        </p:attrNameLst>
                                      </p:cBhvr>
                                      <p:to>
                                        <p:strVal val="visible"/>
                                      </p:to>
                                    </p:set>
                                    <p:animEffect transition="in" filter="wipe(left)">
                                      <p:cBhvr>
                                        <p:cTn id="7" dur="500"/>
                                        <p:tgtEl>
                                          <p:spTgt spid="1587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8723"/>
                                        </p:tgtEl>
                                        <p:attrNameLst>
                                          <p:attrName>style.visibility</p:attrName>
                                        </p:attrNameLst>
                                      </p:cBhvr>
                                      <p:to>
                                        <p:strVal val="visible"/>
                                      </p:to>
                                    </p:set>
                                    <p:animEffect transition="in" filter="wipe(up)">
                                      <p:cBhvr>
                                        <p:cTn id="12" dur="500"/>
                                        <p:tgtEl>
                                          <p:spTgt spid="158723"/>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58724"/>
                                        </p:tgtEl>
                                        <p:attrNameLst>
                                          <p:attrName>style.visibility</p:attrName>
                                        </p:attrNameLst>
                                      </p:cBhvr>
                                      <p:to>
                                        <p:strVal val="visible"/>
                                      </p:to>
                                    </p:set>
                                    <p:anim calcmode="lin" valueType="num">
                                      <p:cBhvr additive="base">
                                        <p:cTn id="16" dur="500" fill="hold"/>
                                        <p:tgtEl>
                                          <p:spTgt spid="158724"/>
                                        </p:tgtEl>
                                        <p:attrNameLst>
                                          <p:attrName>ppt_x</p:attrName>
                                        </p:attrNameLst>
                                      </p:cBhvr>
                                      <p:tavLst>
                                        <p:tav tm="0">
                                          <p:val>
                                            <p:strVal val="#ppt_x"/>
                                          </p:val>
                                        </p:tav>
                                        <p:tav tm="100000">
                                          <p:val>
                                            <p:strVal val="#ppt_x"/>
                                          </p:val>
                                        </p:tav>
                                      </p:tavLst>
                                    </p:anim>
                                    <p:anim calcmode="lin" valueType="num">
                                      <p:cBhvr additive="base">
                                        <p:cTn id="17" dur="500" fill="hold"/>
                                        <p:tgtEl>
                                          <p:spTgt spid="1587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p:bldP spid="158724"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3346"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2</a:t>
            </a:r>
            <a:endParaRPr lang="en-US" altLang="x-none" sz="4000" b="1" dirty="0">
              <a:solidFill>
                <a:schemeClr val="bg1"/>
              </a:solidFill>
            </a:endParaRPr>
          </a:p>
        </p:txBody>
      </p:sp>
      <p:sp>
        <p:nvSpPr>
          <p:cNvPr id="2" name="Content Placeholder 1"/>
          <p:cNvSpPr>
            <a:spLocks noGrp="1"/>
          </p:cNvSpPr>
          <p:nvPr>
            <p:ph idx="1"/>
          </p:nvPr>
        </p:nvSpPr>
        <p:spPr/>
        <p:txBody>
          <a:bodyPr/>
          <a:p>
            <a:endParaRPr lang="en-US"/>
          </a:p>
        </p:txBody>
      </p:sp>
      <p:sp>
        <p:nvSpPr>
          <p:cNvPr id="166915" name="Text Box 3"/>
          <p:cNvSpPr txBox="1"/>
          <p:nvPr/>
        </p:nvSpPr>
        <p:spPr>
          <a:xfrm>
            <a:off x="611188" y="981075"/>
            <a:ext cx="7777162" cy="3415030"/>
          </a:xfrm>
          <a:prstGeom prst="rect">
            <a:avLst/>
          </a:prstGeom>
          <a:solidFill>
            <a:schemeClr val="bg1"/>
          </a:solidFill>
          <a:ln w="9525">
            <a:noFill/>
          </a:ln>
        </p:spPr>
        <p:txBody>
          <a:bodyPr>
            <a:spAutoFit/>
          </a:bodyPr>
          <a:p>
            <a:pPr marL="457200" indent="-457200" eaLnBrk="0" hangingPunct="0">
              <a:spcBef>
                <a:spcPct val="50000"/>
              </a:spcBef>
            </a:pPr>
            <a:r>
              <a:rPr lang="en-US" altLang="x-none" sz="2400" b="1" dirty="0">
                <a:solidFill>
                  <a:srgbClr val="FF3300"/>
                </a:solidFill>
                <a:latin typeface="Times New Roman" panose="02020603050405020304" charset="0"/>
              </a:rPr>
              <a:t>Explain why</a:t>
            </a:r>
            <a:endParaRPr lang="en-US" altLang="x-none" sz="2400" b="1" dirty="0">
              <a:solidFill>
                <a:srgbClr val="FF3300"/>
              </a:solidFill>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a hot drink will cool more slowly if a lid is put on the top of the drink,</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clouds are often formed at the top of thermals,</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top loading freezers are more efficient than those with side doors,</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hot water radiators are best placed\under a window.</a:t>
            </a:r>
            <a:endParaRPr sz="2400" b="1" dirty="0">
              <a:latin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915">
                                            <p:txEl>
                                              <p:charRg st="12" end="8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915">
                                            <p:txEl>
                                              <p:charRg st="87" end="13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6915">
                                            <p:txEl>
                                              <p:charRg st="135" end="20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915">
                                            <p:txEl>
                                              <p:charRg st="203" end="25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3346"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a:t>
            </a:r>
            <a:r>
              <a:rPr lang="en-US" altLang="en-US" sz="4000" b="1" dirty="0">
                <a:solidFill>
                  <a:schemeClr val="bg1"/>
                </a:solidFill>
              </a:rPr>
              <a:t>3</a:t>
            </a:r>
            <a:endParaRPr lang="en-US" altLang="en-US" sz="4000" b="1" dirty="0">
              <a:solidFill>
                <a:schemeClr val="bg1"/>
              </a:solidFill>
            </a:endParaRPr>
          </a:p>
        </p:txBody>
      </p:sp>
      <p:pic>
        <p:nvPicPr>
          <p:cNvPr id="4" name="Picture 3" descr="IMG_20190328_071117"/>
          <p:cNvPicPr>
            <a:picLocks noChangeAspect="1"/>
          </p:cNvPicPr>
          <p:nvPr/>
        </p:nvPicPr>
        <p:blipFill>
          <a:blip r:embed="rId1"/>
          <a:stretch>
            <a:fillRect/>
          </a:stretch>
        </p:blipFill>
        <p:spPr>
          <a:xfrm>
            <a:off x="2976245" y="915670"/>
            <a:ext cx="3192145" cy="2345690"/>
          </a:xfrm>
          <a:prstGeom prst="rect">
            <a:avLst/>
          </a:prstGeom>
        </p:spPr>
      </p:pic>
      <p:pic>
        <p:nvPicPr>
          <p:cNvPr id="5" name="Picture 4" descr="IMG_20190328_071121"/>
          <p:cNvPicPr>
            <a:picLocks noChangeAspect="1"/>
          </p:cNvPicPr>
          <p:nvPr/>
        </p:nvPicPr>
        <p:blipFill>
          <a:blip r:embed="rId2"/>
          <a:stretch>
            <a:fillRect/>
          </a:stretch>
        </p:blipFill>
        <p:spPr>
          <a:xfrm>
            <a:off x="5899785" y="915670"/>
            <a:ext cx="3207385" cy="2344420"/>
          </a:xfrm>
          <a:prstGeom prst="rect">
            <a:avLst/>
          </a:prstGeom>
        </p:spPr>
      </p:pic>
      <p:pic>
        <p:nvPicPr>
          <p:cNvPr id="6" name="Picture 5" descr="IMG_20190328_071125"/>
          <p:cNvPicPr>
            <a:picLocks noChangeAspect="1"/>
          </p:cNvPicPr>
          <p:nvPr/>
        </p:nvPicPr>
        <p:blipFill>
          <a:blip r:embed="rId3"/>
          <a:stretch>
            <a:fillRect/>
          </a:stretch>
        </p:blipFill>
        <p:spPr>
          <a:xfrm>
            <a:off x="5874385" y="4823460"/>
            <a:ext cx="3257550" cy="2443480"/>
          </a:xfrm>
          <a:prstGeom prst="rect">
            <a:avLst/>
          </a:prstGeom>
        </p:spPr>
      </p:pic>
      <p:pic>
        <p:nvPicPr>
          <p:cNvPr id="7" name="Picture 6" descr="IMG_20190328_071128"/>
          <p:cNvPicPr>
            <a:picLocks noChangeAspect="1"/>
          </p:cNvPicPr>
          <p:nvPr/>
        </p:nvPicPr>
        <p:blipFill>
          <a:blip r:embed="rId4"/>
          <a:stretch>
            <a:fillRect/>
          </a:stretch>
        </p:blipFill>
        <p:spPr>
          <a:xfrm>
            <a:off x="12065" y="4823460"/>
            <a:ext cx="3126105" cy="2345055"/>
          </a:xfrm>
          <a:prstGeom prst="rect">
            <a:avLst/>
          </a:prstGeom>
        </p:spPr>
      </p:pic>
      <p:pic>
        <p:nvPicPr>
          <p:cNvPr id="8" name="Picture 7" descr="IMG_20190328_071135"/>
          <p:cNvPicPr>
            <a:picLocks noChangeAspect="1"/>
          </p:cNvPicPr>
          <p:nvPr/>
        </p:nvPicPr>
        <p:blipFill>
          <a:blip r:embed="rId5"/>
          <a:stretch>
            <a:fillRect/>
          </a:stretch>
        </p:blipFill>
        <p:spPr>
          <a:xfrm>
            <a:off x="12065" y="915670"/>
            <a:ext cx="3126105" cy="2345055"/>
          </a:xfrm>
          <a:prstGeom prst="rect">
            <a:avLst/>
          </a:prstGeom>
        </p:spPr>
      </p:pic>
      <p:sp>
        <p:nvSpPr>
          <p:cNvPr id="3" name="Text Box 2"/>
          <p:cNvSpPr txBox="1"/>
          <p:nvPr/>
        </p:nvSpPr>
        <p:spPr>
          <a:xfrm>
            <a:off x="115570" y="3486150"/>
            <a:ext cx="8912225" cy="829945"/>
          </a:xfrm>
          <a:prstGeom prst="rect">
            <a:avLst/>
          </a:prstGeom>
          <a:noFill/>
        </p:spPr>
        <p:txBody>
          <a:bodyPr wrap="square" rtlCol="0">
            <a:spAutoFit/>
          </a:bodyPr>
          <a:p>
            <a:r>
              <a:rPr lang="en-US" altLang="en-US" sz="2400"/>
              <a:t>Which position keeps the berries frozen the longest if there is a power cut? And why?</a:t>
            </a:r>
            <a:endParaRPr lang="en-US" altLang="en-US" sz="2400"/>
          </a:p>
        </p:txBody>
      </p:sp>
      <p:sp>
        <p:nvSpPr>
          <p:cNvPr id="9" name="Text Box 8"/>
          <p:cNvSpPr txBox="1"/>
          <p:nvPr/>
        </p:nvSpPr>
        <p:spPr>
          <a:xfrm>
            <a:off x="3186430" y="941070"/>
            <a:ext cx="537210" cy="583565"/>
          </a:xfrm>
          <a:prstGeom prst="rect">
            <a:avLst/>
          </a:prstGeom>
          <a:solidFill>
            <a:schemeClr val="bg1"/>
          </a:solidFill>
        </p:spPr>
        <p:txBody>
          <a:bodyPr wrap="square" rtlCol="0">
            <a:spAutoFit/>
          </a:bodyPr>
          <a:p>
            <a:pPr algn="ctr"/>
            <a:r>
              <a:rPr lang="en-US" altLang="en-US" sz="3200">
                <a:solidFill>
                  <a:schemeClr val="tx1"/>
                </a:solidFill>
              </a:rPr>
              <a:t>1</a:t>
            </a:r>
            <a:endParaRPr lang="en-US" altLang="en-US" sz="3200">
              <a:solidFill>
                <a:schemeClr val="tx1"/>
              </a:solidFill>
            </a:endParaRPr>
          </a:p>
        </p:txBody>
      </p:sp>
      <p:sp>
        <p:nvSpPr>
          <p:cNvPr id="11" name="Text Box 10"/>
          <p:cNvSpPr txBox="1"/>
          <p:nvPr/>
        </p:nvSpPr>
        <p:spPr>
          <a:xfrm>
            <a:off x="6038215" y="4904105"/>
            <a:ext cx="537210" cy="583565"/>
          </a:xfrm>
          <a:prstGeom prst="rect">
            <a:avLst/>
          </a:prstGeom>
          <a:solidFill>
            <a:schemeClr val="bg1"/>
          </a:solidFill>
        </p:spPr>
        <p:txBody>
          <a:bodyPr wrap="square" rtlCol="0">
            <a:spAutoFit/>
          </a:bodyPr>
          <a:p>
            <a:pPr algn="ctr"/>
            <a:r>
              <a:rPr lang="en-US" altLang="en-US" sz="3200">
                <a:solidFill>
                  <a:schemeClr val="tx1"/>
                </a:solidFill>
              </a:rPr>
              <a:t>4</a:t>
            </a:r>
            <a:endParaRPr lang="en-US" altLang="en-US" sz="3200">
              <a:solidFill>
                <a:schemeClr val="tx1"/>
              </a:solidFill>
            </a:endParaRPr>
          </a:p>
        </p:txBody>
      </p:sp>
      <p:sp>
        <p:nvSpPr>
          <p:cNvPr id="12" name="Text Box 11"/>
          <p:cNvSpPr txBox="1"/>
          <p:nvPr/>
        </p:nvSpPr>
        <p:spPr>
          <a:xfrm>
            <a:off x="12065" y="4904105"/>
            <a:ext cx="537210" cy="583565"/>
          </a:xfrm>
          <a:prstGeom prst="rect">
            <a:avLst/>
          </a:prstGeom>
          <a:solidFill>
            <a:schemeClr val="bg1"/>
          </a:solidFill>
        </p:spPr>
        <p:txBody>
          <a:bodyPr wrap="square" rtlCol="0">
            <a:spAutoFit/>
          </a:bodyPr>
          <a:p>
            <a:pPr algn="ctr"/>
            <a:r>
              <a:rPr lang="en-US" altLang="en-US" sz="3200">
                <a:solidFill>
                  <a:schemeClr val="tx1"/>
                </a:solidFill>
              </a:rPr>
              <a:t>3</a:t>
            </a:r>
            <a:endParaRPr lang="en-US" altLang="en-US" sz="3200">
              <a:solidFill>
                <a:schemeClr val="tx1"/>
              </a:solidFill>
            </a:endParaRPr>
          </a:p>
        </p:txBody>
      </p:sp>
      <p:sp>
        <p:nvSpPr>
          <p:cNvPr id="13" name="Text Box 12"/>
          <p:cNvSpPr txBox="1"/>
          <p:nvPr/>
        </p:nvSpPr>
        <p:spPr>
          <a:xfrm>
            <a:off x="6038215" y="941070"/>
            <a:ext cx="537210" cy="583565"/>
          </a:xfrm>
          <a:prstGeom prst="rect">
            <a:avLst/>
          </a:prstGeom>
          <a:solidFill>
            <a:schemeClr val="bg1"/>
          </a:solidFill>
        </p:spPr>
        <p:txBody>
          <a:bodyPr wrap="square" rtlCol="0">
            <a:spAutoFit/>
          </a:bodyPr>
          <a:p>
            <a:pPr algn="ctr"/>
            <a:r>
              <a:rPr lang="en-US" altLang="en-US" sz="3200">
                <a:solidFill>
                  <a:schemeClr val="tx1"/>
                </a:solidFill>
              </a:rPr>
              <a:t>2</a:t>
            </a:r>
            <a:endParaRPr lang="en-US" altLang="en-US" sz="3200">
              <a:solidFill>
                <a:schemeClr val="tx1"/>
              </a:solidFill>
            </a:endParaRPr>
          </a:p>
        </p:txBody>
      </p:sp>
      <p:sp>
        <p:nvSpPr>
          <p:cNvPr id="14" name="Text Box 13"/>
          <p:cNvSpPr txBox="1"/>
          <p:nvPr/>
        </p:nvSpPr>
        <p:spPr>
          <a:xfrm>
            <a:off x="3186430" y="3857625"/>
            <a:ext cx="2587625" cy="2676525"/>
          </a:xfrm>
          <a:prstGeom prst="rect">
            <a:avLst/>
          </a:prstGeom>
          <a:noFill/>
        </p:spPr>
        <p:txBody>
          <a:bodyPr wrap="square" rtlCol="0">
            <a:spAutoFit/>
          </a:bodyPr>
          <a:p>
            <a:r>
              <a:rPr lang="en-US" altLang="en-US" sz="2400" b="1" u="sng">
                <a:solidFill>
                  <a:srgbClr val="FF0000"/>
                </a:solidFill>
              </a:rPr>
              <a:t>1 is best</a:t>
            </a:r>
            <a:endParaRPr lang="en-US" altLang="en-US" sz="2400" b="1" u="sng">
              <a:solidFill>
                <a:srgbClr val="FF0000"/>
              </a:solidFill>
            </a:endParaRPr>
          </a:p>
          <a:p>
            <a:r>
              <a:rPr lang="en-US" altLang="en-US" sz="2400">
                <a:solidFill>
                  <a:srgbClr val="FF0000"/>
                </a:solidFill>
              </a:rPr>
              <a:t>2 and 4 gain heat energy by conduction</a:t>
            </a:r>
            <a:endParaRPr lang="en-US" altLang="en-US" sz="2400">
              <a:solidFill>
                <a:srgbClr val="FF0000"/>
              </a:solidFill>
            </a:endParaRPr>
          </a:p>
          <a:p>
            <a:r>
              <a:rPr lang="en-US" altLang="en-US" sz="2400">
                <a:solidFill>
                  <a:srgbClr val="FF0000"/>
                </a:solidFill>
              </a:rPr>
              <a:t>3 has less air insulating at the front side</a:t>
            </a:r>
            <a:endParaRPr lang="en-US" altLang="en-US" sz="24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sz="8000" b="1" u="sng"/>
              <a:t>Radiation</a:t>
            </a:r>
            <a:endParaRPr lang="en-US" sz="8000" b="1" u="sng"/>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0" name="Title 160769"/>
          <p:cNvSpPr>
            <a:spLocks noGrp="1"/>
          </p:cNvSpPr>
          <p:nvPr>
            <p:ph type="title"/>
          </p:nvPr>
        </p:nvSpPr>
        <p:spPr>
          <a:xfrm>
            <a:off x="0" y="-43180"/>
            <a:ext cx="9143365" cy="753110"/>
          </a:xfrm>
          <a:solidFill>
            <a:schemeClr val="accent6">
              <a:lumMod val="50000"/>
            </a:schemeClr>
          </a:solidFill>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latin typeface="Arial" panose="020B0604020202020204" pitchFamily="34" charset="0"/>
                <a:ea typeface="+mj-ea"/>
                <a:cs typeface="Arial" panose="020B0604020202020204" pitchFamily="34" charset="0"/>
              </a:rPr>
              <a:t>Radiation</a:t>
            </a:r>
            <a:endParaRPr kumimoji="0" sz="4400" b="1" i="0" u="none" strike="noStrike" kern="1200" cap="none" spc="0" normalizeH="0" baseline="0" noProof="1">
              <a:solidFill>
                <a:schemeClr val="bg1"/>
              </a:solidFill>
              <a:effectLst/>
              <a:latin typeface="Arial" panose="020B0604020202020204" pitchFamily="34" charset="0"/>
              <a:ea typeface="+mj-ea"/>
              <a:cs typeface="Arial" panose="020B0604020202020204" pitchFamily="34" charset="0"/>
            </a:endParaRPr>
          </a:p>
        </p:txBody>
      </p:sp>
      <p:sp>
        <p:nvSpPr>
          <p:cNvPr id="160771" name="Text Box 160770"/>
          <p:cNvSpPr txBox="1"/>
          <p:nvPr/>
        </p:nvSpPr>
        <p:spPr>
          <a:xfrm>
            <a:off x="0" y="838200"/>
            <a:ext cx="9144000" cy="460375"/>
          </a:xfrm>
          <a:prstGeom prst="rect">
            <a:avLst/>
          </a:prstGeom>
          <a:noFill/>
          <a:ln w="9525">
            <a:noFill/>
          </a:ln>
        </p:spPr>
        <p:txBody>
          <a:bodyPr anchor="t" anchorCtr="0">
            <a:spAutoFit/>
          </a:bodyPr>
          <a:p>
            <a:pPr>
              <a:spcBef>
                <a:spcPct val="50000"/>
              </a:spcBef>
            </a:pPr>
            <a:r>
              <a:rPr lang="en-US" sz="2400">
                <a:solidFill>
                  <a:schemeClr val="tx1"/>
                </a:solidFill>
                <a:cs typeface="Arial" panose="020B0604020202020204" pitchFamily="34" charset="0"/>
              </a:rPr>
              <a:t>An introduction…</a:t>
            </a:r>
            <a:endParaRPr lang="en-US" sz="2400">
              <a:solidFill>
                <a:schemeClr val="tx1"/>
              </a:solidFill>
              <a:cs typeface="Arial" panose="020B0604020202020204" pitchFamily="34" charset="0"/>
            </a:endParaRPr>
          </a:p>
        </p:txBody>
      </p:sp>
      <p:grpSp>
        <p:nvGrpSpPr>
          <p:cNvPr id="160772" name="Group 160771"/>
          <p:cNvGrpSpPr/>
          <p:nvPr/>
        </p:nvGrpSpPr>
        <p:grpSpPr>
          <a:xfrm>
            <a:off x="2709863" y="2960688"/>
            <a:ext cx="973137" cy="1806575"/>
            <a:chOff x="4659" y="1354"/>
            <a:chExt cx="745" cy="1354"/>
          </a:xfrm>
        </p:grpSpPr>
        <p:sp>
          <p:nvSpPr>
            <p:cNvPr id="19461" name="Freeform 160772"/>
            <p:cNvSpPr/>
            <p:nvPr/>
          </p:nvSpPr>
          <p:spPr>
            <a:xfrm flipH="1">
              <a:off x="5098" y="2576"/>
              <a:ext cx="306" cy="132"/>
            </a:xfrm>
            <a:custGeom>
              <a:avLst/>
              <a:gdLst/>
              <a:ahLst/>
              <a:cxnLst/>
              <a:pathLst>
                <a:path w="569" h="454">
                  <a:moveTo>
                    <a:pt x="284" y="81"/>
                  </a:moveTo>
                  <a:cubicBezTo>
                    <a:pt x="271" y="118"/>
                    <a:pt x="255" y="138"/>
                    <a:pt x="227" y="166"/>
                  </a:cubicBezTo>
                  <a:cubicBezTo>
                    <a:pt x="179" y="151"/>
                    <a:pt x="175" y="109"/>
                    <a:pt x="132" y="81"/>
                  </a:cubicBezTo>
                  <a:cubicBezTo>
                    <a:pt x="26" y="93"/>
                    <a:pt x="31" y="79"/>
                    <a:pt x="0" y="166"/>
                  </a:cubicBezTo>
                  <a:cubicBezTo>
                    <a:pt x="3" y="194"/>
                    <a:pt x="6" y="223"/>
                    <a:pt x="10" y="251"/>
                  </a:cubicBezTo>
                  <a:cubicBezTo>
                    <a:pt x="36" y="454"/>
                    <a:pt x="176" y="377"/>
                    <a:pt x="387" y="383"/>
                  </a:cubicBezTo>
                  <a:cubicBezTo>
                    <a:pt x="444" y="377"/>
                    <a:pt x="503" y="381"/>
                    <a:pt x="557" y="364"/>
                  </a:cubicBezTo>
                  <a:cubicBezTo>
                    <a:pt x="569" y="360"/>
                    <a:pt x="567" y="340"/>
                    <a:pt x="567" y="327"/>
                  </a:cubicBezTo>
                  <a:cubicBezTo>
                    <a:pt x="567" y="269"/>
                    <a:pt x="545" y="216"/>
                    <a:pt x="520" y="166"/>
                  </a:cubicBezTo>
                  <a:cubicBezTo>
                    <a:pt x="511" y="61"/>
                    <a:pt x="533" y="52"/>
                    <a:pt x="454" y="24"/>
                  </a:cubicBezTo>
                  <a:cubicBezTo>
                    <a:pt x="397" y="28"/>
                    <a:pt x="284" y="0"/>
                    <a:pt x="284" y="81"/>
                  </a:cubicBezTo>
                  <a:close/>
                </a:path>
              </a:pathLst>
            </a:custGeom>
            <a:solidFill>
              <a:srgbClr val="993300"/>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62" name="Freeform 160773"/>
            <p:cNvSpPr/>
            <p:nvPr/>
          </p:nvSpPr>
          <p:spPr>
            <a:xfrm>
              <a:off x="4778" y="2571"/>
              <a:ext cx="306" cy="132"/>
            </a:xfrm>
            <a:custGeom>
              <a:avLst/>
              <a:gdLst/>
              <a:ahLst/>
              <a:cxnLst/>
              <a:pathLst>
                <a:path w="569" h="454">
                  <a:moveTo>
                    <a:pt x="284" y="81"/>
                  </a:moveTo>
                  <a:cubicBezTo>
                    <a:pt x="271" y="118"/>
                    <a:pt x="255" y="138"/>
                    <a:pt x="227" y="166"/>
                  </a:cubicBezTo>
                  <a:cubicBezTo>
                    <a:pt x="179" y="151"/>
                    <a:pt x="175" y="109"/>
                    <a:pt x="132" y="81"/>
                  </a:cubicBezTo>
                  <a:cubicBezTo>
                    <a:pt x="26" y="93"/>
                    <a:pt x="31" y="79"/>
                    <a:pt x="0" y="166"/>
                  </a:cubicBezTo>
                  <a:cubicBezTo>
                    <a:pt x="3" y="194"/>
                    <a:pt x="6" y="223"/>
                    <a:pt x="10" y="251"/>
                  </a:cubicBezTo>
                  <a:cubicBezTo>
                    <a:pt x="36" y="454"/>
                    <a:pt x="176" y="377"/>
                    <a:pt x="387" y="383"/>
                  </a:cubicBezTo>
                  <a:cubicBezTo>
                    <a:pt x="444" y="377"/>
                    <a:pt x="503" y="381"/>
                    <a:pt x="557" y="364"/>
                  </a:cubicBezTo>
                  <a:cubicBezTo>
                    <a:pt x="569" y="360"/>
                    <a:pt x="567" y="340"/>
                    <a:pt x="567" y="327"/>
                  </a:cubicBezTo>
                  <a:cubicBezTo>
                    <a:pt x="567" y="269"/>
                    <a:pt x="545" y="216"/>
                    <a:pt x="520" y="166"/>
                  </a:cubicBezTo>
                  <a:cubicBezTo>
                    <a:pt x="511" y="61"/>
                    <a:pt x="533" y="52"/>
                    <a:pt x="454" y="24"/>
                  </a:cubicBezTo>
                  <a:cubicBezTo>
                    <a:pt x="397" y="28"/>
                    <a:pt x="284" y="0"/>
                    <a:pt x="284" y="81"/>
                  </a:cubicBezTo>
                  <a:close/>
                </a:path>
              </a:pathLst>
            </a:custGeom>
            <a:solidFill>
              <a:srgbClr val="993300"/>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63" name="Freeform 160774"/>
            <p:cNvSpPr/>
            <p:nvPr/>
          </p:nvSpPr>
          <p:spPr>
            <a:xfrm>
              <a:off x="5227" y="2199"/>
              <a:ext cx="158" cy="126"/>
            </a:xfrm>
            <a:custGeom>
              <a:avLst/>
              <a:gdLst/>
              <a:ahLst/>
              <a:cxnLst/>
              <a:pathLst>
                <a:path w="294" h="279">
                  <a:moveTo>
                    <a:pt x="213" y="0"/>
                  </a:moveTo>
                  <a:cubicBezTo>
                    <a:pt x="226" y="42"/>
                    <a:pt x="246" y="39"/>
                    <a:pt x="270" y="76"/>
                  </a:cubicBezTo>
                  <a:cubicBezTo>
                    <a:pt x="278" y="101"/>
                    <a:pt x="294" y="137"/>
                    <a:pt x="270" y="161"/>
                  </a:cubicBezTo>
                  <a:cubicBezTo>
                    <a:pt x="261" y="170"/>
                    <a:pt x="245" y="154"/>
                    <a:pt x="232" y="151"/>
                  </a:cubicBezTo>
                  <a:cubicBezTo>
                    <a:pt x="204" y="73"/>
                    <a:pt x="236" y="184"/>
                    <a:pt x="241" y="199"/>
                  </a:cubicBezTo>
                  <a:cubicBezTo>
                    <a:pt x="238" y="221"/>
                    <a:pt x="242" y="245"/>
                    <a:pt x="232" y="265"/>
                  </a:cubicBezTo>
                  <a:cubicBezTo>
                    <a:pt x="227" y="274"/>
                    <a:pt x="212" y="279"/>
                    <a:pt x="203" y="274"/>
                  </a:cubicBezTo>
                  <a:cubicBezTo>
                    <a:pt x="194" y="270"/>
                    <a:pt x="197" y="255"/>
                    <a:pt x="194" y="246"/>
                  </a:cubicBezTo>
                  <a:cubicBezTo>
                    <a:pt x="184" y="208"/>
                    <a:pt x="178" y="170"/>
                    <a:pt x="166" y="132"/>
                  </a:cubicBezTo>
                  <a:cubicBezTo>
                    <a:pt x="158" y="198"/>
                    <a:pt x="170" y="231"/>
                    <a:pt x="118" y="265"/>
                  </a:cubicBezTo>
                  <a:cubicBezTo>
                    <a:pt x="109" y="262"/>
                    <a:pt x="93" y="265"/>
                    <a:pt x="90" y="255"/>
                  </a:cubicBezTo>
                  <a:cubicBezTo>
                    <a:pt x="79" y="215"/>
                    <a:pt x="81" y="173"/>
                    <a:pt x="81" y="132"/>
                  </a:cubicBezTo>
                  <a:cubicBezTo>
                    <a:pt x="81" y="122"/>
                    <a:pt x="87" y="151"/>
                    <a:pt x="90" y="161"/>
                  </a:cubicBezTo>
                  <a:cubicBezTo>
                    <a:pt x="76" y="204"/>
                    <a:pt x="61" y="193"/>
                    <a:pt x="24" y="217"/>
                  </a:cubicBezTo>
                  <a:cubicBezTo>
                    <a:pt x="18" y="205"/>
                    <a:pt x="7" y="194"/>
                    <a:pt x="5" y="180"/>
                  </a:cubicBezTo>
                  <a:cubicBezTo>
                    <a:pt x="0" y="137"/>
                    <a:pt x="43" y="54"/>
                    <a:pt x="81" y="29"/>
                  </a:cubicBezTo>
                  <a:cubicBezTo>
                    <a:pt x="118" y="4"/>
                    <a:pt x="171" y="15"/>
                    <a:pt x="213" y="0"/>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64" name="Freeform 160775"/>
            <p:cNvSpPr/>
            <p:nvPr/>
          </p:nvSpPr>
          <p:spPr>
            <a:xfrm>
              <a:off x="4659" y="2122"/>
              <a:ext cx="150" cy="136"/>
            </a:xfrm>
            <a:custGeom>
              <a:avLst/>
              <a:gdLst/>
              <a:ahLst/>
              <a:cxnLst/>
              <a:pathLst>
                <a:path w="279" h="302">
                  <a:moveTo>
                    <a:pt x="147" y="0"/>
                  </a:moveTo>
                  <a:cubicBezTo>
                    <a:pt x="107" y="12"/>
                    <a:pt x="74" y="34"/>
                    <a:pt x="33" y="47"/>
                  </a:cubicBezTo>
                  <a:cubicBezTo>
                    <a:pt x="19" y="91"/>
                    <a:pt x="16" y="99"/>
                    <a:pt x="62" y="113"/>
                  </a:cubicBezTo>
                  <a:cubicBezTo>
                    <a:pt x="56" y="123"/>
                    <a:pt x="51" y="134"/>
                    <a:pt x="43" y="142"/>
                  </a:cubicBezTo>
                  <a:cubicBezTo>
                    <a:pt x="35" y="150"/>
                    <a:pt x="19" y="150"/>
                    <a:pt x="15" y="160"/>
                  </a:cubicBezTo>
                  <a:cubicBezTo>
                    <a:pt x="0" y="198"/>
                    <a:pt x="74" y="204"/>
                    <a:pt x="90" y="208"/>
                  </a:cubicBezTo>
                  <a:cubicBezTo>
                    <a:pt x="116" y="134"/>
                    <a:pt x="105" y="219"/>
                    <a:pt x="100" y="236"/>
                  </a:cubicBezTo>
                  <a:cubicBezTo>
                    <a:pt x="113" y="291"/>
                    <a:pt x="118" y="296"/>
                    <a:pt x="166" y="264"/>
                  </a:cubicBezTo>
                  <a:cubicBezTo>
                    <a:pt x="184" y="189"/>
                    <a:pt x="165" y="244"/>
                    <a:pt x="185" y="283"/>
                  </a:cubicBezTo>
                  <a:cubicBezTo>
                    <a:pt x="190" y="293"/>
                    <a:pt x="204" y="296"/>
                    <a:pt x="213" y="302"/>
                  </a:cubicBezTo>
                  <a:cubicBezTo>
                    <a:pt x="271" y="288"/>
                    <a:pt x="256" y="282"/>
                    <a:pt x="269" y="227"/>
                  </a:cubicBezTo>
                  <a:cubicBezTo>
                    <a:pt x="266" y="161"/>
                    <a:pt x="279" y="92"/>
                    <a:pt x="260" y="28"/>
                  </a:cubicBezTo>
                  <a:cubicBezTo>
                    <a:pt x="254" y="9"/>
                    <a:pt x="171" y="0"/>
                    <a:pt x="147" y="0"/>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65" name="Freeform 160776"/>
            <p:cNvSpPr/>
            <p:nvPr/>
          </p:nvSpPr>
          <p:spPr>
            <a:xfrm>
              <a:off x="5014" y="1822"/>
              <a:ext cx="170" cy="124"/>
            </a:xfrm>
            <a:custGeom>
              <a:avLst/>
              <a:gdLst/>
              <a:ahLst/>
              <a:cxnLst/>
              <a:pathLst>
                <a:path w="453" h="392">
                  <a:moveTo>
                    <a:pt x="9" y="212"/>
                  </a:moveTo>
                  <a:cubicBezTo>
                    <a:pt x="28" y="199"/>
                    <a:pt x="47" y="187"/>
                    <a:pt x="66" y="174"/>
                  </a:cubicBezTo>
                  <a:cubicBezTo>
                    <a:pt x="77" y="167"/>
                    <a:pt x="97" y="81"/>
                    <a:pt x="104" y="61"/>
                  </a:cubicBezTo>
                  <a:cubicBezTo>
                    <a:pt x="107" y="52"/>
                    <a:pt x="122" y="53"/>
                    <a:pt x="132" y="51"/>
                  </a:cubicBezTo>
                  <a:cubicBezTo>
                    <a:pt x="154" y="47"/>
                    <a:pt x="176" y="45"/>
                    <a:pt x="198" y="42"/>
                  </a:cubicBezTo>
                  <a:cubicBezTo>
                    <a:pt x="263" y="19"/>
                    <a:pt x="326" y="0"/>
                    <a:pt x="377" y="51"/>
                  </a:cubicBezTo>
                  <a:cubicBezTo>
                    <a:pt x="392" y="95"/>
                    <a:pt x="400" y="127"/>
                    <a:pt x="425" y="165"/>
                  </a:cubicBezTo>
                  <a:cubicBezTo>
                    <a:pt x="447" y="233"/>
                    <a:pt x="438" y="202"/>
                    <a:pt x="453" y="259"/>
                  </a:cubicBezTo>
                  <a:cubicBezTo>
                    <a:pt x="450" y="271"/>
                    <a:pt x="429" y="352"/>
                    <a:pt x="425" y="353"/>
                  </a:cubicBezTo>
                  <a:cubicBezTo>
                    <a:pt x="356" y="376"/>
                    <a:pt x="387" y="367"/>
                    <a:pt x="330" y="382"/>
                  </a:cubicBezTo>
                  <a:cubicBezTo>
                    <a:pt x="229" y="376"/>
                    <a:pt x="184" y="392"/>
                    <a:pt x="113" y="344"/>
                  </a:cubicBezTo>
                  <a:cubicBezTo>
                    <a:pt x="110" y="335"/>
                    <a:pt x="111" y="323"/>
                    <a:pt x="104" y="316"/>
                  </a:cubicBezTo>
                  <a:cubicBezTo>
                    <a:pt x="88" y="300"/>
                    <a:pt x="47" y="278"/>
                    <a:pt x="47" y="278"/>
                  </a:cubicBezTo>
                  <a:cubicBezTo>
                    <a:pt x="44" y="269"/>
                    <a:pt x="44" y="257"/>
                    <a:pt x="37" y="250"/>
                  </a:cubicBezTo>
                  <a:cubicBezTo>
                    <a:pt x="0" y="213"/>
                    <a:pt x="9" y="272"/>
                    <a:pt x="9" y="212"/>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66" name="Oval 160777"/>
            <p:cNvSpPr/>
            <p:nvPr/>
          </p:nvSpPr>
          <p:spPr>
            <a:xfrm>
              <a:off x="4894" y="1481"/>
              <a:ext cx="410" cy="360"/>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67" name="Oval 160778"/>
            <p:cNvSpPr/>
            <p:nvPr/>
          </p:nvSpPr>
          <p:spPr>
            <a:xfrm>
              <a:off x="4979" y="1606"/>
              <a:ext cx="64" cy="49"/>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68" name="Oval 160779"/>
            <p:cNvSpPr/>
            <p:nvPr/>
          </p:nvSpPr>
          <p:spPr>
            <a:xfrm>
              <a:off x="4985" y="1616"/>
              <a:ext cx="29" cy="24"/>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69" name="Oval 160780"/>
            <p:cNvSpPr/>
            <p:nvPr/>
          </p:nvSpPr>
          <p:spPr>
            <a:xfrm>
              <a:off x="5110" y="1607"/>
              <a:ext cx="60" cy="49"/>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70" name="Oval 160781"/>
            <p:cNvSpPr/>
            <p:nvPr/>
          </p:nvSpPr>
          <p:spPr>
            <a:xfrm>
              <a:off x="5117" y="1621"/>
              <a:ext cx="28" cy="24"/>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71" name="Oval 160782"/>
            <p:cNvSpPr/>
            <p:nvPr/>
          </p:nvSpPr>
          <p:spPr>
            <a:xfrm>
              <a:off x="5056" y="1664"/>
              <a:ext cx="29" cy="39"/>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72" name="Freeform 160783"/>
            <p:cNvSpPr/>
            <p:nvPr/>
          </p:nvSpPr>
          <p:spPr>
            <a:xfrm>
              <a:off x="4726" y="1877"/>
              <a:ext cx="643" cy="400"/>
            </a:xfrm>
            <a:custGeom>
              <a:avLst/>
              <a:gdLst/>
              <a:ahLst/>
              <a:cxnLst/>
              <a:pathLst>
                <a:path w="1716" h="1261">
                  <a:moveTo>
                    <a:pt x="787" y="38"/>
                  </a:moveTo>
                  <a:cubicBezTo>
                    <a:pt x="808" y="52"/>
                    <a:pt x="832" y="61"/>
                    <a:pt x="853" y="76"/>
                  </a:cubicBezTo>
                  <a:cubicBezTo>
                    <a:pt x="864" y="84"/>
                    <a:pt x="871" y="96"/>
                    <a:pt x="881" y="104"/>
                  </a:cubicBezTo>
                  <a:cubicBezTo>
                    <a:pt x="907" y="125"/>
                    <a:pt x="935" y="131"/>
                    <a:pt x="966" y="142"/>
                  </a:cubicBezTo>
                  <a:cubicBezTo>
                    <a:pt x="1020" y="139"/>
                    <a:pt x="1074" y="140"/>
                    <a:pt x="1127" y="132"/>
                  </a:cubicBezTo>
                  <a:cubicBezTo>
                    <a:pt x="1158" y="127"/>
                    <a:pt x="1155" y="102"/>
                    <a:pt x="1174" y="85"/>
                  </a:cubicBezTo>
                  <a:cubicBezTo>
                    <a:pt x="1191" y="70"/>
                    <a:pt x="1211" y="60"/>
                    <a:pt x="1230" y="47"/>
                  </a:cubicBezTo>
                  <a:cubicBezTo>
                    <a:pt x="1268" y="21"/>
                    <a:pt x="1363" y="9"/>
                    <a:pt x="1363" y="9"/>
                  </a:cubicBezTo>
                  <a:cubicBezTo>
                    <a:pt x="1407" y="12"/>
                    <a:pt x="1453" y="6"/>
                    <a:pt x="1495" y="19"/>
                  </a:cubicBezTo>
                  <a:cubicBezTo>
                    <a:pt x="1515" y="25"/>
                    <a:pt x="1554" y="130"/>
                    <a:pt x="1561" y="151"/>
                  </a:cubicBezTo>
                  <a:cubicBezTo>
                    <a:pt x="1573" y="242"/>
                    <a:pt x="1577" y="334"/>
                    <a:pt x="1589" y="425"/>
                  </a:cubicBezTo>
                  <a:cubicBezTo>
                    <a:pt x="1596" y="479"/>
                    <a:pt x="1612" y="531"/>
                    <a:pt x="1618" y="585"/>
                  </a:cubicBezTo>
                  <a:cubicBezTo>
                    <a:pt x="1626" y="654"/>
                    <a:pt x="1623" y="728"/>
                    <a:pt x="1646" y="793"/>
                  </a:cubicBezTo>
                  <a:cubicBezTo>
                    <a:pt x="1656" y="874"/>
                    <a:pt x="1666" y="947"/>
                    <a:pt x="1703" y="1020"/>
                  </a:cubicBezTo>
                  <a:cubicBezTo>
                    <a:pt x="1706" y="1033"/>
                    <a:pt x="1716" y="1046"/>
                    <a:pt x="1712" y="1058"/>
                  </a:cubicBezTo>
                  <a:cubicBezTo>
                    <a:pt x="1708" y="1069"/>
                    <a:pt x="1695" y="1074"/>
                    <a:pt x="1684" y="1076"/>
                  </a:cubicBezTo>
                  <a:cubicBezTo>
                    <a:pt x="1644" y="1083"/>
                    <a:pt x="1602" y="1083"/>
                    <a:pt x="1561" y="1086"/>
                  </a:cubicBezTo>
                  <a:cubicBezTo>
                    <a:pt x="1188" y="1206"/>
                    <a:pt x="1574" y="637"/>
                    <a:pt x="1372" y="500"/>
                  </a:cubicBezTo>
                  <a:cubicBezTo>
                    <a:pt x="1362" y="467"/>
                    <a:pt x="1345" y="438"/>
                    <a:pt x="1334" y="406"/>
                  </a:cubicBezTo>
                  <a:cubicBezTo>
                    <a:pt x="1335" y="463"/>
                    <a:pt x="1358" y="1148"/>
                    <a:pt x="1334" y="1228"/>
                  </a:cubicBezTo>
                  <a:cubicBezTo>
                    <a:pt x="1324" y="1261"/>
                    <a:pt x="1265" y="1222"/>
                    <a:pt x="1230" y="1218"/>
                  </a:cubicBezTo>
                  <a:cubicBezTo>
                    <a:pt x="1144" y="1207"/>
                    <a:pt x="1066" y="1169"/>
                    <a:pt x="985" y="1143"/>
                  </a:cubicBezTo>
                  <a:cubicBezTo>
                    <a:pt x="918" y="1145"/>
                    <a:pt x="647" y="1162"/>
                    <a:pt x="560" y="1143"/>
                  </a:cubicBezTo>
                  <a:cubicBezTo>
                    <a:pt x="550" y="1141"/>
                    <a:pt x="566" y="1124"/>
                    <a:pt x="569" y="1114"/>
                  </a:cubicBezTo>
                  <a:cubicBezTo>
                    <a:pt x="576" y="920"/>
                    <a:pt x="562" y="710"/>
                    <a:pt x="607" y="519"/>
                  </a:cubicBezTo>
                  <a:cubicBezTo>
                    <a:pt x="604" y="488"/>
                    <a:pt x="616" y="451"/>
                    <a:pt x="598" y="425"/>
                  </a:cubicBezTo>
                  <a:cubicBezTo>
                    <a:pt x="584" y="404"/>
                    <a:pt x="561" y="489"/>
                    <a:pt x="560" y="491"/>
                  </a:cubicBezTo>
                  <a:cubicBezTo>
                    <a:pt x="534" y="543"/>
                    <a:pt x="488" y="573"/>
                    <a:pt x="447" y="614"/>
                  </a:cubicBezTo>
                  <a:cubicBezTo>
                    <a:pt x="437" y="624"/>
                    <a:pt x="418" y="642"/>
                    <a:pt x="418" y="642"/>
                  </a:cubicBezTo>
                  <a:cubicBezTo>
                    <a:pt x="386" y="707"/>
                    <a:pt x="341" y="760"/>
                    <a:pt x="305" y="822"/>
                  </a:cubicBezTo>
                  <a:cubicBezTo>
                    <a:pt x="278" y="869"/>
                    <a:pt x="275" y="924"/>
                    <a:pt x="229" y="954"/>
                  </a:cubicBezTo>
                  <a:cubicBezTo>
                    <a:pt x="215" y="949"/>
                    <a:pt x="160" y="930"/>
                    <a:pt x="154" y="925"/>
                  </a:cubicBezTo>
                  <a:cubicBezTo>
                    <a:pt x="146" y="919"/>
                    <a:pt x="150" y="905"/>
                    <a:pt x="144" y="897"/>
                  </a:cubicBezTo>
                  <a:cubicBezTo>
                    <a:pt x="137" y="888"/>
                    <a:pt x="125" y="885"/>
                    <a:pt x="116" y="878"/>
                  </a:cubicBezTo>
                  <a:cubicBezTo>
                    <a:pt x="106" y="870"/>
                    <a:pt x="99" y="858"/>
                    <a:pt x="88" y="850"/>
                  </a:cubicBezTo>
                  <a:cubicBezTo>
                    <a:pt x="67" y="835"/>
                    <a:pt x="43" y="826"/>
                    <a:pt x="22" y="812"/>
                  </a:cubicBezTo>
                  <a:cubicBezTo>
                    <a:pt x="16" y="799"/>
                    <a:pt x="0" y="788"/>
                    <a:pt x="3" y="774"/>
                  </a:cubicBezTo>
                  <a:cubicBezTo>
                    <a:pt x="7" y="752"/>
                    <a:pt x="28" y="737"/>
                    <a:pt x="41" y="718"/>
                  </a:cubicBezTo>
                  <a:cubicBezTo>
                    <a:pt x="80" y="661"/>
                    <a:pt x="156" y="598"/>
                    <a:pt x="211" y="557"/>
                  </a:cubicBezTo>
                  <a:cubicBezTo>
                    <a:pt x="235" y="521"/>
                    <a:pt x="267" y="444"/>
                    <a:pt x="296" y="415"/>
                  </a:cubicBezTo>
                  <a:cubicBezTo>
                    <a:pt x="325" y="386"/>
                    <a:pt x="363" y="357"/>
                    <a:pt x="390" y="330"/>
                  </a:cubicBezTo>
                  <a:cubicBezTo>
                    <a:pt x="445" y="275"/>
                    <a:pt x="475" y="196"/>
                    <a:pt x="541" y="151"/>
                  </a:cubicBezTo>
                  <a:cubicBezTo>
                    <a:pt x="558" y="105"/>
                    <a:pt x="577" y="73"/>
                    <a:pt x="617" y="47"/>
                  </a:cubicBezTo>
                  <a:cubicBezTo>
                    <a:pt x="643" y="6"/>
                    <a:pt x="663" y="9"/>
                    <a:pt x="711" y="0"/>
                  </a:cubicBezTo>
                  <a:cubicBezTo>
                    <a:pt x="727" y="3"/>
                    <a:pt x="745" y="0"/>
                    <a:pt x="758" y="9"/>
                  </a:cubicBezTo>
                  <a:cubicBezTo>
                    <a:pt x="810" y="44"/>
                    <a:pt x="733" y="38"/>
                    <a:pt x="787" y="38"/>
                  </a:cubicBezTo>
                  <a:close/>
                </a:path>
              </a:pathLst>
            </a:custGeom>
            <a:solidFill>
              <a:schemeClr val="bg1"/>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73" name="Freeform 160784"/>
            <p:cNvSpPr/>
            <p:nvPr/>
          </p:nvSpPr>
          <p:spPr>
            <a:xfrm>
              <a:off x="4910" y="2204"/>
              <a:ext cx="366" cy="423"/>
            </a:xfrm>
            <a:custGeom>
              <a:avLst/>
              <a:gdLst/>
              <a:ahLst/>
              <a:cxnLst/>
              <a:pathLst>
                <a:path w="680" h="940">
                  <a:moveTo>
                    <a:pt x="75" y="83"/>
                  </a:moveTo>
                  <a:cubicBezTo>
                    <a:pt x="72" y="124"/>
                    <a:pt x="68" y="165"/>
                    <a:pt x="66" y="206"/>
                  </a:cubicBezTo>
                  <a:cubicBezTo>
                    <a:pt x="61" y="335"/>
                    <a:pt x="62" y="464"/>
                    <a:pt x="56" y="593"/>
                  </a:cubicBezTo>
                  <a:cubicBezTo>
                    <a:pt x="52" y="675"/>
                    <a:pt x="19" y="767"/>
                    <a:pt x="0" y="848"/>
                  </a:cubicBezTo>
                  <a:cubicBezTo>
                    <a:pt x="9" y="851"/>
                    <a:pt x="18" y="858"/>
                    <a:pt x="28" y="858"/>
                  </a:cubicBezTo>
                  <a:cubicBezTo>
                    <a:pt x="117" y="855"/>
                    <a:pt x="208" y="865"/>
                    <a:pt x="293" y="839"/>
                  </a:cubicBezTo>
                  <a:cubicBezTo>
                    <a:pt x="314" y="832"/>
                    <a:pt x="298" y="795"/>
                    <a:pt x="302" y="773"/>
                  </a:cubicBezTo>
                  <a:cubicBezTo>
                    <a:pt x="307" y="744"/>
                    <a:pt x="315" y="716"/>
                    <a:pt x="321" y="688"/>
                  </a:cubicBezTo>
                  <a:cubicBezTo>
                    <a:pt x="324" y="575"/>
                    <a:pt x="323" y="461"/>
                    <a:pt x="330" y="348"/>
                  </a:cubicBezTo>
                  <a:cubicBezTo>
                    <a:pt x="331" y="338"/>
                    <a:pt x="338" y="366"/>
                    <a:pt x="340" y="376"/>
                  </a:cubicBezTo>
                  <a:cubicBezTo>
                    <a:pt x="345" y="407"/>
                    <a:pt x="346" y="439"/>
                    <a:pt x="349" y="471"/>
                  </a:cubicBezTo>
                  <a:cubicBezTo>
                    <a:pt x="359" y="574"/>
                    <a:pt x="354" y="538"/>
                    <a:pt x="368" y="612"/>
                  </a:cubicBezTo>
                  <a:cubicBezTo>
                    <a:pt x="371" y="716"/>
                    <a:pt x="346" y="825"/>
                    <a:pt x="377" y="924"/>
                  </a:cubicBezTo>
                  <a:cubicBezTo>
                    <a:pt x="382" y="940"/>
                    <a:pt x="467" y="913"/>
                    <a:pt x="491" y="905"/>
                  </a:cubicBezTo>
                  <a:cubicBezTo>
                    <a:pt x="510" y="899"/>
                    <a:pt x="547" y="886"/>
                    <a:pt x="547" y="886"/>
                  </a:cubicBezTo>
                  <a:cubicBezTo>
                    <a:pt x="620" y="900"/>
                    <a:pt x="605" y="911"/>
                    <a:pt x="680" y="886"/>
                  </a:cubicBezTo>
                  <a:cubicBezTo>
                    <a:pt x="664" y="809"/>
                    <a:pt x="646" y="735"/>
                    <a:pt x="623" y="659"/>
                  </a:cubicBezTo>
                  <a:cubicBezTo>
                    <a:pt x="616" y="486"/>
                    <a:pt x="604" y="333"/>
                    <a:pt x="557" y="168"/>
                  </a:cubicBezTo>
                  <a:cubicBezTo>
                    <a:pt x="543" y="119"/>
                    <a:pt x="529" y="69"/>
                    <a:pt x="481" y="46"/>
                  </a:cubicBezTo>
                  <a:cubicBezTo>
                    <a:pt x="388" y="0"/>
                    <a:pt x="274" y="30"/>
                    <a:pt x="170" y="27"/>
                  </a:cubicBezTo>
                  <a:cubicBezTo>
                    <a:pt x="144" y="32"/>
                    <a:pt x="113" y="32"/>
                    <a:pt x="94" y="55"/>
                  </a:cubicBezTo>
                  <a:cubicBezTo>
                    <a:pt x="69" y="86"/>
                    <a:pt x="100" y="83"/>
                    <a:pt x="75" y="83"/>
                  </a:cubicBezTo>
                  <a:close/>
                </a:path>
              </a:pathLst>
            </a:custGeom>
            <a:solidFill>
              <a:srgbClr val="0033CC"/>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74" name="Freeform 160785"/>
            <p:cNvSpPr/>
            <p:nvPr/>
          </p:nvSpPr>
          <p:spPr>
            <a:xfrm>
              <a:off x="4976" y="1584"/>
              <a:ext cx="68" cy="17"/>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75" name="Freeform 160786"/>
            <p:cNvSpPr/>
            <p:nvPr/>
          </p:nvSpPr>
          <p:spPr>
            <a:xfrm>
              <a:off x="5104" y="1585"/>
              <a:ext cx="68" cy="17"/>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76" name="Freeform 160787"/>
            <p:cNvSpPr/>
            <p:nvPr/>
          </p:nvSpPr>
          <p:spPr>
            <a:xfrm>
              <a:off x="4833" y="1354"/>
              <a:ext cx="561" cy="303"/>
            </a:xfrm>
            <a:custGeom>
              <a:avLst/>
              <a:gdLst/>
              <a:ahLst/>
              <a:cxnLst/>
              <a:pathLst>
                <a:path w="1044" h="673">
                  <a:moveTo>
                    <a:pt x="140" y="612"/>
                  </a:moveTo>
                  <a:cubicBezTo>
                    <a:pt x="128" y="614"/>
                    <a:pt x="105" y="616"/>
                    <a:pt x="92" y="620"/>
                  </a:cubicBezTo>
                  <a:cubicBezTo>
                    <a:pt x="84" y="622"/>
                    <a:pt x="76" y="625"/>
                    <a:pt x="68" y="628"/>
                  </a:cubicBezTo>
                  <a:cubicBezTo>
                    <a:pt x="64" y="629"/>
                    <a:pt x="56" y="632"/>
                    <a:pt x="56" y="632"/>
                  </a:cubicBezTo>
                  <a:cubicBezTo>
                    <a:pt x="20" y="626"/>
                    <a:pt x="25" y="621"/>
                    <a:pt x="52" y="612"/>
                  </a:cubicBezTo>
                  <a:cubicBezTo>
                    <a:pt x="76" y="594"/>
                    <a:pt x="62" y="604"/>
                    <a:pt x="92" y="584"/>
                  </a:cubicBezTo>
                  <a:cubicBezTo>
                    <a:pt x="96" y="581"/>
                    <a:pt x="104" y="576"/>
                    <a:pt x="104" y="576"/>
                  </a:cubicBezTo>
                  <a:cubicBezTo>
                    <a:pt x="93" y="531"/>
                    <a:pt x="41" y="514"/>
                    <a:pt x="0" y="508"/>
                  </a:cubicBezTo>
                  <a:cubicBezTo>
                    <a:pt x="23" y="473"/>
                    <a:pt x="93" y="474"/>
                    <a:pt x="128" y="472"/>
                  </a:cubicBezTo>
                  <a:cubicBezTo>
                    <a:pt x="111" y="404"/>
                    <a:pt x="49" y="371"/>
                    <a:pt x="28" y="308"/>
                  </a:cubicBezTo>
                  <a:cubicBezTo>
                    <a:pt x="41" y="288"/>
                    <a:pt x="48" y="292"/>
                    <a:pt x="72" y="296"/>
                  </a:cubicBezTo>
                  <a:cubicBezTo>
                    <a:pt x="96" y="312"/>
                    <a:pt x="116" y="335"/>
                    <a:pt x="144" y="344"/>
                  </a:cubicBezTo>
                  <a:cubicBezTo>
                    <a:pt x="164" y="371"/>
                    <a:pt x="163" y="382"/>
                    <a:pt x="176" y="344"/>
                  </a:cubicBezTo>
                  <a:cubicBezTo>
                    <a:pt x="169" y="298"/>
                    <a:pt x="158" y="251"/>
                    <a:pt x="132" y="212"/>
                  </a:cubicBezTo>
                  <a:cubicBezTo>
                    <a:pt x="125" y="185"/>
                    <a:pt x="121" y="158"/>
                    <a:pt x="112" y="132"/>
                  </a:cubicBezTo>
                  <a:cubicBezTo>
                    <a:pt x="152" y="106"/>
                    <a:pt x="181" y="205"/>
                    <a:pt x="200" y="224"/>
                  </a:cubicBezTo>
                  <a:cubicBezTo>
                    <a:pt x="213" y="237"/>
                    <a:pt x="230" y="248"/>
                    <a:pt x="240" y="264"/>
                  </a:cubicBezTo>
                  <a:cubicBezTo>
                    <a:pt x="245" y="272"/>
                    <a:pt x="251" y="280"/>
                    <a:pt x="256" y="288"/>
                  </a:cubicBezTo>
                  <a:cubicBezTo>
                    <a:pt x="259" y="293"/>
                    <a:pt x="258" y="304"/>
                    <a:pt x="264" y="304"/>
                  </a:cubicBezTo>
                  <a:cubicBezTo>
                    <a:pt x="269" y="304"/>
                    <a:pt x="261" y="293"/>
                    <a:pt x="260" y="288"/>
                  </a:cubicBezTo>
                  <a:cubicBezTo>
                    <a:pt x="264" y="224"/>
                    <a:pt x="263" y="23"/>
                    <a:pt x="284" y="16"/>
                  </a:cubicBezTo>
                  <a:cubicBezTo>
                    <a:pt x="308" y="48"/>
                    <a:pt x="300" y="75"/>
                    <a:pt x="312" y="112"/>
                  </a:cubicBezTo>
                  <a:cubicBezTo>
                    <a:pt x="320" y="136"/>
                    <a:pt x="333" y="160"/>
                    <a:pt x="348" y="180"/>
                  </a:cubicBezTo>
                  <a:cubicBezTo>
                    <a:pt x="355" y="200"/>
                    <a:pt x="364" y="222"/>
                    <a:pt x="376" y="240"/>
                  </a:cubicBezTo>
                  <a:cubicBezTo>
                    <a:pt x="381" y="231"/>
                    <a:pt x="382" y="220"/>
                    <a:pt x="388" y="212"/>
                  </a:cubicBezTo>
                  <a:cubicBezTo>
                    <a:pt x="421" y="162"/>
                    <a:pt x="382" y="234"/>
                    <a:pt x="408" y="188"/>
                  </a:cubicBezTo>
                  <a:cubicBezTo>
                    <a:pt x="421" y="165"/>
                    <a:pt x="425" y="143"/>
                    <a:pt x="440" y="120"/>
                  </a:cubicBezTo>
                  <a:cubicBezTo>
                    <a:pt x="450" y="105"/>
                    <a:pt x="458" y="90"/>
                    <a:pt x="468" y="76"/>
                  </a:cubicBezTo>
                  <a:cubicBezTo>
                    <a:pt x="474" y="68"/>
                    <a:pt x="484" y="52"/>
                    <a:pt x="484" y="52"/>
                  </a:cubicBezTo>
                  <a:cubicBezTo>
                    <a:pt x="490" y="28"/>
                    <a:pt x="486" y="41"/>
                    <a:pt x="496" y="12"/>
                  </a:cubicBezTo>
                  <a:cubicBezTo>
                    <a:pt x="497" y="8"/>
                    <a:pt x="500" y="0"/>
                    <a:pt x="500" y="0"/>
                  </a:cubicBezTo>
                  <a:cubicBezTo>
                    <a:pt x="512" y="17"/>
                    <a:pt x="511" y="36"/>
                    <a:pt x="516" y="56"/>
                  </a:cubicBezTo>
                  <a:cubicBezTo>
                    <a:pt x="519" y="117"/>
                    <a:pt x="518" y="179"/>
                    <a:pt x="524" y="240"/>
                  </a:cubicBezTo>
                  <a:cubicBezTo>
                    <a:pt x="525" y="251"/>
                    <a:pt x="535" y="221"/>
                    <a:pt x="540" y="212"/>
                  </a:cubicBezTo>
                  <a:cubicBezTo>
                    <a:pt x="549" y="197"/>
                    <a:pt x="556" y="179"/>
                    <a:pt x="564" y="164"/>
                  </a:cubicBezTo>
                  <a:cubicBezTo>
                    <a:pt x="593" y="107"/>
                    <a:pt x="619" y="55"/>
                    <a:pt x="688" y="44"/>
                  </a:cubicBezTo>
                  <a:cubicBezTo>
                    <a:pt x="696" y="76"/>
                    <a:pt x="673" y="140"/>
                    <a:pt x="652" y="168"/>
                  </a:cubicBezTo>
                  <a:cubicBezTo>
                    <a:pt x="643" y="204"/>
                    <a:pt x="637" y="223"/>
                    <a:pt x="644" y="272"/>
                  </a:cubicBezTo>
                  <a:cubicBezTo>
                    <a:pt x="645" y="277"/>
                    <a:pt x="655" y="270"/>
                    <a:pt x="660" y="268"/>
                  </a:cubicBezTo>
                  <a:cubicBezTo>
                    <a:pt x="686" y="257"/>
                    <a:pt x="700" y="247"/>
                    <a:pt x="724" y="232"/>
                  </a:cubicBezTo>
                  <a:cubicBezTo>
                    <a:pt x="746" y="218"/>
                    <a:pt x="821" y="197"/>
                    <a:pt x="848" y="192"/>
                  </a:cubicBezTo>
                  <a:cubicBezTo>
                    <a:pt x="859" y="195"/>
                    <a:pt x="871" y="194"/>
                    <a:pt x="880" y="200"/>
                  </a:cubicBezTo>
                  <a:cubicBezTo>
                    <a:pt x="881" y="201"/>
                    <a:pt x="866" y="234"/>
                    <a:pt x="864" y="236"/>
                  </a:cubicBezTo>
                  <a:cubicBezTo>
                    <a:pt x="845" y="259"/>
                    <a:pt x="812" y="273"/>
                    <a:pt x="792" y="296"/>
                  </a:cubicBezTo>
                  <a:cubicBezTo>
                    <a:pt x="774" y="316"/>
                    <a:pt x="767" y="337"/>
                    <a:pt x="756" y="360"/>
                  </a:cubicBezTo>
                  <a:cubicBezTo>
                    <a:pt x="842" y="389"/>
                    <a:pt x="744" y="359"/>
                    <a:pt x="964" y="372"/>
                  </a:cubicBezTo>
                  <a:cubicBezTo>
                    <a:pt x="978" y="373"/>
                    <a:pt x="1010" y="390"/>
                    <a:pt x="1024" y="396"/>
                  </a:cubicBezTo>
                  <a:cubicBezTo>
                    <a:pt x="993" y="406"/>
                    <a:pt x="964" y="416"/>
                    <a:pt x="932" y="424"/>
                  </a:cubicBezTo>
                  <a:cubicBezTo>
                    <a:pt x="921" y="427"/>
                    <a:pt x="900" y="432"/>
                    <a:pt x="900" y="432"/>
                  </a:cubicBezTo>
                  <a:cubicBezTo>
                    <a:pt x="872" y="451"/>
                    <a:pt x="881" y="440"/>
                    <a:pt x="868" y="460"/>
                  </a:cubicBezTo>
                  <a:cubicBezTo>
                    <a:pt x="866" y="469"/>
                    <a:pt x="854" y="480"/>
                    <a:pt x="860" y="488"/>
                  </a:cubicBezTo>
                  <a:cubicBezTo>
                    <a:pt x="866" y="496"/>
                    <a:pt x="879" y="491"/>
                    <a:pt x="888" y="496"/>
                  </a:cubicBezTo>
                  <a:cubicBezTo>
                    <a:pt x="912" y="509"/>
                    <a:pt x="937" y="521"/>
                    <a:pt x="960" y="536"/>
                  </a:cubicBezTo>
                  <a:cubicBezTo>
                    <a:pt x="994" y="559"/>
                    <a:pt x="1013" y="587"/>
                    <a:pt x="1044" y="608"/>
                  </a:cubicBezTo>
                  <a:cubicBezTo>
                    <a:pt x="1028" y="612"/>
                    <a:pt x="996" y="604"/>
                    <a:pt x="996" y="604"/>
                  </a:cubicBezTo>
                  <a:cubicBezTo>
                    <a:pt x="969" y="586"/>
                    <a:pt x="936" y="587"/>
                    <a:pt x="904" y="584"/>
                  </a:cubicBezTo>
                  <a:cubicBezTo>
                    <a:pt x="896" y="585"/>
                    <a:pt x="886" y="582"/>
                    <a:pt x="880" y="588"/>
                  </a:cubicBezTo>
                  <a:cubicBezTo>
                    <a:pt x="877" y="591"/>
                    <a:pt x="889" y="592"/>
                    <a:pt x="892" y="596"/>
                  </a:cubicBezTo>
                  <a:cubicBezTo>
                    <a:pt x="903" y="609"/>
                    <a:pt x="898" y="614"/>
                    <a:pt x="904" y="628"/>
                  </a:cubicBezTo>
                  <a:cubicBezTo>
                    <a:pt x="907" y="636"/>
                    <a:pt x="911" y="644"/>
                    <a:pt x="916" y="652"/>
                  </a:cubicBezTo>
                  <a:cubicBezTo>
                    <a:pt x="919" y="658"/>
                    <a:pt x="924" y="663"/>
                    <a:pt x="928" y="668"/>
                  </a:cubicBezTo>
                  <a:cubicBezTo>
                    <a:pt x="929" y="669"/>
                    <a:pt x="934" y="673"/>
                    <a:pt x="932" y="672"/>
                  </a:cubicBezTo>
                  <a:cubicBezTo>
                    <a:pt x="897" y="645"/>
                    <a:pt x="913" y="652"/>
                    <a:pt x="888" y="644"/>
                  </a:cubicBezTo>
                  <a:cubicBezTo>
                    <a:pt x="878" y="636"/>
                    <a:pt x="865" y="633"/>
                    <a:pt x="856" y="624"/>
                  </a:cubicBezTo>
                  <a:cubicBezTo>
                    <a:pt x="847" y="615"/>
                    <a:pt x="833" y="593"/>
                    <a:pt x="824" y="580"/>
                  </a:cubicBezTo>
                  <a:cubicBezTo>
                    <a:pt x="819" y="561"/>
                    <a:pt x="812" y="552"/>
                    <a:pt x="800" y="536"/>
                  </a:cubicBezTo>
                  <a:cubicBezTo>
                    <a:pt x="784" y="489"/>
                    <a:pt x="749" y="465"/>
                    <a:pt x="716" y="432"/>
                  </a:cubicBezTo>
                  <a:cubicBezTo>
                    <a:pt x="704" y="420"/>
                    <a:pt x="697" y="403"/>
                    <a:pt x="680" y="396"/>
                  </a:cubicBezTo>
                  <a:cubicBezTo>
                    <a:pt x="667" y="391"/>
                    <a:pt x="653" y="388"/>
                    <a:pt x="640" y="384"/>
                  </a:cubicBezTo>
                  <a:cubicBezTo>
                    <a:pt x="589" y="346"/>
                    <a:pt x="513" y="340"/>
                    <a:pt x="452" y="328"/>
                  </a:cubicBezTo>
                  <a:cubicBezTo>
                    <a:pt x="419" y="329"/>
                    <a:pt x="385" y="327"/>
                    <a:pt x="352" y="332"/>
                  </a:cubicBezTo>
                  <a:cubicBezTo>
                    <a:pt x="343" y="334"/>
                    <a:pt x="328" y="348"/>
                    <a:pt x="328" y="348"/>
                  </a:cubicBezTo>
                  <a:cubicBezTo>
                    <a:pt x="313" y="370"/>
                    <a:pt x="296" y="395"/>
                    <a:pt x="276" y="412"/>
                  </a:cubicBezTo>
                  <a:cubicBezTo>
                    <a:pt x="252" y="432"/>
                    <a:pt x="227" y="434"/>
                    <a:pt x="208" y="460"/>
                  </a:cubicBezTo>
                  <a:cubicBezTo>
                    <a:pt x="199" y="488"/>
                    <a:pt x="204" y="516"/>
                    <a:pt x="184" y="540"/>
                  </a:cubicBezTo>
                  <a:cubicBezTo>
                    <a:pt x="174" y="552"/>
                    <a:pt x="156" y="576"/>
                    <a:pt x="156" y="576"/>
                  </a:cubicBezTo>
                  <a:cubicBezTo>
                    <a:pt x="156" y="577"/>
                    <a:pt x="150" y="601"/>
                    <a:pt x="148" y="604"/>
                  </a:cubicBezTo>
                  <a:cubicBezTo>
                    <a:pt x="141" y="613"/>
                    <a:pt x="129" y="612"/>
                    <a:pt x="140" y="612"/>
                  </a:cubicBezTo>
                  <a:close/>
                </a:path>
              </a:pathLst>
            </a:custGeom>
            <a:solidFill>
              <a:srgbClr val="CC6600"/>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77" name="Freeform 160788"/>
            <p:cNvSpPr/>
            <p:nvPr/>
          </p:nvSpPr>
          <p:spPr>
            <a:xfrm>
              <a:off x="4996" y="1732"/>
              <a:ext cx="148" cy="32"/>
            </a:xfrm>
            <a:custGeom>
              <a:avLst/>
              <a:gdLst/>
              <a:ahLst/>
              <a:cxnLst/>
              <a:pathLst>
                <a:path w="148" h="32">
                  <a:moveTo>
                    <a:pt x="0" y="16"/>
                  </a:moveTo>
                  <a:cubicBezTo>
                    <a:pt x="12" y="20"/>
                    <a:pt x="24" y="24"/>
                    <a:pt x="36" y="28"/>
                  </a:cubicBezTo>
                  <a:cubicBezTo>
                    <a:pt x="40" y="29"/>
                    <a:pt x="48" y="32"/>
                    <a:pt x="48" y="32"/>
                  </a:cubicBezTo>
                  <a:cubicBezTo>
                    <a:pt x="72" y="31"/>
                    <a:pt x="96" y="32"/>
                    <a:pt x="120" y="28"/>
                  </a:cubicBezTo>
                  <a:cubicBezTo>
                    <a:pt x="131" y="26"/>
                    <a:pt x="137" y="5"/>
                    <a:pt x="148" y="0"/>
                  </a:cubicBezTo>
                </a:path>
              </a:pathLst>
            </a:custGeom>
            <a:noFill/>
            <a:ln w="19050"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grpSp>
      <p:grpSp>
        <p:nvGrpSpPr>
          <p:cNvPr id="160790" name="Group 160789"/>
          <p:cNvGrpSpPr/>
          <p:nvPr/>
        </p:nvGrpSpPr>
        <p:grpSpPr>
          <a:xfrm flipH="1">
            <a:off x="5529263" y="2922588"/>
            <a:ext cx="973137" cy="1806575"/>
            <a:chOff x="4659" y="1354"/>
            <a:chExt cx="745" cy="1354"/>
          </a:xfrm>
        </p:grpSpPr>
        <p:sp>
          <p:nvSpPr>
            <p:cNvPr id="19479" name="Freeform 160790"/>
            <p:cNvSpPr/>
            <p:nvPr/>
          </p:nvSpPr>
          <p:spPr>
            <a:xfrm flipH="1">
              <a:off x="5098" y="2576"/>
              <a:ext cx="306" cy="132"/>
            </a:xfrm>
            <a:custGeom>
              <a:avLst/>
              <a:gdLst/>
              <a:ahLst/>
              <a:cxnLst/>
              <a:pathLst>
                <a:path w="569" h="454">
                  <a:moveTo>
                    <a:pt x="284" y="81"/>
                  </a:moveTo>
                  <a:cubicBezTo>
                    <a:pt x="271" y="118"/>
                    <a:pt x="255" y="138"/>
                    <a:pt x="227" y="166"/>
                  </a:cubicBezTo>
                  <a:cubicBezTo>
                    <a:pt x="179" y="151"/>
                    <a:pt x="175" y="109"/>
                    <a:pt x="132" y="81"/>
                  </a:cubicBezTo>
                  <a:cubicBezTo>
                    <a:pt x="26" y="93"/>
                    <a:pt x="31" y="79"/>
                    <a:pt x="0" y="166"/>
                  </a:cubicBezTo>
                  <a:cubicBezTo>
                    <a:pt x="3" y="194"/>
                    <a:pt x="6" y="223"/>
                    <a:pt x="10" y="251"/>
                  </a:cubicBezTo>
                  <a:cubicBezTo>
                    <a:pt x="36" y="454"/>
                    <a:pt x="176" y="377"/>
                    <a:pt x="387" y="383"/>
                  </a:cubicBezTo>
                  <a:cubicBezTo>
                    <a:pt x="444" y="377"/>
                    <a:pt x="503" y="381"/>
                    <a:pt x="557" y="364"/>
                  </a:cubicBezTo>
                  <a:cubicBezTo>
                    <a:pt x="569" y="360"/>
                    <a:pt x="567" y="340"/>
                    <a:pt x="567" y="327"/>
                  </a:cubicBezTo>
                  <a:cubicBezTo>
                    <a:pt x="567" y="269"/>
                    <a:pt x="545" y="216"/>
                    <a:pt x="520" y="166"/>
                  </a:cubicBezTo>
                  <a:cubicBezTo>
                    <a:pt x="511" y="61"/>
                    <a:pt x="533" y="52"/>
                    <a:pt x="454" y="24"/>
                  </a:cubicBezTo>
                  <a:cubicBezTo>
                    <a:pt x="397" y="28"/>
                    <a:pt x="284" y="0"/>
                    <a:pt x="284" y="81"/>
                  </a:cubicBezTo>
                  <a:close/>
                </a:path>
              </a:pathLst>
            </a:custGeom>
            <a:solidFill>
              <a:srgbClr val="993300"/>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80" name="Freeform 160791"/>
            <p:cNvSpPr/>
            <p:nvPr/>
          </p:nvSpPr>
          <p:spPr>
            <a:xfrm>
              <a:off x="4778" y="2571"/>
              <a:ext cx="306" cy="132"/>
            </a:xfrm>
            <a:custGeom>
              <a:avLst/>
              <a:gdLst/>
              <a:ahLst/>
              <a:cxnLst/>
              <a:pathLst>
                <a:path w="569" h="454">
                  <a:moveTo>
                    <a:pt x="284" y="81"/>
                  </a:moveTo>
                  <a:cubicBezTo>
                    <a:pt x="271" y="118"/>
                    <a:pt x="255" y="138"/>
                    <a:pt x="227" y="166"/>
                  </a:cubicBezTo>
                  <a:cubicBezTo>
                    <a:pt x="179" y="151"/>
                    <a:pt x="175" y="109"/>
                    <a:pt x="132" y="81"/>
                  </a:cubicBezTo>
                  <a:cubicBezTo>
                    <a:pt x="26" y="93"/>
                    <a:pt x="31" y="79"/>
                    <a:pt x="0" y="166"/>
                  </a:cubicBezTo>
                  <a:cubicBezTo>
                    <a:pt x="3" y="194"/>
                    <a:pt x="6" y="223"/>
                    <a:pt x="10" y="251"/>
                  </a:cubicBezTo>
                  <a:cubicBezTo>
                    <a:pt x="36" y="454"/>
                    <a:pt x="176" y="377"/>
                    <a:pt x="387" y="383"/>
                  </a:cubicBezTo>
                  <a:cubicBezTo>
                    <a:pt x="444" y="377"/>
                    <a:pt x="503" y="381"/>
                    <a:pt x="557" y="364"/>
                  </a:cubicBezTo>
                  <a:cubicBezTo>
                    <a:pt x="569" y="360"/>
                    <a:pt x="567" y="340"/>
                    <a:pt x="567" y="327"/>
                  </a:cubicBezTo>
                  <a:cubicBezTo>
                    <a:pt x="567" y="269"/>
                    <a:pt x="545" y="216"/>
                    <a:pt x="520" y="166"/>
                  </a:cubicBezTo>
                  <a:cubicBezTo>
                    <a:pt x="511" y="61"/>
                    <a:pt x="533" y="52"/>
                    <a:pt x="454" y="24"/>
                  </a:cubicBezTo>
                  <a:cubicBezTo>
                    <a:pt x="397" y="28"/>
                    <a:pt x="284" y="0"/>
                    <a:pt x="284" y="81"/>
                  </a:cubicBezTo>
                  <a:close/>
                </a:path>
              </a:pathLst>
            </a:custGeom>
            <a:solidFill>
              <a:srgbClr val="993300"/>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81" name="Freeform 160792"/>
            <p:cNvSpPr/>
            <p:nvPr/>
          </p:nvSpPr>
          <p:spPr>
            <a:xfrm>
              <a:off x="5227" y="2199"/>
              <a:ext cx="158" cy="126"/>
            </a:xfrm>
            <a:custGeom>
              <a:avLst/>
              <a:gdLst/>
              <a:ahLst/>
              <a:cxnLst/>
              <a:pathLst>
                <a:path w="294" h="279">
                  <a:moveTo>
                    <a:pt x="213" y="0"/>
                  </a:moveTo>
                  <a:cubicBezTo>
                    <a:pt x="226" y="42"/>
                    <a:pt x="246" y="39"/>
                    <a:pt x="270" y="76"/>
                  </a:cubicBezTo>
                  <a:cubicBezTo>
                    <a:pt x="278" y="101"/>
                    <a:pt x="294" y="137"/>
                    <a:pt x="270" y="161"/>
                  </a:cubicBezTo>
                  <a:cubicBezTo>
                    <a:pt x="261" y="170"/>
                    <a:pt x="245" y="154"/>
                    <a:pt x="232" y="151"/>
                  </a:cubicBezTo>
                  <a:cubicBezTo>
                    <a:pt x="204" y="73"/>
                    <a:pt x="236" y="184"/>
                    <a:pt x="241" y="199"/>
                  </a:cubicBezTo>
                  <a:cubicBezTo>
                    <a:pt x="238" y="221"/>
                    <a:pt x="242" y="245"/>
                    <a:pt x="232" y="265"/>
                  </a:cubicBezTo>
                  <a:cubicBezTo>
                    <a:pt x="227" y="274"/>
                    <a:pt x="212" y="279"/>
                    <a:pt x="203" y="274"/>
                  </a:cubicBezTo>
                  <a:cubicBezTo>
                    <a:pt x="194" y="270"/>
                    <a:pt x="197" y="255"/>
                    <a:pt x="194" y="246"/>
                  </a:cubicBezTo>
                  <a:cubicBezTo>
                    <a:pt x="184" y="208"/>
                    <a:pt x="178" y="170"/>
                    <a:pt x="166" y="132"/>
                  </a:cubicBezTo>
                  <a:cubicBezTo>
                    <a:pt x="158" y="198"/>
                    <a:pt x="170" y="231"/>
                    <a:pt x="118" y="265"/>
                  </a:cubicBezTo>
                  <a:cubicBezTo>
                    <a:pt x="109" y="262"/>
                    <a:pt x="93" y="265"/>
                    <a:pt x="90" y="255"/>
                  </a:cubicBezTo>
                  <a:cubicBezTo>
                    <a:pt x="79" y="215"/>
                    <a:pt x="81" y="173"/>
                    <a:pt x="81" y="132"/>
                  </a:cubicBezTo>
                  <a:cubicBezTo>
                    <a:pt x="81" y="122"/>
                    <a:pt x="87" y="151"/>
                    <a:pt x="90" y="161"/>
                  </a:cubicBezTo>
                  <a:cubicBezTo>
                    <a:pt x="76" y="204"/>
                    <a:pt x="61" y="193"/>
                    <a:pt x="24" y="217"/>
                  </a:cubicBezTo>
                  <a:cubicBezTo>
                    <a:pt x="18" y="205"/>
                    <a:pt x="7" y="194"/>
                    <a:pt x="5" y="180"/>
                  </a:cubicBezTo>
                  <a:cubicBezTo>
                    <a:pt x="0" y="137"/>
                    <a:pt x="43" y="54"/>
                    <a:pt x="81" y="29"/>
                  </a:cubicBezTo>
                  <a:cubicBezTo>
                    <a:pt x="118" y="4"/>
                    <a:pt x="171" y="15"/>
                    <a:pt x="213" y="0"/>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82" name="Freeform 160793"/>
            <p:cNvSpPr/>
            <p:nvPr/>
          </p:nvSpPr>
          <p:spPr>
            <a:xfrm>
              <a:off x="4659" y="2122"/>
              <a:ext cx="150" cy="136"/>
            </a:xfrm>
            <a:custGeom>
              <a:avLst/>
              <a:gdLst/>
              <a:ahLst/>
              <a:cxnLst/>
              <a:pathLst>
                <a:path w="279" h="302">
                  <a:moveTo>
                    <a:pt x="147" y="0"/>
                  </a:moveTo>
                  <a:cubicBezTo>
                    <a:pt x="107" y="12"/>
                    <a:pt x="74" y="34"/>
                    <a:pt x="33" y="47"/>
                  </a:cubicBezTo>
                  <a:cubicBezTo>
                    <a:pt x="19" y="91"/>
                    <a:pt x="16" y="99"/>
                    <a:pt x="62" y="113"/>
                  </a:cubicBezTo>
                  <a:cubicBezTo>
                    <a:pt x="56" y="123"/>
                    <a:pt x="51" y="134"/>
                    <a:pt x="43" y="142"/>
                  </a:cubicBezTo>
                  <a:cubicBezTo>
                    <a:pt x="35" y="150"/>
                    <a:pt x="19" y="150"/>
                    <a:pt x="15" y="160"/>
                  </a:cubicBezTo>
                  <a:cubicBezTo>
                    <a:pt x="0" y="198"/>
                    <a:pt x="74" y="204"/>
                    <a:pt x="90" y="208"/>
                  </a:cubicBezTo>
                  <a:cubicBezTo>
                    <a:pt x="116" y="134"/>
                    <a:pt x="105" y="219"/>
                    <a:pt x="100" y="236"/>
                  </a:cubicBezTo>
                  <a:cubicBezTo>
                    <a:pt x="113" y="291"/>
                    <a:pt x="118" y="296"/>
                    <a:pt x="166" y="264"/>
                  </a:cubicBezTo>
                  <a:cubicBezTo>
                    <a:pt x="184" y="189"/>
                    <a:pt x="165" y="244"/>
                    <a:pt x="185" y="283"/>
                  </a:cubicBezTo>
                  <a:cubicBezTo>
                    <a:pt x="190" y="293"/>
                    <a:pt x="204" y="296"/>
                    <a:pt x="213" y="302"/>
                  </a:cubicBezTo>
                  <a:cubicBezTo>
                    <a:pt x="271" y="288"/>
                    <a:pt x="256" y="282"/>
                    <a:pt x="269" y="227"/>
                  </a:cubicBezTo>
                  <a:cubicBezTo>
                    <a:pt x="266" y="161"/>
                    <a:pt x="279" y="92"/>
                    <a:pt x="260" y="28"/>
                  </a:cubicBezTo>
                  <a:cubicBezTo>
                    <a:pt x="254" y="9"/>
                    <a:pt x="171" y="0"/>
                    <a:pt x="147" y="0"/>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83" name="Freeform 160794"/>
            <p:cNvSpPr/>
            <p:nvPr/>
          </p:nvSpPr>
          <p:spPr>
            <a:xfrm>
              <a:off x="5014" y="1822"/>
              <a:ext cx="170" cy="124"/>
            </a:xfrm>
            <a:custGeom>
              <a:avLst/>
              <a:gdLst/>
              <a:ahLst/>
              <a:cxnLst/>
              <a:pathLst>
                <a:path w="453" h="392">
                  <a:moveTo>
                    <a:pt x="9" y="212"/>
                  </a:moveTo>
                  <a:cubicBezTo>
                    <a:pt x="28" y="199"/>
                    <a:pt x="47" y="187"/>
                    <a:pt x="66" y="174"/>
                  </a:cubicBezTo>
                  <a:cubicBezTo>
                    <a:pt x="77" y="167"/>
                    <a:pt x="97" y="81"/>
                    <a:pt x="104" y="61"/>
                  </a:cubicBezTo>
                  <a:cubicBezTo>
                    <a:pt x="107" y="52"/>
                    <a:pt x="122" y="53"/>
                    <a:pt x="132" y="51"/>
                  </a:cubicBezTo>
                  <a:cubicBezTo>
                    <a:pt x="154" y="47"/>
                    <a:pt x="176" y="45"/>
                    <a:pt x="198" y="42"/>
                  </a:cubicBezTo>
                  <a:cubicBezTo>
                    <a:pt x="263" y="19"/>
                    <a:pt x="326" y="0"/>
                    <a:pt x="377" y="51"/>
                  </a:cubicBezTo>
                  <a:cubicBezTo>
                    <a:pt x="392" y="95"/>
                    <a:pt x="400" y="127"/>
                    <a:pt x="425" y="165"/>
                  </a:cubicBezTo>
                  <a:cubicBezTo>
                    <a:pt x="447" y="233"/>
                    <a:pt x="438" y="202"/>
                    <a:pt x="453" y="259"/>
                  </a:cubicBezTo>
                  <a:cubicBezTo>
                    <a:pt x="450" y="271"/>
                    <a:pt x="429" y="352"/>
                    <a:pt x="425" y="353"/>
                  </a:cubicBezTo>
                  <a:cubicBezTo>
                    <a:pt x="356" y="376"/>
                    <a:pt x="387" y="367"/>
                    <a:pt x="330" y="382"/>
                  </a:cubicBezTo>
                  <a:cubicBezTo>
                    <a:pt x="229" y="376"/>
                    <a:pt x="184" y="392"/>
                    <a:pt x="113" y="344"/>
                  </a:cubicBezTo>
                  <a:cubicBezTo>
                    <a:pt x="110" y="335"/>
                    <a:pt x="111" y="323"/>
                    <a:pt x="104" y="316"/>
                  </a:cubicBezTo>
                  <a:cubicBezTo>
                    <a:pt x="88" y="300"/>
                    <a:pt x="47" y="278"/>
                    <a:pt x="47" y="278"/>
                  </a:cubicBezTo>
                  <a:cubicBezTo>
                    <a:pt x="44" y="269"/>
                    <a:pt x="44" y="257"/>
                    <a:pt x="37" y="250"/>
                  </a:cubicBezTo>
                  <a:cubicBezTo>
                    <a:pt x="0" y="213"/>
                    <a:pt x="9" y="272"/>
                    <a:pt x="9" y="212"/>
                  </a:cubicBezTo>
                  <a:close/>
                </a:path>
              </a:pathLst>
            </a:custGeom>
            <a:solidFill>
              <a:srgbClr val="FFCC99"/>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84" name="Oval 160795"/>
            <p:cNvSpPr/>
            <p:nvPr/>
          </p:nvSpPr>
          <p:spPr>
            <a:xfrm>
              <a:off x="4894" y="1481"/>
              <a:ext cx="410" cy="360"/>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85" name="Oval 160796"/>
            <p:cNvSpPr/>
            <p:nvPr/>
          </p:nvSpPr>
          <p:spPr>
            <a:xfrm>
              <a:off x="4979" y="1598"/>
              <a:ext cx="60" cy="57"/>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86" name="Oval 160797"/>
            <p:cNvSpPr/>
            <p:nvPr/>
          </p:nvSpPr>
          <p:spPr>
            <a:xfrm>
              <a:off x="4993" y="1616"/>
              <a:ext cx="29" cy="24"/>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87" name="Oval 160798"/>
            <p:cNvSpPr/>
            <p:nvPr/>
          </p:nvSpPr>
          <p:spPr>
            <a:xfrm>
              <a:off x="5110" y="1599"/>
              <a:ext cx="60" cy="57"/>
            </a:xfrm>
            <a:prstGeom prst="ellipse">
              <a:avLst/>
            </a:prstGeom>
            <a:solidFill>
              <a:schemeClr val="bg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88" name="Oval 160799"/>
            <p:cNvSpPr/>
            <p:nvPr/>
          </p:nvSpPr>
          <p:spPr>
            <a:xfrm>
              <a:off x="5125" y="1617"/>
              <a:ext cx="28" cy="24"/>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89" name="Oval 160800"/>
            <p:cNvSpPr/>
            <p:nvPr/>
          </p:nvSpPr>
          <p:spPr>
            <a:xfrm>
              <a:off x="5056" y="1664"/>
              <a:ext cx="29" cy="39"/>
            </a:xfrm>
            <a:prstGeom prst="ellipse">
              <a:avLst/>
            </a:prstGeom>
            <a:solidFill>
              <a:srgbClr val="FFCC99"/>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90" name="Freeform 160801"/>
            <p:cNvSpPr/>
            <p:nvPr/>
          </p:nvSpPr>
          <p:spPr>
            <a:xfrm>
              <a:off x="4726" y="1877"/>
              <a:ext cx="643" cy="400"/>
            </a:xfrm>
            <a:custGeom>
              <a:avLst/>
              <a:gdLst/>
              <a:ahLst/>
              <a:cxnLst/>
              <a:pathLst>
                <a:path w="1716" h="1261">
                  <a:moveTo>
                    <a:pt x="787" y="38"/>
                  </a:moveTo>
                  <a:cubicBezTo>
                    <a:pt x="808" y="52"/>
                    <a:pt x="832" y="61"/>
                    <a:pt x="853" y="76"/>
                  </a:cubicBezTo>
                  <a:cubicBezTo>
                    <a:pt x="864" y="84"/>
                    <a:pt x="871" y="96"/>
                    <a:pt x="881" y="104"/>
                  </a:cubicBezTo>
                  <a:cubicBezTo>
                    <a:pt x="907" y="125"/>
                    <a:pt x="935" y="131"/>
                    <a:pt x="966" y="142"/>
                  </a:cubicBezTo>
                  <a:cubicBezTo>
                    <a:pt x="1020" y="139"/>
                    <a:pt x="1074" y="140"/>
                    <a:pt x="1127" y="132"/>
                  </a:cubicBezTo>
                  <a:cubicBezTo>
                    <a:pt x="1158" y="127"/>
                    <a:pt x="1155" y="102"/>
                    <a:pt x="1174" y="85"/>
                  </a:cubicBezTo>
                  <a:cubicBezTo>
                    <a:pt x="1191" y="70"/>
                    <a:pt x="1211" y="60"/>
                    <a:pt x="1230" y="47"/>
                  </a:cubicBezTo>
                  <a:cubicBezTo>
                    <a:pt x="1268" y="21"/>
                    <a:pt x="1363" y="9"/>
                    <a:pt x="1363" y="9"/>
                  </a:cubicBezTo>
                  <a:cubicBezTo>
                    <a:pt x="1407" y="12"/>
                    <a:pt x="1453" y="6"/>
                    <a:pt x="1495" y="19"/>
                  </a:cubicBezTo>
                  <a:cubicBezTo>
                    <a:pt x="1515" y="25"/>
                    <a:pt x="1554" y="130"/>
                    <a:pt x="1561" y="151"/>
                  </a:cubicBezTo>
                  <a:cubicBezTo>
                    <a:pt x="1573" y="242"/>
                    <a:pt x="1577" y="334"/>
                    <a:pt x="1589" y="425"/>
                  </a:cubicBezTo>
                  <a:cubicBezTo>
                    <a:pt x="1596" y="479"/>
                    <a:pt x="1612" y="531"/>
                    <a:pt x="1618" y="585"/>
                  </a:cubicBezTo>
                  <a:cubicBezTo>
                    <a:pt x="1626" y="654"/>
                    <a:pt x="1623" y="728"/>
                    <a:pt x="1646" y="793"/>
                  </a:cubicBezTo>
                  <a:cubicBezTo>
                    <a:pt x="1656" y="874"/>
                    <a:pt x="1666" y="947"/>
                    <a:pt x="1703" y="1020"/>
                  </a:cubicBezTo>
                  <a:cubicBezTo>
                    <a:pt x="1706" y="1033"/>
                    <a:pt x="1716" y="1046"/>
                    <a:pt x="1712" y="1058"/>
                  </a:cubicBezTo>
                  <a:cubicBezTo>
                    <a:pt x="1708" y="1069"/>
                    <a:pt x="1695" y="1074"/>
                    <a:pt x="1684" y="1076"/>
                  </a:cubicBezTo>
                  <a:cubicBezTo>
                    <a:pt x="1644" y="1083"/>
                    <a:pt x="1602" y="1083"/>
                    <a:pt x="1561" y="1086"/>
                  </a:cubicBezTo>
                  <a:cubicBezTo>
                    <a:pt x="1188" y="1206"/>
                    <a:pt x="1574" y="637"/>
                    <a:pt x="1372" y="500"/>
                  </a:cubicBezTo>
                  <a:cubicBezTo>
                    <a:pt x="1362" y="467"/>
                    <a:pt x="1345" y="438"/>
                    <a:pt x="1334" y="406"/>
                  </a:cubicBezTo>
                  <a:cubicBezTo>
                    <a:pt x="1335" y="463"/>
                    <a:pt x="1358" y="1148"/>
                    <a:pt x="1334" y="1228"/>
                  </a:cubicBezTo>
                  <a:cubicBezTo>
                    <a:pt x="1324" y="1261"/>
                    <a:pt x="1265" y="1222"/>
                    <a:pt x="1230" y="1218"/>
                  </a:cubicBezTo>
                  <a:cubicBezTo>
                    <a:pt x="1144" y="1207"/>
                    <a:pt x="1066" y="1169"/>
                    <a:pt x="985" y="1143"/>
                  </a:cubicBezTo>
                  <a:cubicBezTo>
                    <a:pt x="918" y="1145"/>
                    <a:pt x="647" y="1162"/>
                    <a:pt x="560" y="1143"/>
                  </a:cubicBezTo>
                  <a:cubicBezTo>
                    <a:pt x="550" y="1141"/>
                    <a:pt x="566" y="1124"/>
                    <a:pt x="569" y="1114"/>
                  </a:cubicBezTo>
                  <a:cubicBezTo>
                    <a:pt x="576" y="920"/>
                    <a:pt x="562" y="710"/>
                    <a:pt x="607" y="519"/>
                  </a:cubicBezTo>
                  <a:cubicBezTo>
                    <a:pt x="604" y="488"/>
                    <a:pt x="616" y="451"/>
                    <a:pt x="598" y="425"/>
                  </a:cubicBezTo>
                  <a:cubicBezTo>
                    <a:pt x="584" y="404"/>
                    <a:pt x="561" y="489"/>
                    <a:pt x="560" y="491"/>
                  </a:cubicBezTo>
                  <a:cubicBezTo>
                    <a:pt x="534" y="543"/>
                    <a:pt x="488" y="573"/>
                    <a:pt x="447" y="614"/>
                  </a:cubicBezTo>
                  <a:cubicBezTo>
                    <a:pt x="437" y="624"/>
                    <a:pt x="418" y="642"/>
                    <a:pt x="418" y="642"/>
                  </a:cubicBezTo>
                  <a:cubicBezTo>
                    <a:pt x="386" y="707"/>
                    <a:pt x="341" y="760"/>
                    <a:pt x="305" y="822"/>
                  </a:cubicBezTo>
                  <a:cubicBezTo>
                    <a:pt x="278" y="869"/>
                    <a:pt x="275" y="924"/>
                    <a:pt x="229" y="954"/>
                  </a:cubicBezTo>
                  <a:cubicBezTo>
                    <a:pt x="215" y="949"/>
                    <a:pt x="160" y="930"/>
                    <a:pt x="154" y="925"/>
                  </a:cubicBezTo>
                  <a:cubicBezTo>
                    <a:pt x="146" y="919"/>
                    <a:pt x="150" y="905"/>
                    <a:pt x="144" y="897"/>
                  </a:cubicBezTo>
                  <a:cubicBezTo>
                    <a:pt x="137" y="888"/>
                    <a:pt x="125" y="885"/>
                    <a:pt x="116" y="878"/>
                  </a:cubicBezTo>
                  <a:cubicBezTo>
                    <a:pt x="106" y="870"/>
                    <a:pt x="99" y="858"/>
                    <a:pt x="88" y="850"/>
                  </a:cubicBezTo>
                  <a:cubicBezTo>
                    <a:pt x="67" y="835"/>
                    <a:pt x="43" y="826"/>
                    <a:pt x="22" y="812"/>
                  </a:cubicBezTo>
                  <a:cubicBezTo>
                    <a:pt x="16" y="799"/>
                    <a:pt x="0" y="788"/>
                    <a:pt x="3" y="774"/>
                  </a:cubicBezTo>
                  <a:cubicBezTo>
                    <a:pt x="7" y="752"/>
                    <a:pt x="28" y="737"/>
                    <a:pt x="41" y="718"/>
                  </a:cubicBezTo>
                  <a:cubicBezTo>
                    <a:pt x="80" y="661"/>
                    <a:pt x="156" y="598"/>
                    <a:pt x="211" y="557"/>
                  </a:cubicBezTo>
                  <a:cubicBezTo>
                    <a:pt x="235" y="521"/>
                    <a:pt x="267" y="444"/>
                    <a:pt x="296" y="415"/>
                  </a:cubicBezTo>
                  <a:cubicBezTo>
                    <a:pt x="325" y="386"/>
                    <a:pt x="363" y="357"/>
                    <a:pt x="390" y="330"/>
                  </a:cubicBezTo>
                  <a:cubicBezTo>
                    <a:pt x="445" y="275"/>
                    <a:pt x="475" y="196"/>
                    <a:pt x="541" y="151"/>
                  </a:cubicBezTo>
                  <a:cubicBezTo>
                    <a:pt x="558" y="105"/>
                    <a:pt x="577" y="73"/>
                    <a:pt x="617" y="47"/>
                  </a:cubicBezTo>
                  <a:cubicBezTo>
                    <a:pt x="643" y="6"/>
                    <a:pt x="663" y="9"/>
                    <a:pt x="711" y="0"/>
                  </a:cubicBezTo>
                  <a:cubicBezTo>
                    <a:pt x="727" y="3"/>
                    <a:pt x="745" y="0"/>
                    <a:pt x="758" y="9"/>
                  </a:cubicBezTo>
                  <a:cubicBezTo>
                    <a:pt x="810" y="44"/>
                    <a:pt x="733" y="38"/>
                    <a:pt x="787" y="38"/>
                  </a:cubicBezTo>
                  <a:close/>
                </a:path>
              </a:pathLst>
            </a:custGeom>
            <a:solidFill>
              <a:srgbClr val="000000"/>
            </a:solidFill>
            <a:ln w="9525" cap="flat" cmpd="sng">
              <a:solidFill>
                <a:schemeClr val="bg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91" name="Freeform 160802"/>
            <p:cNvSpPr/>
            <p:nvPr/>
          </p:nvSpPr>
          <p:spPr>
            <a:xfrm>
              <a:off x="4910" y="2204"/>
              <a:ext cx="366" cy="423"/>
            </a:xfrm>
            <a:custGeom>
              <a:avLst/>
              <a:gdLst/>
              <a:ahLst/>
              <a:cxnLst/>
              <a:pathLst>
                <a:path w="680" h="940">
                  <a:moveTo>
                    <a:pt x="75" y="83"/>
                  </a:moveTo>
                  <a:cubicBezTo>
                    <a:pt x="72" y="124"/>
                    <a:pt x="68" y="165"/>
                    <a:pt x="66" y="206"/>
                  </a:cubicBezTo>
                  <a:cubicBezTo>
                    <a:pt x="61" y="335"/>
                    <a:pt x="62" y="464"/>
                    <a:pt x="56" y="593"/>
                  </a:cubicBezTo>
                  <a:cubicBezTo>
                    <a:pt x="52" y="675"/>
                    <a:pt x="19" y="767"/>
                    <a:pt x="0" y="848"/>
                  </a:cubicBezTo>
                  <a:cubicBezTo>
                    <a:pt x="9" y="851"/>
                    <a:pt x="18" y="858"/>
                    <a:pt x="28" y="858"/>
                  </a:cubicBezTo>
                  <a:cubicBezTo>
                    <a:pt x="117" y="855"/>
                    <a:pt x="208" y="865"/>
                    <a:pt x="293" y="839"/>
                  </a:cubicBezTo>
                  <a:cubicBezTo>
                    <a:pt x="314" y="832"/>
                    <a:pt x="298" y="795"/>
                    <a:pt x="302" y="773"/>
                  </a:cubicBezTo>
                  <a:cubicBezTo>
                    <a:pt x="307" y="744"/>
                    <a:pt x="315" y="716"/>
                    <a:pt x="321" y="688"/>
                  </a:cubicBezTo>
                  <a:cubicBezTo>
                    <a:pt x="324" y="575"/>
                    <a:pt x="323" y="461"/>
                    <a:pt x="330" y="348"/>
                  </a:cubicBezTo>
                  <a:cubicBezTo>
                    <a:pt x="331" y="338"/>
                    <a:pt x="338" y="366"/>
                    <a:pt x="340" y="376"/>
                  </a:cubicBezTo>
                  <a:cubicBezTo>
                    <a:pt x="345" y="407"/>
                    <a:pt x="346" y="439"/>
                    <a:pt x="349" y="471"/>
                  </a:cubicBezTo>
                  <a:cubicBezTo>
                    <a:pt x="359" y="574"/>
                    <a:pt x="354" y="538"/>
                    <a:pt x="368" y="612"/>
                  </a:cubicBezTo>
                  <a:cubicBezTo>
                    <a:pt x="371" y="716"/>
                    <a:pt x="346" y="825"/>
                    <a:pt x="377" y="924"/>
                  </a:cubicBezTo>
                  <a:cubicBezTo>
                    <a:pt x="382" y="940"/>
                    <a:pt x="467" y="913"/>
                    <a:pt x="491" y="905"/>
                  </a:cubicBezTo>
                  <a:cubicBezTo>
                    <a:pt x="510" y="899"/>
                    <a:pt x="547" y="886"/>
                    <a:pt x="547" y="886"/>
                  </a:cubicBezTo>
                  <a:cubicBezTo>
                    <a:pt x="620" y="900"/>
                    <a:pt x="605" y="911"/>
                    <a:pt x="680" y="886"/>
                  </a:cubicBezTo>
                  <a:cubicBezTo>
                    <a:pt x="664" y="809"/>
                    <a:pt x="646" y="735"/>
                    <a:pt x="623" y="659"/>
                  </a:cubicBezTo>
                  <a:cubicBezTo>
                    <a:pt x="616" y="486"/>
                    <a:pt x="604" y="333"/>
                    <a:pt x="557" y="168"/>
                  </a:cubicBezTo>
                  <a:cubicBezTo>
                    <a:pt x="543" y="119"/>
                    <a:pt x="529" y="69"/>
                    <a:pt x="481" y="46"/>
                  </a:cubicBezTo>
                  <a:cubicBezTo>
                    <a:pt x="388" y="0"/>
                    <a:pt x="274" y="30"/>
                    <a:pt x="170" y="27"/>
                  </a:cubicBezTo>
                  <a:cubicBezTo>
                    <a:pt x="144" y="32"/>
                    <a:pt x="113" y="32"/>
                    <a:pt x="94" y="55"/>
                  </a:cubicBezTo>
                  <a:cubicBezTo>
                    <a:pt x="69" y="86"/>
                    <a:pt x="100" y="83"/>
                    <a:pt x="75" y="83"/>
                  </a:cubicBezTo>
                  <a:close/>
                </a:path>
              </a:pathLst>
            </a:custGeom>
            <a:solidFill>
              <a:srgbClr val="0033CC"/>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92" name="Freeform 160803"/>
            <p:cNvSpPr/>
            <p:nvPr/>
          </p:nvSpPr>
          <p:spPr>
            <a:xfrm>
              <a:off x="4971" y="1573"/>
              <a:ext cx="68" cy="17"/>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93" name="Freeform 160804"/>
            <p:cNvSpPr/>
            <p:nvPr/>
          </p:nvSpPr>
          <p:spPr>
            <a:xfrm>
              <a:off x="5104" y="1569"/>
              <a:ext cx="68" cy="17"/>
            </a:xfrm>
            <a:custGeom>
              <a:avLst/>
              <a:gdLst/>
              <a:ahLst/>
              <a:cxnLst/>
              <a:pathLst>
                <a:path w="128" h="38">
                  <a:moveTo>
                    <a:pt x="0" y="38"/>
                  </a:moveTo>
                  <a:cubicBezTo>
                    <a:pt x="26" y="12"/>
                    <a:pt x="27" y="7"/>
                    <a:pt x="64" y="2"/>
                  </a:cubicBezTo>
                  <a:cubicBezTo>
                    <a:pt x="80" y="3"/>
                    <a:pt x="97" y="0"/>
                    <a:pt x="112" y="6"/>
                  </a:cubicBezTo>
                  <a:cubicBezTo>
                    <a:pt x="121" y="10"/>
                    <a:pt x="128" y="30"/>
                    <a:pt x="128" y="30"/>
                  </a:cubicBezTo>
                </a:path>
              </a:pathLst>
            </a:custGeom>
            <a:noFill/>
            <a:ln w="12700"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sp>
          <p:nvSpPr>
            <p:cNvPr id="19494" name="Oval 160805"/>
            <p:cNvSpPr/>
            <p:nvPr/>
          </p:nvSpPr>
          <p:spPr>
            <a:xfrm>
              <a:off x="5054" y="1738"/>
              <a:ext cx="48" cy="51"/>
            </a:xfrm>
            <a:prstGeom prst="ellipse">
              <a:avLst/>
            </a:prstGeom>
            <a:solidFill>
              <a:schemeClr val="tx1"/>
            </a:solidFill>
            <a:ln w="9525" cap="flat" cmpd="sng">
              <a:solidFill>
                <a:schemeClr val="tx1"/>
              </a:solidFill>
              <a:prstDash val="solid"/>
              <a:round/>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9495" name="Freeform 160806"/>
            <p:cNvSpPr/>
            <p:nvPr/>
          </p:nvSpPr>
          <p:spPr>
            <a:xfrm>
              <a:off x="4833" y="1354"/>
              <a:ext cx="561" cy="303"/>
            </a:xfrm>
            <a:custGeom>
              <a:avLst/>
              <a:gdLst/>
              <a:ahLst/>
              <a:cxnLst/>
              <a:pathLst>
                <a:path w="1044" h="673">
                  <a:moveTo>
                    <a:pt x="140" y="612"/>
                  </a:moveTo>
                  <a:cubicBezTo>
                    <a:pt x="128" y="614"/>
                    <a:pt x="105" y="616"/>
                    <a:pt x="92" y="620"/>
                  </a:cubicBezTo>
                  <a:cubicBezTo>
                    <a:pt x="84" y="622"/>
                    <a:pt x="76" y="625"/>
                    <a:pt x="68" y="628"/>
                  </a:cubicBezTo>
                  <a:cubicBezTo>
                    <a:pt x="64" y="629"/>
                    <a:pt x="56" y="632"/>
                    <a:pt x="56" y="632"/>
                  </a:cubicBezTo>
                  <a:cubicBezTo>
                    <a:pt x="20" y="626"/>
                    <a:pt x="25" y="621"/>
                    <a:pt x="52" y="612"/>
                  </a:cubicBezTo>
                  <a:cubicBezTo>
                    <a:pt x="76" y="594"/>
                    <a:pt x="62" y="604"/>
                    <a:pt x="92" y="584"/>
                  </a:cubicBezTo>
                  <a:cubicBezTo>
                    <a:pt x="96" y="581"/>
                    <a:pt x="104" y="576"/>
                    <a:pt x="104" y="576"/>
                  </a:cubicBezTo>
                  <a:cubicBezTo>
                    <a:pt x="93" y="531"/>
                    <a:pt x="41" y="514"/>
                    <a:pt x="0" y="508"/>
                  </a:cubicBezTo>
                  <a:cubicBezTo>
                    <a:pt x="23" y="473"/>
                    <a:pt x="93" y="474"/>
                    <a:pt x="128" y="472"/>
                  </a:cubicBezTo>
                  <a:cubicBezTo>
                    <a:pt x="111" y="404"/>
                    <a:pt x="49" y="371"/>
                    <a:pt x="28" y="308"/>
                  </a:cubicBezTo>
                  <a:cubicBezTo>
                    <a:pt x="41" y="288"/>
                    <a:pt x="48" y="292"/>
                    <a:pt x="72" y="296"/>
                  </a:cubicBezTo>
                  <a:cubicBezTo>
                    <a:pt x="96" y="312"/>
                    <a:pt x="116" y="335"/>
                    <a:pt x="144" y="344"/>
                  </a:cubicBezTo>
                  <a:cubicBezTo>
                    <a:pt x="164" y="371"/>
                    <a:pt x="163" y="382"/>
                    <a:pt x="176" y="344"/>
                  </a:cubicBezTo>
                  <a:cubicBezTo>
                    <a:pt x="169" y="298"/>
                    <a:pt x="158" y="251"/>
                    <a:pt x="132" y="212"/>
                  </a:cubicBezTo>
                  <a:cubicBezTo>
                    <a:pt x="125" y="185"/>
                    <a:pt x="121" y="158"/>
                    <a:pt x="112" y="132"/>
                  </a:cubicBezTo>
                  <a:cubicBezTo>
                    <a:pt x="152" y="106"/>
                    <a:pt x="181" y="205"/>
                    <a:pt x="200" y="224"/>
                  </a:cubicBezTo>
                  <a:cubicBezTo>
                    <a:pt x="213" y="237"/>
                    <a:pt x="230" y="248"/>
                    <a:pt x="240" y="264"/>
                  </a:cubicBezTo>
                  <a:cubicBezTo>
                    <a:pt x="245" y="272"/>
                    <a:pt x="251" y="280"/>
                    <a:pt x="256" y="288"/>
                  </a:cubicBezTo>
                  <a:cubicBezTo>
                    <a:pt x="259" y="293"/>
                    <a:pt x="258" y="304"/>
                    <a:pt x="264" y="304"/>
                  </a:cubicBezTo>
                  <a:cubicBezTo>
                    <a:pt x="269" y="304"/>
                    <a:pt x="261" y="293"/>
                    <a:pt x="260" y="288"/>
                  </a:cubicBezTo>
                  <a:cubicBezTo>
                    <a:pt x="264" y="224"/>
                    <a:pt x="263" y="23"/>
                    <a:pt x="284" y="16"/>
                  </a:cubicBezTo>
                  <a:cubicBezTo>
                    <a:pt x="308" y="48"/>
                    <a:pt x="300" y="75"/>
                    <a:pt x="312" y="112"/>
                  </a:cubicBezTo>
                  <a:cubicBezTo>
                    <a:pt x="320" y="136"/>
                    <a:pt x="333" y="160"/>
                    <a:pt x="348" y="180"/>
                  </a:cubicBezTo>
                  <a:cubicBezTo>
                    <a:pt x="355" y="200"/>
                    <a:pt x="364" y="222"/>
                    <a:pt x="376" y="240"/>
                  </a:cubicBezTo>
                  <a:cubicBezTo>
                    <a:pt x="381" y="231"/>
                    <a:pt x="382" y="220"/>
                    <a:pt x="388" y="212"/>
                  </a:cubicBezTo>
                  <a:cubicBezTo>
                    <a:pt x="421" y="162"/>
                    <a:pt x="382" y="234"/>
                    <a:pt x="408" y="188"/>
                  </a:cubicBezTo>
                  <a:cubicBezTo>
                    <a:pt x="421" y="165"/>
                    <a:pt x="425" y="143"/>
                    <a:pt x="440" y="120"/>
                  </a:cubicBezTo>
                  <a:cubicBezTo>
                    <a:pt x="450" y="105"/>
                    <a:pt x="458" y="90"/>
                    <a:pt x="468" y="76"/>
                  </a:cubicBezTo>
                  <a:cubicBezTo>
                    <a:pt x="474" y="68"/>
                    <a:pt x="484" y="52"/>
                    <a:pt x="484" y="52"/>
                  </a:cubicBezTo>
                  <a:cubicBezTo>
                    <a:pt x="490" y="28"/>
                    <a:pt x="486" y="41"/>
                    <a:pt x="496" y="12"/>
                  </a:cubicBezTo>
                  <a:cubicBezTo>
                    <a:pt x="497" y="8"/>
                    <a:pt x="500" y="0"/>
                    <a:pt x="500" y="0"/>
                  </a:cubicBezTo>
                  <a:cubicBezTo>
                    <a:pt x="512" y="17"/>
                    <a:pt x="511" y="36"/>
                    <a:pt x="516" y="56"/>
                  </a:cubicBezTo>
                  <a:cubicBezTo>
                    <a:pt x="519" y="117"/>
                    <a:pt x="518" y="179"/>
                    <a:pt x="524" y="240"/>
                  </a:cubicBezTo>
                  <a:cubicBezTo>
                    <a:pt x="525" y="251"/>
                    <a:pt x="535" y="221"/>
                    <a:pt x="540" y="212"/>
                  </a:cubicBezTo>
                  <a:cubicBezTo>
                    <a:pt x="549" y="197"/>
                    <a:pt x="556" y="179"/>
                    <a:pt x="564" y="164"/>
                  </a:cubicBezTo>
                  <a:cubicBezTo>
                    <a:pt x="593" y="107"/>
                    <a:pt x="619" y="55"/>
                    <a:pt x="688" y="44"/>
                  </a:cubicBezTo>
                  <a:cubicBezTo>
                    <a:pt x="696" y="76"/>
                    <a:pt x="673" y="140"/>
                    <a:pt x="652" y="168"/>
                  </a:cubicBezTo>
                  <a:cubicBezTo>
                    <a:pt x="643" y="204"/>
                    <a:pt x="637" y="223"/>
                    <a:pt x="644" y="272"/>
                  </a:cubicBezTo>
                  <a:cubicBezTo>
                    <a:pt x="645" y="277"/>
                    <a:pt x="655" y="270"/>
                    <a:pt x="660" y="268"/>
                  </a:cubicBezTo>
                  <a:cubicBezTo>
                    <a:pt x="686" y="257"/>
                    <a:pt x="700" y="247"/>
                    <a:pt x="724" y="232"/>
                  </a:cubicBezTo>
                  <a:cubicBezTo>
                    <a:pt x="746" y="218"/>
                    <a:pt x="821" y="197"/>
                    <a:pt x="848" y="192"/>
                  </a:cubicBezTo>
                  <a:cubicBezTo>
                    <a:pt x="859" y="195"/>
                    <a:pt x="871" y="194"/>
                    <a:pt x="880" y="200"/>
                  </a:cubicBezTo>
                  <a:cubicBezTo>
                    <a:pt x="881" y="201"/>
                    <a:pt x="866" y="234"/>
                    <a:pt x="864" y="236"/>
                  </a:cubicBezTo>
                  <a:cubicBezTo>
                    <a:pt x="845" y="259"/>
                    <a:pt x="812" y="273"/>
                    <a:pt x="792" y="296"/>
                  </a:cubicBezTo>
                  <a:cubicBezTo>
                    <a:pt x="774" y="316"/>
                    <a:pt x="767" y="337"/>
                    <a:pt x="756" y="360"/>
                  </a:cubicBezTo>
                  <a:cubicBezTo>
                    <a:pt x="842" y="389"/>
                    <a:pt x="744" y="359"/>
                    <a:pt x="964" y="372"/>
                  </a:cubicBezTo>
                  <a:cubicBezTo>
                    <a:pt x="978" y="373"/>
                    <a:pt x="1010" y="390"/>
                    <a:pt x="1024" y="396"/>
                  </a:cubicBezTo>
                  <a:cubicBezTo>
                    <a:pt x="993" y="406"/>
                    <a:pt x="964" y="416"/>
                    <a:pt x="932" y="424"/>
                  </a:cubicBezTo>
                  <a:cubicBezTo>
                    <a:pt x="921" y="427"/>
                    <a:pt x="900" y="432"/>
                    <a:pt x="900" y="432"/>
                  </a:cubicBezTo>
                  <a:cubicBezTo>
                    <a:pt x="872" y="451"/>
                    <a:pt x="881" y="440"/>
                    <a:pt x="868" y="460"/>
                  </a:cubicBezTo>
                  <a:cubicBezTo>
                    <a:pt x="866" y="469"/>
                    <a:pt x="854" y="480"/>
                    <a:pt x="860" y="488"/>
                  </a:cubicBezTo>
                  <a:cubicBezTo>
                    <a:pt x="866" y="496"/>
                    <a:pt x="879" y="491"/>
                    <a:pt x="888" y="496"/>
                  </a:cubicBezTo>
                  <a:cubicBezTo>
                    <a:pt x="912" y="509"/>
                    <a:pt x="937" y="521"/>
                    <a:pt x="960" y="536"/>
                  </a:cubicBezTo>
                  <a:cubicBezTo>
                    <a:pt x="994" y="559"/>
                    <a:pt x="1013" y="587"/>
                    <a:pt x="1044" y="608"/>
                  </a:cubicBezTo>
                  <a:cubicBezTo>
                    <a:pt x="1028" y="612"/>
                    <a:pt x="996" y="604"/>
                    <a:pt x="996" y="604"/>
                  </a:cubicBezTo>
                  <a:cubicBezTo>
                    <a:pt x="969" y="586"/>
                    <a:pt x="936" y="587"/>
                    <a:pt x="904" y="584"/>
                  </a:cubicBezTo>
                  <a:cubicBezTo>
                    <a:pt x="896" y="585"/>
                    <a:pt x="886" y="582"/>
                    <a:pt x="880" y="588"/>
                  </a:cubicBezTo>
                  <a:cubicBezTo>
                    <a:pt x="877" y="591"/>
                    <a:pt x="889" y="592"/>
                    <a:pt x="892" y="596"/>
                  </a:cubicBezTo>
                  <a:cubicBezTo>
                    <a:pt x="903" y="609"/>
                    <a:pt x="898" y="614"/>
                    <a:pt x="904" y="628"/>
                  </a:cubicBezTo>
                  <a:cubicBezTo>
                    <a:pt x="907" y="636"/>
                    <a:pt x="911" y="644"/>
                    <a:pt x="916" y="652"/>
                  </a:cubicBezTo>
                  <a:cubicBezTo>
                    <a:pt x="919" y="658"/>
                    <a:pt x="924" y="663"/>
                    <a:pt x="928" y="668"/>
                  </a:cubicBezTo>
                  <a:cubicBezTo>
                    <a:pt x="929" y="669"/>
                    <a:pt x="934" y="673"/>
                    <a:pt x="932" y="672"/>
                  </a:cubicBezTo>
                  <a:cubicBezTo>
                    <a:pt x="897" y="645"/>
                    <a:pt x="913" y="652"/>
                    <a:pt x="888" y="644"/>
                  </a:cubicBezTo>
                  <a:cubicBezTo>
                    <a:pt x="878" y="636"/>
                    <a:pt x="865" y="633"/>
                    <a:pt x="856" y="624"/>
                  </a:cubicBezTo>
                  <a:cubicBezTo>
                    <a:pt x="847" y="615"/>
                    <a:pt x="833" y="593"/>
                    <a:pt x="824" y="580"/>
                  </a:cubicBezTo>
                  <a:cubicBezTo>
                    <a:pt x="819" y="561"/>
                    <a:pt x="812" y="552"/>
                    <a:pt x="800" y="536"/>
                  </a:cubicBezTo>
                  <a:cubicBezTo>
                    <a:pt x="784" y="489"/>
                    <a:pt x="749" y="465"/>
                    <a:pt x="716" y="432"/>
                  </a:cubicBezTo>
                  <a:cubicBezTo>
                    <a:pt x="704" y="420"/>
                    <a:pt x="697" y="403"/>
                    <a:pt x="680" y="396"/>
                  </a:cubicBezTo>
                  <a:cubicBezTo>
                    <a:pt x="667" y="391"/>
                    <a:pt x="653" y="388"/>
                    <a:pt x="640" y="384"/>
                  </a:cubicBezTo>
                  <a:cubicBezTo>
                    <a:pt x="589" y="346"/>
                    <a:pt x="513" y="340"/>
                    <a:pt x="452" y="328"/>
                  </a:cubicBezTo>
                  <a:cubicBezTo>
                    <a:pt x="419" y="329"/>
                    <a:pt x="385" y="327"/>
                    <a:pt x="352" y="332"/>
                  </a:cubicBezTo>
                  <a:cubicBezTo>
                    <a:pt x="343" y="334"/>
                    <a:pt x="328" y="348"/>
                    <a:pt x="328" y="348"/>
                  </a:cubicBezTo>
                  <a:cubicBezTo>
                    <a:pt x="313" y="370"/>
                    <a:pt x="296" y="395"/>
                    <a:pt x="276" y="412"/>
                  </a:cubicBezTo>
                  <a:cubicBezTo>
                    <a:pt x="252" y="432"/>
                    <a:pt x="227" y="434"/>
                    <a:pt x="208" y="460"/>
                  </a:cubicBezTo>
                  <a:cubicBezTo>
                    <a:pt x="199" y="488"/>
                    <a:pt x="204" y="516"/>
                    <a:pt x="184" y="540"/>
                  </a:cubicBezTo>
                  <a:cubicBezTo>
                    <a:pt x="174" y="552"/>
                    <a:pt x="156" y="576"/>
                    <a:pt x="156" y="576"/>
                  </a:cubicBezTo>
                  <a:cubicBezTo>
                    <a:pt x="156" y="577"/>
                    <a:pt x="150" y="601"/>
                    <a:pt x="148" y="604"/>
                  </a:cubicBezTo>
                  <a:cubicBezTo>
                    <a:pt x="141" y="613"/>
                    <a:pt x="129" y="612"/>
                    <a:pt x="140" y="612"/>
                  </a:cubicBezTo>
                  <a:close/>
                </a:path>
              </a:pathLst>
            </a:custGeom>
            <a:solidFill>
              <a:srgbClr val="CC6600"/>
            </a:solidFill>
            <a:ln w="9525" cap="flat" cmpd="sng">
              <a:solidFill>
                <a:schemeClr val="tx1"/>
              </a:solidFill>
              <a:prstDash val="solid"/>
              <a:round/>
              <a:headEnd type="none" w="med" len="med"/>
              <a:tailEnd type="none" w="med" len="med"/>
            </a:ln>
          </p:spPr>
          <p:txBody>
            <a:bodyPr/>
            <a:p>
              <a:endParaRPr lang="en-US" sz="2400">
                <a:solidFill>
                  <a:schemeClr val="tx1"/>
                </a:solidFill>
                <a:cs typeface="Arial" panose="020B0604020202020204" pitchFamily="34" charset="0"/>
              </a:endParaRPr>
            </a:p>
          </p:txBody>
        </p:sp>
      </p:grpSp>
      <p:sp>
        <p:nvSpPr>
          <p:cNvPr id="160808" name="Sun 160807"/>
          <p:cNvSpPr/>
          <p:nvPr/>
        </p:nvSpPr>
        <p:spPr>
          <a:xfrm>
            <a:off x="3886200" y="2487613"/>
            <a:ext cx="1466850" cy="1466850"/>
          </a:xfrm>
          <a:prstGeom prst="sun">
            <a:avLst>
              <a:gd name="adj" fmla="val 25000"/>
            </a:avLst>
          </a:prstGeom>
          <a:solidFill>
            <a:srgbClr val="FF6600"/>
          </a:solidFill>
          <a:ln w="9525" cap="flat" cmpd="sng">
            <a:solidFill>
              <a:schemeClr val="tx1"/>
            </a:solidFill>
            <a:prstDash val="solid"/>
            <a:miter/>
            <a:headEnd type="none" w="med" len="med"/>
            <a:tailEnd type="none" w="med" len="med"/>
          </a:ln>
        </p:spPr>
        <p:txBody>
          <a:bodyPr anchor="t" anchorCtr="0"/>
          <a:p>
            <a:pPr algn="ctr"/>
            <a:endParaRPr lang="en-US" altLang="zh-CN" sz="2400">
              <a:solidFill>
                <a:schemeClr val="tx1"/>
              </a:solidFill>
              <a:cs typeface="Arial" panose="020B0604020202020204" pitchFamily="34" charset="0"/>
            </a:endParaRPr>
          </a:p>
        </p:txBody>
      </p:sp>
      <p:sp>
        <p:nvSpPr>
          <p:cNvPr id="160809" name="Rounded Rectangular Callout 160808"/>
          <p:cNvSpPr/>
          <p:nvPr/>
        </p:nvSpPr>
        <p:spPr>
          <a:xfrm>
            <a:off x="6629400" y="2773363"/>
            <a:ext cx="2514600" cy="495300"/>
          </a:xfrm>
          <a:prstGeom prst="wedgeRoundRectCallout">
            <a:avLst>
              <a:gd name="adj1" fmla="val -74810"/>
              <a:gd name="adj2" fmla="val 96796"/>
              <a:gd name="adj3" fmla="val 16667"/>
            </a:avLst>
          </a:prstGeom>
          <a:solidFill>
            <a:schemeClr val="bg1"/>
          </a:solidFill>
          <a:ln w="9525" cap="flat" cmpd="sng">
            <a:solidFill>
              <a:schemeClr val="tx1"/>
            </a:solidFill>
            <a:prstDash val="solid"/>
            <a:miter/>
            <a:headEnd type="none" w="med" len="med"/>
            <a:tailEnd type="none" w="med" len="med"/>
          </a:ln>
        </p:spPr>
        <p:txBody>
          <a:bodyPr anchor="t" anchorCtr="0"/>
          <a:p>
            <a:pPr algn="ctr"/>
            <a:r>
              <a:rPr lang="en-US" sz="2400">
                <a:solidFill>
                  <a:schemeClr val="tx1"/>
                </a:solidFill>
                <a:cs typeface="Arial" panose="020B0604020202020204" pitchFamily="34" charset="0"/>
              </a:rPr>
              <a:t>I’m very hot!</a:t>
            </a:r>
            <a:endParaRPr lang="en-US" sz="2400">
              <a:solidFill>
                <a:schemeClr val="tx1"/>
              </a:solidFill>
              <a:cs typeface="Arial" panose="020B0604020202020204" pitchFamily="34" charset="0"/>
            </a:endParaRPr>
          </a:p>
        </p:txBody>
      </p:sp>
      <p:sp>
        <p:nvSpPr>
          <p:cNvPr id="160810" name="Rounded Rectangular Callout 160809"/>
          <p:cNvSpPr/>
          <p:nvPr/>
        </p:nvSpPr>
        <p:spPr>
          <a:xfrm>
            <a:off x="0" y="2754313"/>
            <a:ext cx="2419350" cy="533400"/>
          </a:xfrm>
          <a:prstGeom prst="wedgeRoundRectCallout">
            <a:avLst>
              <a:gd name="adj1" fmla="val 72245"/>
              <a:gd name="adj2" fmla="val 100597"/>
              <a:gd name="adj3" fmla="val 16667"/>
            </a:avLst>
          </a:prstGeom>
          <a:solidFill>
            <a:schemeClr val="bg1"/>
          </a:solidFill>
          <a:ln w="9525" cap="flat" cmpd="sng">
            <a:solidFill>
              <a:schemeClr val="tx1"/>
            </a:solidFill>
            <a:prstDash val="solid"/>
            <a:miter/>
            <a:headEnd type="none" w="med" len="med"/>
            <a:tailEnd type="none" w="med" len="med"/>
          </a:ln>
        </p:spPr>
        <p:txBody>
          <a:bodyPr anchor="t" anchorCtr="0"/>
          <a:p>
            <a:pPr algn="ctr"/>
            <a:r>
              <a:rPr lang="en-US" sz="2400">
                <a:solidFill>
                  <a:schemeClr val="tx1"/>
                </a:solidFill>
                <a:cs typeface="Arial" panose="020B0604020202020204" pitchFamily="34" charset="0"/>
              </a:rPr>
              <a:t>I’m cool!</a:t>
            </a:r>
            <a:endParaRPr lang="en-US" sz="2400">
              <a:solidFill>
                <a:schemeClr val="tx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771"/>
                                        </p:tgtEl>
                                        <p:attrNameLst>
                                          <p:attrName>style.visibility</p:attrName>
                                        </p:attrNameLst>
                                      </p:cBhvr>
                                      <p:to>
                                        <p:strVal val="visible"/>
                                      </p:to>
                                    </p:set>
                                    <p:animEffect transition="in" filter="wipe(left)">
                                      <p:cBhvr>
                                        <p:cTn id="7" dur="500"/>
                                        <p:tgtEl>
                                          <p:spTgt spid="16077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60808"/>
                                        </p:tgtEl>
                                        <p:attrNameLst>
                                          <p:attrName>style.visibility</p:attrName>
                                        </p:attrNameLst>
                                      </p:cBhvr>
                                      <p:to>
                                        <p:strVal val="visible"/>
                                      </p:to>
                                    </p:set>
                                    <p:anim calcmode="lin" valueType="num">
                                      <p:cBhvr>
                                        <p:cTn id="12" dur="500" fill="hold"/>
                                        <p:tgtEl>
                                          <p:spTgt spid="160808"/>
                                        </p:tgtEl>
                                        <p:attrNameLst>
                                          <p:attrName>ppt_w</p:attrName>
                                        </p:attrNameLst>
                                      </p:cBhvr>
                                      <p:tavLst>
                                        <p:tav tm="0">
                                          <p:val>
                                            <p:fltVal val="0.000000"/>
                                          </p:val>
                                        </p:tav>
                                        <p:tav tm="100000">
                                          <p:val>
                                            <p:strVal val="#ppt_w"/>
                                          </p:val>
                                        </p:tav>
                                      </p:tavLst>
                                    </p:anim>
                                    <p:anim calcmode="lin" valueType="num">
                                      <p:cBhvr>
                                        <p:cTn id="13" dur="500" fill="hold"/>
                                        <p:tgtEl>
                                          <p:spTgt spid="160808"/>
                                        </p:tgtEl>
                                        <p:attrNameLst>
                                          <p:attrName>ppt_h</p:attrName>
                                        </p:attrNameLst>
                                      </p:cBhvr>
                                      <p:tavLst>
                                        <p:tav tm="0">
                                          <p:val>
                                            <p:fltVal val="0.00000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60772"/>
                                        </p:tgtEl>
                                        <p:attrNameLst>
                                          <p:attrName>style.visibility</p:attrName>
                                        </p:attrNameLst>
                                      </p:cBhvr>
                                      <p:to>
                                        <p:strVal val="visible"/>
                                      </p:to>
                                    </p:set>
                                    <p:anim calcmode="lin" valueType="num">
                                      <p:cBhvr additive="base">
                                        <p:cTn id="18" dur="500" fill="hold"/>
                                        <p:tgtEl>
                                          <p:spTgt spid="160772"/>
                                        </p:tgtEl>
                                        <p:attrNameLst>
                                          <p:attrName>ppt_x</p:attrName>
                                        </p:attrNameLst>
                                      </p:cBhvr>
                                      <p:tavLst>
                                        <p:tav tm="0">
                                          <p:val>
                                            <p:strVal val="1+#ppt_w/2"/>
                                          </p:val>
                                        </p:tav>
                                        <p:tav tm="100000">
                                          <p:val>
                                            <p:strVal val="#ppt_x"/>
                                          </p:val>
                                        </p:tav>
                                      </p:tavLst>
                                    </p:anim>
                                    <p:anim calcmode="lin" valueType="num">
                                      <p:cBhvr additive="base">
                                        <p:cTn id="19" dur="500" fill="hold"/>
                                        <p:tgtEl>
                                          <p:spTgt spid="16077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60810"/>
                                        </p:tgtEl>
                                        <p:attrNameLst>
                                          <p:attrName>style.visibility</p:attrName>
                                        </p:attrNameLst>
                                      </p:cBhvr>
                                      <p:to>
                                        <p:strVal val="visible"/>
                                      </p:to>
                                    </p:set>
                                    <p:animEffect transition="in" filter="wipe(right)">
                                      <p:cBhvr>
                                        <p:cTn id="24" dur="500"/>
                                        <p:tgtEl>
                                          <p:spTgt spid="1608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60790"/>
                                        </p:tgtEl>
                                        <p:attrNameLst>
                                          <p:attrName>style.visibility</p:attrName>
                                        </p:attrNameLst>
                                      </p:cBhvr>
                                      <p:to>
                                        <p:strVal val="visible"/>
                                      </p:to>
                                    </p:set>
                                    <p:anim calcmode="lin" valueType="num">
                                      <p:cBhvr additive="base">
                                        <p:cTn id="29" dur="500" fill="hold"/>
                                        <p:tgtEl>
                                          <p:spTgt spid="160790"/>
                                        </p:tgtEl>
                                        <p:attrNameLst>
                                          <p:attrName>ppt_x</p:attrName>
                                        </p:attrNameLst>
                                      </p:cBhvr>
                                      <p:tavLst>
                                        <p:tav tm="0">
                                          <p:val>
                                            <p:strVal val="0-#ppt_w/2"/>
                                          </p:val>
                                        </p:tav>
                                        <p:tav tm="100000">
                                          <p:val>
                                            <p:strVal val="#ppt_x"/>
                                          </p:val>
                                        </p:tav>
                                      </p:tavLst>
                                    </p:anim>
                                    <p:anim calcmode="lin" valueType="num">
                                      <p:cBhvr additive="base">
                                        <p:cTn id="30" dur="500" fill="hold"/>
                                        <p:tgtEl>
                                          <p:spTgt spid="16079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60809"/>
                                        </p:tgtEl>
                                        <p:attrNameLst>
                                          <p:attrName>style.visibility</p:attrName>
                                        </p:attrNameLst>
                                      </p:cBhvr>
                                      <p:to>
                                        <p:strVal val="visible"/>
                                      </p:to>
                                    </p:set>
                                    <p:animEffect transition="in" filter="wipe(left)">
                                      <p:cBhvr>
                                        <p:cTn id="35" dur="500"/>
                                        <p:tgtEl>
                                          <p:spTgt spid="160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p:bldP spid="160809" grpId="0" bldLvl="0" animBg="1"/>
      <p:bldP spid="160810"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5634" name="Rectangle 2"/>
          <p:cNvSpPr>
            <a:spLocks noGrp="1"/>
          </p:cNvSpPr>
          <p:nvPr>
            <p:ph type="title"/>
          </p:nvPr>
        </p:nvSpPr>
        <p:spPr/>
        <p:txBody>
          <a:bodyPr vert="horz" wrap="square" lIns="91440" tIns="45720" rIns="91440" bIns="45720" anchor="ctr"/>
          <a:p>
            <a:r>
              <a:rPr lang="en-US" altLang="x-none" sz="4000" b="1" dirty="0">
                <a:solidFill>
                  <a:schemeClr val="bg1"/>
                </a:solidFill>
              </a:rPr>
              <a:t>Thermal radiation &amp; temperature</a:t>
            </a:r>
            <a:endParaRPr lang="en-US" altLang="x-none" sz="4000" b="1" dirty="0">
              <a:solidFill>
                <a:schemeClr val="bg1"/>
              </a:solidFill>
            </a:endParaRPr>
          </a:p>
        </p:txBody>
      </p:sp>
      <p:sp>
        <p:nvSpPr>
          <p:cNvPr id="175107" name="Rectangle 3"/>
          <p:cNvSpPr>
            <a:spLocks noGrp="1"/>
          </p:cNvSpPr>
          <p:nvPr>
            <p:ph type="body" sz="half" idx="4294967295"/>
          </p:nvPr>
        </p:nvSpPr>
        <p:spPr>
          <a:xfrm>
            <a:off x="0" y="1125855"/>
            <a:ext cx="5029200" cy="428434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358775" lvl="0" indent="-358775" defTabSz="0">
              <a:tabLst>
                <a:tab pos="360680" algn="l"/>
              </a:tabLst>
            </a:pPr>
            <a:r>
              <a:rPr lang="en-US" altLang="x-none" sz="3100" dirty="0"/>
              <a:t>All objects above absolute zero (-273 </a:t>
            </a:r>
            <a:r>
              <a:rPr lang="en-US" altLang="x-none" sz="3100" baseline="30000" dirty="0"/>
              <a:t>o</a:t>
            </a:r>
            <a:r>
              <a:rPr lang="en-US" altLang="x-none" sz="3100" dirty="0"/>
              <a:t>C) give off thermal radiation.</a:t>
            </a:r>
            <a:endParaRPr lang="en-US" altLang="x-none" sz="3100" dirty="0"/>
          </a:p>
          <a:p>
            <a:pPr marL="358775" lvl="0" indent="-358775" defTabSz="0">
              <a:tabLst>
                <a:tab pos="360680" algn="l"/>
              </a:tabLst>
            </a:pPr>
            <a:r>
              <a:rPr lang="en-US" altLang="x-none" sz="3100" dirty="0"/>
              <a:t>The hotter an object the more radiation it gives off.</a:t>
            </a:r>
            <a:endParaRPr lang="en-US" altLang="x-none" sz="3100" dirty="0"/>
          </a:p>
        </p:txBody>
      </p:sp>
      <p:pic>
        <p:nvPicPr>
          <p:cNvPr id="175108" name="Picture 4" descr="CoolRadiation"/>
          <p:cNvPicPr>
            <a:picLocks noChangeAspect="1"/>
          </p:cNvPicPr>
          <p:nvPr>
            <p:ph idx="1"/>
          </p:nvPr>
        </p:nvPicPr>
        <p:blipFill>
          <a:blip r:embed="rId1"/>
          <a:srcRect/>
          <a:stretch>
            <a:fillRect/>
          </a:stretch>
        </p:blipFill>
        <p:spPr>
          <a:xfrm>
            <a:off x="5657215" y="3824605"/>
            <a:ext cx="2597150" cy="2167255"/>
          </a:xfrm>
        </p:spPr>
      </p:pic>
      <p:pic>
        <p:nvPicPr>
          <p:cNvPr id="175109" name="Picture 5" descr="HotObjectRadiation"/>
          <p:cNvPicPr>
            <a:picLocks noChangeAspect="1"/>
          </p:cNvPicPr>
          <p:nvPr>
            <p:ph sz="quarter" idx="4294967295"/>
          </p:nvPr>
        </p:nvPicPr>
        <p:blipFill>
          <a:blip r:embed="rId2"/>
          <a:srcRect/>
          <a:stretch>
            <a:fillRect/>
          </a:stretch>
        </p:blipFill>
        <p:spPr>
          <a:xfrm>
            <a:off x="5561965" y="1125855"/>
            <a:ext cx="2501900" cy="248094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5107">
                                            <p:txEl>
                                              <p:charRg st="0" end="7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51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5107">
                                            <p:txEl>
                                              <p:charRg st="70" end="12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5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538" name="Rectangle 2"/>
          <p:cNvSpPr>
            <a:spLocks noGrp="1"/>
          </p:cNvSpPr>
          <p:nvPr>
            <p:ph type="title"/>
          </p:nvPr>
        </p:nvSpPr>
        <p:spPr/>
        <p:txBody>
          <a:bodyPr vert="horz" wrap="square" lIns="91440" tIns="45720" rIns="91440" bIns="45720" anchor="ctr"/>
          <a:p>
            <a:r>
              <a:rPr lang="en-US" altLang="x-none" sz="3600" b="1" dirty="0">
                <a:solidFill>
                  <a:schemeClr val="bg1"/>
                </a:solidFill>
              </a:rPr>
              <a:t>Properties of thermal radiation</a:t>
            </a:r>
            <a:endParaRPr lang="en-US" altLang="x-none" sz="3600" b="1" dirty="0">
              <a:solidFill>
                <a:schemeClr val="bg1"/>
              </a:solidFill>
            </a:endParaRPr>
          </a:p>
        </p:txBody>
      </p:sp>
      <p:sp>
        <p:nvSpPr>
          <p:cNvPr id="171011" name="Rectangle 3"/>
          <p:cNvSpPr>
            <a:spLocks noGrp="1"/>
          </p:cNvSpPr>
          <p:nvPr>
            <p:ph type="body" sz="half" idx="4294967295"/>
          </p:nvPr>
        </p:nvSpPr>
        <p:spPr>
          <a:xfrm>
            <a:off x="122555" y="998220"/>
            <a:ext cx="8668385" cy="376745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algn="l">
              <a:lnSpc>
                <a:spcPct val="90000"/>
              </a:lnSpc>
            </a:pPr>
            <a:r>
              <a:rPr lang="en-US" altLang="en-US" sz="2200" dirty="0">
                <a:solidFill>
                  <a:schemeClr val="tx1"/>
                </a:solidFill>
                <a:sym typeface="+mn-ea"/>
              </a:rPr>
              <a:t>Radiation is the movement of </a:t>
            </a:r>
            <a:r>
              <a:rPr lang="en-US" altLang="x-none" sz="2200" dirty="0">
                <a:solidFill>
                  <a:schemeClr val="tx1"/>
                </a:solidFill>
                <a:sym typeface="+mn-ea"/>
              </a:rPr>
              <a:t>heat energy from a hot to </a:t>
            </a:r>
            <a:r>
              <a:rPr lang="en-US" altLang="en-US" sz="2200" dirty="0">
                <a:solidFill>
                  <a:schemeClr val="tx1"/>
                </a:solidFill>
                <a:sym typeface="+mn-ea"/>
              </a:rPr>
              <a:t>a </a:t>
            </a:r>
            <a:r>
              <a:rPr lang="en-US" altLang="x-none" sz="2200" dirty="0">
                <a:solidFill>
                  <a:schemeClr val="tx1"/>
                </a:solidFill>
                <a:sym typeface="+mn-ea"/>
              </a:rPr>
              <a:t>cold region by means of </a:t>
            </a:r>
            <a:r>
              <a:rPr lang="en-US" altLang="x-none" sz="2200" b="1" dirty="0">
                <a:solidFill>
                  <a:schemeClr val="tx1"/>
                </a:solidFill>
                <a:sym typeface="+mn-ea"/>
              </a:rPr>
              <a:t>electromagnetic waves</a:t>
            </a:r>
            <a:r>
              <a:rPr lang="en-US" altLang="x-none" sz="2200" dirty="0">
                <a:solidFill>
                  <a:schemeClr val="tx1"/>
                </a:solidFill>
                <a:sym typeface="+mn-ea"/>
              </a:rPr>
              <a:t> </a:t>
            </a:r>
            <a:r>
              <a:rPr lang="en-US" altLang="en-US" sz="2200" dirty="0">
                <a:solidFill>
                  <a:schemeClr val="tx1"/>
                </a:solidFill>
                <a:sym typeface="+mn-ea"/>
              </a:rPr>
              <a:t>or </a:t>
            </a:r>
            <a:r>
              <a:rPr lang="en-US" altLang="x-none" sz="2200" dirty="0">
                <a:solidFill>
                  <a:schemeClr val="tx1"/>
                </a:solidFill>
                <a:sym typeface="+mn-ea"/>
              </a:rPr>
              <a:t>infra-red </a:t>
            </a:r>
            <a:r>
              <a:rPr lang="en-US" altLang="en-US" sz="2200" dirty="0">
                <a:solidFill>
                  <a:schemeClr val="tx1"/>
                </a:solidFill>
                <a:sym typeface="+mn-ea"/>
              </a:rPr>
              <a:t>(</a:t>
            </a:r>
            <a:r>
              <a:rPr lang="en-US" altLang="x-none" sz="2200" b="1" dirty="0">
                <a:solidFill>
                  <a:schemeClr val="tx1"/>
                </a:solidFill>
                <a:sym typeface="+mn-ea"/>
              </a:rPr>
              <a:t>IR</a:t>
            </a:r>
            <a:r>
              <a:rPr lang="en-US" altLang="en-US" sz="2200" dirty="0">
                <a:solidFill>
                  <a:schemeClr val="tx1"/>
                </a:solidFill>
                <a:sym typeface="+mn-ea"/>
              </a:rPr>
              <a:t>)</a:t>
            </a:r>
            <a:r>
              <a:rPr lang="en-US" altLang="x-none" sz="2200" dirty="0">
                <a:solidFill>
                  <a:schemeClr val="tx1"/>
                </a:solidFill>
                <a:sym typeface="+mn-ea"/>
              </a:rPr>
              <a:t> </a:t>
            </a:r>
            <a:r>
              <a:rPr lang="en-US" altLang="x-none" sz="2200" dirty="0">
                <a:solidFill>
                  <a:schemeClr val="tx1"/>
                </a:solidFill>
              </a:rPr>
              <a:t>Radiation travels </a:t>
            </a:r>
            <a:r>
              <a:rPr lang="en-US" altLang="x-none" sz="2200" b="1" dirty="0">
                <a:solidFill>
                  <a:schemeClr val="tx1"/>
                </a:solidFill>
              </a:rPr>
              <a:t>equally in all directions</a:t>
            </a:r>
            <a:endParaRPr lang="en-US" altLang="x-none" sz="2200" dirty="0">
              <a:solidFill>
                <a:schemeClr val="tx1"/>
              </a:solidFill>
            </a:endParaRPr>
          </a:p>
          <a:p>
            <a:pPr lvl="0" algn="l">
              <a:lnSpc>
                <a:spcPct val="80000"/>
              </a:lnSpc>
            </a:pPr>
            <a:r>
              <a:rPr lang="en-US" altLang="x-none" sz="2200" dirty="0">
                <a:solidFill>
                  <a:schemeClr val="tx1"/>
                </a:solidFill>
              </a:rPr>
              <a:t>Radiation travels far more </a:t>
            </a:r>
            <a:r>
              <a:rPr lang="en-US" altLang="x-none" sz="2200" b="1" dirty="0">
                <a:solidFill>
                  <a:schemeClr val="tx1"/>
                </a:solidFill>
              </a:rPr>
              <a:t>quickly</a:t>
            </a:r>
            <a:r>
              <a:rPr lang="en-US" altLang="x-none" sz="2200" dirty="0">
                <a:solidFill>
                  <a:schemeClr val="tx1"/>
                </a:solidFill>
              </a:rPr>
              <a:t> than the other forms of heat transfer</a:t>
            </a:r>
            <a:endParaRPr lang="en-US" altLang="x-none" sz="2200" dirty="0">
              <a:solidFill>
                <a:schemeClr val="tx1"/>
              </a:solidFill>
            </a:endParaRPr>
          </a:p>
          <a:p>
            <a:pPr lvl="0" algn="l">
              <a:lnSpc>
                <a:spcPct val="80000"/>
              </a:lnSpc>
            </a:pPr>
            <a:r>
              <a:rPr lang="en-US" altLang="x-none" sz="2200" dirty="0">
                <a:solidFill>
                  <a:schemeClr val="tx1"/>
                </a:solidFill>
              </a:rPr>
              <a:t>Radiation is the only type of heat transfer that can travel through a vacuum.</a:t>
            </a:r>
            <a:endParaRPr lang="en-US" altLang="x-none" sz="2200" dirty="0">
              <a:solidFill>
                <a:schemeClr val="tx1"/>
              </a:solidFill>
            </a:endParaRPr>
          </a:p>
          <a:p>
            <a:pPr lvl="0" algn="l">
              <a:lnSpc>
                <a:spcPct val="80000"/>
              </a:lnSpc>
            </a:pPr>
            <a:r>
              <a:rPr lang="en-US" altLang="x-none" sz="2200" dirty="0">
                <a:solidFill>
                  <a:schemeClr val="tx1"/>
                </a:solidFill>
              </a:rPr>
              <a:t>Radiation travels </a:t>
            </a:r>
            <a:r>
              <a:rPr lang="en-US" altLang="en-US" sz="2200" dirty="0">
                <a:solidFill>
                  <a:schemeClr val="tx1"/>
                </a:solidFill>
              </a:rPr>
              <a:t>fastest through </a:t>
            </a:r>
            <a:r>
              <a:rPr lang="en-US" altLang="x-none" sz="2200" dirty="0">
                <a:solidFill>
                  <a:schemeClr val="tx1"/>
                </a:solidFill>
              </a:rPr>
              <a:t>a vacuum where its speed is that of light (</a:t>
            </a:r>
            <a:r>
              <a:rPr lang="en-US" altLang="x-none" sz="2200" b="1" dirty="0">
                <a:solidFill>
                  <a:schemeClr val="tx1"/>
                </a:solidFill>
              </a:rPr>
              <a:t>300 000 km/s</a:t>
            </a:r>
            <a:r>
              <a:rPr lang="en-US" altLang="x-none" sz="2200" dirty="0">
                <a:solidFill>
                  <a:schemeClr val="tx1"/>
                </a:solidFill>
              </a:rPr>
              <a:t> or 186 000 miles per second).</a:t>
            </a:r>
            <a:endParaRPr lang="en-US" altLang="x-none" sz="2200" dirty="0">
              <a:solidFill>
                <a:schemeClr val="tx1"/>
              </a:solidFill>
            </a:endParaRPr>
          </a:p>
          <a:p>
            <a:pPr lvl="0" algn="l">
              <a:lnSpc>
                <a:spcPct val="80000"/>
              </a:lnSpc>
            </a:pPr>
            <a:r>
              <a:rPr lang="en-US" altLang="en-US" sz="2200" dirty="0">
                <a:solidFill>
                  <a:schemeClr val="tx1"/>
                </a:solidFill>
              </a:rPr>
              <a:t>In General: Vacuum &gt; g</a:t>
            </a:r>
            <a:r>
              <a:rPr lang="en-US" altLang="x-none" sz="2200" dirty="0">
                <a:solidFill>
                  <a:schemeClr val="tx1"/>
                </a:solidFill>
              </a:rPr>
              <a:t>ase</a:t>
            </a:r>
            <a:r>
              <a:rPr lang="en-US" altLang="en-US" sz="2200" dirty="0">
                <a:solidFill>
                  <a:schemeClr val="tx1"/>
                </a:solidFill>
              </a:rPr>
              <a:t>s &gt; </a:t>
            </a:r>
            <a:r>
              <a:rPr lang="en-US" altLang="x-none" sz="2200" dirty="0">
                <a:solidFill>
                  <a:schemeClr val="tx1"/>
                </a:solidFill>
              </a:rPr>
              <a:t>liquids </a:t>
            </a:r>
            <a:r>
              <a:rPr lang="en-US" altLang="en-US" sz="2200" dirty="0">
                <a:solidFill>
                  <a:schemeClr val="tx1"/>
                </a:solidFill>
              </a:rPr>
              <a:t>&gt; </a:t>
            </a:r>
            <a:r>
              <a:rPr lang="en-US" altLang="x-none" sz="2200" dirty="0">
                <a:solidFill>
                  <a:schemeClr val="tx1"/>
                </a:solidFill>
              </a:rPr>
              <a:t>solids</a:t>
            </a:r>
            <a:endParaRPr lang="en-US" altLang="x-none" sz="2200" dirty="0">
              <a:solidFill>
                <a:schemeClr val="tx1"/>
              </a:solidFill>
            </a:endParaRPr>
          </a:p>
        </p:txBody>
      </p:sp>
      <p:pic>
        <p:nvPicPr>
          <p:cNvPr id="171012" name="Picture 4" descr="SunRadiation"/>
          <p:cNvPicPr>
            <a:picLocks noChangeAspect="1"/>
          </p:cNvPicPr>
          <p:nvPr>
            <p:ph idx="1"/>
          </p:nvPr>
        </p:nvPicPr>
        <p:blipFill>
          <a:blip r:embed="rId1"/>
          <a:srcRect/>
          <a:stretch>
            <a:fillRect/>
          </a:stretch>
        </p:blipFill>
        <p:spPr>
          <a:xfrm>
            <a:off x="657860" y="4359275"/>
            <a:ext cx="7828915" cy="217297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1011">
                                            <p:txEl>
                                              <p:char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1011">
                                            <p:txEl>
                                              <p:charRg st="0" end="4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1011">
                                            <p:txEl>
                                              <p:charRg st="119" end="19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10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1011">
                                            <p:txEl>
                                              <p:charRg st="197" end="31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1011">
                                            <p:txEl>
                                              <p:charRg st="314" end="40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Rectangle 2"/>
          <p:cNvSpPr>
            <a:spLocks noGrp="1"/>
          </p:cNvSpPr>
          <p:nvPr>
            <p:ph type="title"/>
          </p:nvPr>
        </p:nvSpPr>
        <p:spPr/>
        <p:txBody>
          <a:bodyPr vert="horz" wrap="square" lIns="91440" tIns="45720" rIns="91440" bIns="45720" anchor="ctr"/>
          <a:p>
            <a:r>
              <a:rPr lang="en-US" altLang="x-none" sz="4000" b="1" dirty="0">
                <a:solidFill>
                  <a:schemeClr val="bg1"/>
                </a:solidFill>
              </a:rPr>
              <a:t>Detecting thermal radiation</a:t>
            </a:r>
            <a:endParaRPr lang="en-US" altLang="x-none" sz="4000" b="1" dirty="0">
              <a:solidFill>
                <a:schemeClr val="bg1"/>
              </a:solidFill>
            </a:endParaRPr>
          </a:p>
        </p:txBody>
      </p:sp>
      <p:pic>
        <p:nvPicPr>
          <p:cNvPr id="3" name="Picture 2"/>
          <p:cNvPicPr>
            <a:picLocks noChangeAspect="1"/>
          </p:cNvPicPr>
          <p:nvPr/>
        </p:nvPicPr>
        <p:blipFill>
          <a:blip r:embed="rId1"/>
          <a:stretch>
            <a:fillRect/>
          </a:stretch>
        </p:blipFill>
        <p:spPr>
          <a:xfrm>
            <a:off x="12065" y="672465"/>
            <a:ext cx="5238750" cy="3333750"/>
          </a:xfrm>
          <a:prstGeom prst="rect">
            <a:avLst/>
          </a:prstGeom>
        </p:spPr>
      </p:pic>
      <p:pic>
        <p:nvPicPr>
          <p:cNvPr id="4" name="Picture 3"/>
          <p:cNvPicPr>
            <a:picLocks noChangeAspect="1"/>
          </p:cNvPicPr>
          <p:nvPr/>
        </p:nvPicPr>
        <p:blipFill>
          <a:blip r:embed="rId2"/>
          <a:stretch>
            <a:fillRect/>
          </a:stretch>
        </p:blipFill>
        <p:spPr>
          <a:xfrm>
            <a:off x="5250815" y="672465"/>
            <a:ext cx="3881120" cy="5365115"/>
          </a:xfrm>
          <a:prstGeom prst="rect">
            <a:avLst/>
          </a:prstGeom>
        </p:spPr>
      </p:pic>
      <p:pic>
        <p:nvPicPr>
          <p:cNvPr id="5" name="Picture 4" descr="dack"/>
          <p:cNvPicPr>
            <a:picLocks noChangeAspect="1"/>
          </p:cNvPicPr>
          <p:nvPr/>
        </p:nvPicPr>
        <p:blipFill>
          <a:blip r:embed="rId3"/>
          <a:stretch>
            <a:fillRect/>
          </a:stretch>
        </p:blipFill>
        <p:spPr>
          <a:xfrm>
            <a:off x="12065" y="3926205"/>
            <a:ext cx="5905500" cy="2903855"/>
          </a:xfrm>
          <a:prstGeom prst="rect">
            <a:avLst/>
          </a:prstGeom>
        </p:spPr>
      </p:pic>
      <p:pic>
        <p:nvPicPr>
          <p:cNvPr id="6" name="Picture 5" descr="ir"/>
          <p:cNvPicPr>
            <a:picLocks noChangeAspect="1"/>
          </p:cNvPicPr>
          <p:nvPr/>
        </p:nvPicPr>
        <p:blipFill>
          <a:blip r:embed="rId4"/>
          <a:stretch>
            <a:fillRect/>
          </a:stretch>
        </p:blipFill>
        <p:spPr>
          <a:xfrm>
            <a:off x="4948555" y="3918585"/>
            <a:ext cx="4281805" cy="2911475"/>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Rectangle 2"/>
          <p:cNvSpPr>
            <a:spLocks noGrp="1"/>
          </p:cNvSpPr>
          <p:nvPr>
            <p:ph type="title"/>
          </p:nvPr>
        </p:nvSpPr>
        <p:spPr/>
        <p:txBody>
          <a:bodyPr vert="horz" wrap="square" lIns="91440" tIns="45720" rIns="91440" bIns="45720" anchor="ctr"/>
          <a:p>
            <a:r>
              <a:rPr lang="en-US" altLang="x-none" sz="4000" b="1" dirty="0">
                <a:solidFill>
                  <a:schemeClr val="bg1"/>
                </a:solidFill>
              </a:rPr>
              <a:t>Detecting thermal radiation</a:t>
            </a:r>
            <a:endParaRPr lang="en-US" altLang="x-none" sz="4000" b="1" dirty="0">
              <a:solidFill>
                <a:schemeClr val="bg1"/>
              </a:solidFill>
            </a:endParaRPr>
          </a:p>
        </p:txBody>
      </p:sp>
      <p:pic>
        <p:nvPicPr>
          <p:cNvPr id="2" name="Picture 1"/>
          <p:cNvPicPr>
            <a:picLocks noChangeAspect="1"/>
          </p:cNvPicPr>
          <p:nvPr/>
        </p:nvPicPr>
        <p:blipFill>
          <a:blip r:embed="rId1"/>
          <a:stretch>
            <a:fillRect/>
          </a:stretch>
        </p:blipFill>
        <p:spPr>
          <a:xfrm>
            <a:off x="2954655" y="967740"/>
            <a:ext cx="3048000" cy="2286000"/>
          </a:xfrm>
          <a:prstGeom prst="rect">
            <a:avLst/>
          </a:prstGeom>
        </p:spPr>
      </p:pic>
      <p:pic>
        <p:nvPicPr>
          <p:cNvPr id="7" name="Picture 6"/>
          <p:cNvPicPr>
            <a:picLocks noChangeAspect="1"/>
          </p:cNvPicPr>
          <p:nvPr/>
        </p:nvPicPr>
        <p:blipFill>
          <a:blip r:embed="rId2"/>
          <a:stretch>
            <a:fillRect/>
          </a:stretch>
        </p:blipFill>
        <p:spPr>
          <a:xfrm>
            <a:off x="6083935" y="967740"/>
            <a:ext cx="3048000" cy="2286000"/>
          </a:xfrm>
          <a:prstGeom prst="rect">
            <a:avLst/>
          </a:prstGeom>
        </p:spPr>
      </p:pic>
      <p:pic>
        <p:nvPicPr>
          <p:cNvPr id="8" name="Picture 7"/>
          <p:cNvPicPr>
            <a:picLocks noChangeAspect="1"/>
          </p:cNvPicPr>
          <p:nvPr/>
        </p:nvPicPr>
        <p:blipFill>
          <a:blip r:embed="rId3"/>
          <a:stretch>
            <a:fillRect/>
          </a:stretch>
        </p:blipFill>
        <p:spPr>
          <a:xfrm>
            <a:off x="-201295" y="967740"/>
            <a:ext cx="3048000" cy="2286000"/>
          </a:xfrm>
          <a:prstGeom prst="rect">
            <a:avLst/>
          </a:prstGeom>
        </p:spPr>
      </p:pic>
      <p:sp>
        <p:nvSpPr>
          <p:cNvPr id="9" name="Text Box 8"/>
          <p:cNvSpPr txBox="1"/>
          <p:nvPr/>
        </p:nvSpPr>
        <p:spPr>
          <a:xfrm>
            <a:off x="346075" y="3467735"/>
            <a:ext cx="2287270" cy="2030095"/>
          </a:xfrm>
          <a:prstGeom prst="rect">
            <a:avLst/>
          </a:prstGeom>
          <a:noFill/>
        </p:spPr>
        <p:txBody>
          <a:bodyPr wrap="square" rtlCol="0" anchor="t">
            <a:spAutoFit/>
          </a:bodyPr>
          <a:p>
            <a:r>
              <a:rPr lang="en-US" altLang="en-US"/>
              <a:t>R</a:t>
            </a:r>
            <a:r>
              <a:rPr lang="en-US"/>
              <a:t>ice </a:t>
            </a:r>
            <a:r>
              <a:rPr lang="en-US" altLang="en-US"/>
              <a:t>taken </a:t>
            </a:r>
            <a:r>
              <a:rPr lang="en-US"/>
              <a:t>out of the rice cooker and put on the counter, and then moved to the right</a:t>
            </a:r>
            <a:r>
              <a:rPr lang="en-US" altLang="en-US"/>
              <a:t>. Y</a:t>
            </a:r>
            <a:r>
              <a:rPr lang="en-US"/>
              <a:t>ou can see the warm spot where it was. </a:t>
            </a:r>
            <a:endParaRPr lang="en-US"/>
          </a:p>
        </p:txBody>
      </p:sp>
      <p:sp>
        <p:nvSpPr>
          <p:cNvPr id="10" name="Text Box 9"/>
          <p:cNvSpPr txBox="1"/>
          <p:nvPr/>
        </p:nvSpPr>
        <p:spPr>
          <a:xfrm>
            <a:off x="2854325" y="3594735"/>
            <a:ext cx="3148330" cy="368300"/>
          </a:xfrm>
          <a:prstGeom prst="rect">
            <a:avLst/>
          </a:prstGeom>
          <a:noFill/>
        </p:spPr>
        <p:txBody>
          <a:bodyPr wrap="square" rtlCol="0" anchor="t">
            <a:spAutoFit/>
          </a:bodyPr>
          <a:p>
            <a:r>
              <a:rPr lang="en-US" altLang="en-US">
                <a:sym typeface="+mn-ea"/>
              </a:rPr>
              <a:t>A woman</a:t>
            </a:r>
            <a:r>
              <a:rPr lang="en-US">
                <a:sym typeface="+mn-ea"/>
              </a:rPr>
              <a:t> with her coffee. </a:t>
            </a:r>
            <a:endParaRPr lang="en-US"/>
          </a:p>
        </p:txBody>
      </p:sp>
      <p:sp>
        <p:nvSpPr>
          <p:cNvPr id="11" name="Text Box 10"/>
          <p:cNvSpPr txBox="1"/>
          <p:nvPr/>
        </p:nvSpPr>
        <p:spPr>
          <a:xfrm>
            <a:off x="6084570" y="3467735"/>
            <a:ext cx="2917825" cy="1198880"/>
          </a:xfrm>
          <a:prstGeom prst="rect">
            <a:avLst/>
          </a:prstGeom>
          <a:noFill/>
        </p:spPr>
        <p:txBody>
          <a:bodyPr wrap="square" rtlCol="0" anchor="t">
            <a:spAutoFit/>
          </a:bodyPr>
          <a:p>
            <a:r>
              <a:rPr lang="en-US" altLang="en-US">
                <a:sym typeface="+mn-ea"/>
              </a:rPr>
              <a:t>A</a:t>
            </a:r>
            <a:r>
              <a:rPr lang="en-US">
                <a:sym typeface="+mn-ea"/>
              </a:rPr>
              <a:t> hand print on the counter, and a cold spot made by an ice cube put </a:t>
            </a:r>
            <a:r>
              <a:rPr lang="en-US" altLang="en-US">
                <a:sym typeface="+mn-ea"/>
              </a:rPr>
              <a:t>down </a:t>
            </a:r>
            <a:r>
              <a:rPr lang="en-US">
                <a:sym typeface="+mn-ea"/>
              </a:rPr>
              <a:t>and then t</a:t>
            </a:r>
            <a:r>
              <a:rPr lang="en-US" altLang="en-US">
                <a:sym typeface="+mn-ea"/>
              </a:rPr>
              <a:t>aken</a:t>
            </a:r>
            <a:r>
              <a:rPr lang="en-US">
                <a:sym typeface="+mn-ea"/>
              </a:rPr>
              <a:t> away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p>
            <a:r>
              <a:rPr lang="en-GB" dirty="0" smtClean="0">
                <a:solidFill>
                  <a:schemeClr val="bg1"/>
                </a:solidFill>
                <a:sym typeface="+mn-ea"/>
              </a:rPr>
              <a:t>Infra-Red Vision</a:t>
            </a:r>
            <a:endParaRPr lang="en-US"/>
          </a:p>
        </p:txBody>
      </p:sp>
      <p:pic>
        <p:nvPicPr>
          <p:cNvPr id="45058" name="Picture 2" descr="http://jeetworks.org/sites/default/files/images/personalities/monte_and_carlo/20120226.jpg"/>
          <p:cNvPicPr>
            <a:picLocks noChangeAspect="1" noChangeArrowheads="1"/>
          </p:cNvPicPr>
          <p:nvPr/>
        </p:nvPicPr>
        <p:blipFill>
          <a:blip r:embed="rId1" cstate="print"/>
          <a:srcRect/>
          <a:stretch>
            <a:fillRect/>
          </a:stretch>
        </p:blipFill>
        <p:spPr bwMode="auto">
          <a:xfrm>
            <a:off x="4899063" y="1066701"/>
            <a:ext cx="3894193" cy="2592288"/>
          </a:xfrm>
          <a:prstGeom prst="rect">
            <a:avLst/>
          </a:prstGeom>
          <a:noFill/>
        </p:spPr>
      </p:pic>
      <p:pic>
        <p:nvPicPr>
          <p:cNvPr id="45060" name="Picture 4" descr="http://i.telegraph.co.uk/multimedia/archive/01567/ap2_1567072a.jpg"/>
          <p:cNvPicPr>
            <a:picLocks noChangeAspect="1" noChangeArrowheads="1"/>
          </p:cNvPicPr>
          <p:nvPr/>
        </p:nvPicPr>
        <p:blipFill>
          <a:blip r:embed="rId2" cstate="print"/>
          <a:srcRect/>
          <a:stretch>
            <a:fillRect/>
          </a:stretch>
        </p:blipFill>
        <p:spPr bwMode="auto">
          <a:xfrm>
            <a:off x="4899051" y="3935720"/>
            <a:ext cx="3910433" cy="2448272"/>
          </a:xfrm>
          <a:prstGeom prst="rect">
            <a:avLst/>
          </a:prstGeom>
          <a:noFill/>
        </p:spPr>
      </p:pic>
      <p:sp>
        <p:nvSpPr>
          <p:cNvPr id="7" name="Rectangle 6"/>
          <p:cNvSpPr/>
          <p:nvPr/>
        </p:nvSpPr>
        <p:spPr>
          <a:xfrm>
            <a:off x="323215" y="2060575"/>
            <a:ext cx="4320540" cy="2087880"/>
          </a:xfrm>
          <a:prstGeom prst="rect">
            <a:avLst/>
          </a:prstGeom>
          <a:noFill/>
          <a:ln>
            <a:solidFill>
              <a:srgbClr val="C00000"/>
            </a:solidFill>
          </a:ln>
          <a:extLst>
            <a:ext uri="{909E8E84-426E-40DD-AFC4-6F175D3DCCD1}">
              <a14:hiddenFill xmlns:a14="http://schemas.microsoft.com/office/drawing/2010/main">
                <a:solidFill>
                  <a:srgbClr val="92D05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rPr>
              <a:t>The reason cats sit on laptops and other electrical equipment is because they can see that they are warm</a:t>
            </a:r>
            <a:endParaRPr lang="en-GB" sz="2400">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sz="4000" dirty="0" smtClean="0">
                <a:solidFill>
                  <a:schemeClr val="bg1"/>
                </a:solidFill>
                <a:sym typeface="+mn-ea"/>
              </a:rPr>
              <a:t>Radiation </a:t>
            </a:r>
            <a:r>
              <a:rPr lang="en-US" sz="4000" dirty="0" smtClean="0">
                <a:solidFill>
                  <a:schemeClr val="bg1"/>
                </a:solidFill>
                <a:sym typeface="+mn-ea"/>
              </a:rPr>
              <a:t>Emission and Absorbtion</a:t>
            </a:r>
            <a:endParaRPr lang="en-US" sz="4000" dirty="0" smtClean="0">
              <a:solidFill>
                <a:schemeClr val="bg1"/>
              </a:solidFill>
              <a:sym typeface="+mn-ea"/>
            </a:endParaRPr>
          </a:p>
        </p:txBody>
      </p:sp>
      <p:sp>
        <p:nvSpPr>
          <p:cNvPr id="22530" name="Text Box 6146"/>
          <p:cNvSpPr txBox="1"/>
          <p:nvPr/>
        </p:nvSpPr>
        <p:spPr>
          <a:xfrm>
            <a:off x="460058" y="1031240"/>
            <a:ext cx="8223250" cy="620395"/>
          </a:xfrm>
          <a:prstGeom prst="rect">
            <a:avLst/>
          </a:prstGeom>
          <a:noFill/>
          <a:ln w="9525">
            <a:noFill/>
          </a:ln>
        </p:spPr>
        <p:txBody>
          <a:bodyPr anchor="t">
            <a:spAutoFit/>
          </a:bodyPr>
          <a:p>
            <a:pPr indent="0" eaLnBrk="0" hangingPunct="0">
              <a:spcBef>
                <a:spcPct val="30000"/>
              </a:spcBef>
              <a:buClr>
                <a:schemeClr val="bg1"/>
              </a:buClr>
            </a:pPr>
            <a:r>
              <a:rPr lang="en-US" altLang="zh-CN" sz="2400">
                <a:solidFill>
                  <a:srgbClr val="000066"/>
                </a:solidFill>
                <a:latin typeface="Calibri" panose="020F0502020204030204" charset="0"/>
              </a:rPr>
              <a:t>All objects </a:t>
            </a:r>
            <a:r>
              <a:rPr lang="en-US" altLang="zh-CN" sz="2400" b="1">
                <a:solidFill>
                  <a:srgbClr val="CC00CC"/>
                </a:solidFill>
                <a:latin typeface="Calibri" panose="020F0502020204030204" charset="0"/>
              </a:rPr>
              <a:t>emit</a:t>
            </a:r>
            <a:r>
              <a:rPr lang="en-US" altLang="zh-CN" sz="2400">
                <a:solidFill>
                  <a:srgbClr val="000066"/>
                </a:solidFill>
                <a:latin typeface="Calibri" panose="020F0502020204030204" charset="0"/>
              </a:rPr>
              <a:t> (give out) some thermal radiation.</a:t>
            </a:r>
            <a:endParaRPr lang="en-US" altLang="zh-CN" sz="2400">
              <a:solidFill>
                <a:srgbClr val="000066"/>
              </a:solidFill>
              <a:latin typeface="Calibri" panose="020F0502020204030204" charset="0"/>
            </a:endParaRPr>
          </a:p>
          <a:p>
            <a:pPr indent="0" eaLnBrk="0" hangingPunct="0">
              <a:spcBef>
                <a:spcPct val="30000"/>
              </a:spcBef>
              <a:buClr>
                <a:schemeClr val="bg1"/>
              </a:buClr>
            </a:pPr>
            <a:endParaRPr lang="en-US" altLang="zh-CN" sz="800">
              <a:solidFill>
                <a:srgbClr val="000066"/>
              </a:solidFill>
              <a:latin typeface="Calibri" panose="020F0502020204030204" charset="0"/>
            </a:endParaRPr>
          </a:p>
        </p:txBody>
      </p:sp>
      <p:grpSp>
        <p:nvGrpSpPr>
          <p:cNvPr id="6149" name="Group 6148"/>
          <p:cNvGrpSpPr/>
          <p:nvPr/>
        </p:nvGrpSpPr>
        <p:grpSpPr>
          <a:xfrm>
            <a:off x="1308100" y="2126615"/>
            <a:ext cx="6683375" cy="1149350"/>
            <a:chOff x="832" y="1608"/>
            <a:chExt cx="4210" cy="724"/>
          </a:xfrm>
        </p:grpSpPr>
        <p:sp>
          <p:nvSpPr>
            <p:cNvPr id="22533" name="Rectangle 6149"/>
            <p:cNvSpPr/>
            <p:nvPr/>
          </p:nvSpPr>
          <p:spPr>
            <a:xfrm>
              <a:off x="1878" y="1608"/>
              <a:ext cx="1056" cy="720"/>
            </a:xfrm>
            <a:prstGeom prst="rect">
              <a:avLst/>
            </a:prstGeom>
            <a:noFill/>
            <a:ln w="25400" cap="flat" cmpd="sng">
              <a:solidFill>
                <a:schemeClr val="tx1"/>
              </a:solidFill>
              <a:prstDash val="dash"/>
              <a:miter/>
              <a:headEnd type="none" w="med" len="med"/>
              <a:tailEnd type="none" w="med" len="med"/>
            </a:ln>
          </p:spPr>
          <p:txBody>
            <a:bodyPr anchor="t"/>
            <a:p>
              <a:pPr indent="0"/>
              <a:endParaRPr lang="en-US" altLang="zh-CN">
                <a:latin typeface="Calibri" panose="020F0502020204030204" charset="0"/>
              </a:endParaRPr>
            </a:p>
          </p:txBody>
        </p:sp>
        <p:sp>
          <p:nvSpPr>
            <p:cNvPr id="22534" name="Rectangle 6150"/>
            <p:cNvSpPr/>
            <p:nvPr/>
          </p:nvSpPr>
          <p:spPr>
            <a:xfrm>
              <a:off x="2932" y="1612"/>
              <a:ext cx="1056" cy="720"/>
            </a:xfrm>
            <a:prstGeom prst="rect">
              <a:avLst/>
            </a:prstGeom>
            <a:solidFill>
              <a:schemeClr val="bg1"/>
            </a:solidFill>
            <a:ln w="25400" cap="flat" cmpd="sng">
              <a:solidFill>
                <a:schemeClr val="tx1"/>
              </a:solidFill>
              <a:prstDash val="solid"/>
              <a:miter/>
              <a:headEnd type="none" w="med" len="med"/>
              <a:tailEnd type="none" w="med" len="med"/>
            </a:ln>
          </p:spPr>
          <p:txBody>
            <a:bodyPr wrap="none" anchor="ctr"/>
            <a:p>
              <a:pPr indent="0" algn="ctr" eaLnBrk="0" hangingPunct="0">
                <a:buClr>
                  <a:schemeClr val="bg1"/>
                </a:buClr>
              </a:pPr>
              <a:r>
                <a:rPr lang="en-US" altLang="zh-CN" sz="2800" b="1">
                  <a:latin typeface="Calibri" panose="020F0502020204030204" charset="0"/>
                </a:rPr>
                <a:t>white</a:t>
              </a:r>
              <a:endParaRPr lang="en-US" altLang="zh-CN" sz="2800" b="1">
                <a:latin typeface="Calibri" panose="020F0502020204030204" charset="0"/>
              </a:endParaRPr>
            </a:p>
          </p:txBody>
        </p:sp>
        <p:sp>
          <p:nvSpPr>
            <p:cNvPr id="22535" name="Rectangle 6151"/>
            <p:cNvSpPr/>
            <p:nvPr/>
          </p:nvSpPr>
          <p:spPr>
            <a:xfrm>
              <a:off x="3986" y="1610"/>
              <a:ext cx="1056" cy="720"/>
            </a:xfrm>
            <a:prstGeom prst="rect">
              <a:avLst/>
            </a:prstGeom>
            <a:gradFill rotWithShape="1">
              <a:gsLst>
                <a:gs pos="0">
                  <a:schemeClr val="bg2"/>
                </a:gs>
                <a:gs pos="100000">
                  <a:srgbClr val="EAEAEA"/>
                </a:gs>
              </a:gsLst>
              <a:lin ang="18900000" scaled="1"/>
              <a:tileRect/>
            </a:gradFill>
            <a:ln w="25400" cap="flat" cmpd="sng">
              <a:solidFill>
                <a:schemeClr val="tx1"/>
              </a:solidFill>
              <a:prstDash val="solid"/>
              <a:miter/>
              <a:headEnd type="none" w="med" len="med"/>
              <a:tailEnd type="none" w="med" len="med"/>
            </a:ln>
          </p:spPr>
          <p:txBody>
            <a:bodyPr wrap="none" anchor="ctr"/>
            <a:p>
              <a:pPr indent="0" algn="ctr" eaLnBrk="0" hangingPunct="0">
                <a:buClr>
                  <a:schemeClr val="bg1"/>
                </a:buClr>
              </a:pPr>
              <a:r>
                <a:rPr lang="en-US" altLang="zh-CN" sz="2800" b="1">
                  <a:latin typeface="Calibri" panose="020F0502020204030204" charset="0"/>
                </a:rPr>
                <a:t>silver</a:t>
              </a:r>
              <a:endParaRPr lang="en-US" altLang="zh-CN" sz="2800" b="1">
                <a:latin typeface="Calibri" panose="020F0502020204030204" charset="0"/>
              </a:endParaRPr>
            </a:p>
          </p:txBody>
        </p:sp>
        <p:sp>
          <p:nvSpPr>
            <p:cNvPr id="22536" name="Rectangle 6152"/>
            <p:cNvSpPr/>
            <p:nvPr/>
          </p:nvSpPr>
          <p:spPr>
            <a:xfrm>
              <a:off x="832" y="1612"/>
              <a:ext cx="1056" cy="720"/>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p>
              <a:pPr indent="0" algn="ctr" eaLnBrk="0" hangingPunct="0">
                <a:buClr>
                  <a:schemeClr val="bg1"/>
                </a:buClr>
              </a:pPr>
              <a:r>
                <a:rPr lang="en-US" altLang="zh-CN" sz="2800" b="1">
                  <a:solidFill>
                    <a:schemeClr val="bg1"/>
                  </a:solidFill>
                  <a:latin typeface="Calibri" panose="020F0502020204030204" charset="0"/>
                </a:rPr>
                <a:t>matt</a:t>
              </a:r>
              <a:endParaRPr lang="en-US" altLang="zh-CN" sz="2800" b="1">
                <a:solidFill>
                  <a:schemeClr val="bg1"/>
                </a:solidFill>
                <a:latin typeface="Calibri" panose="020F0502020204030204" charset="0"/>
              </a:endParaRPr>
            </a:p>
            <a:p>
              <a:pPr indent="0" algn="ctr" eaLnBrk="0" hangingPunct="0">
                <a:buClr>
                  <a:schemeClr val="bg1"/>
                </a:buClr>
              </a:pPr>
              <a:r>
                <a:rPr lang="en-US" altLang="zh-CN" sz="2800" b="1">
                  <a:solidFill>
                    <a:schemeClr val="bg1"/>
                  </a:solidFill>
                  <a:latin typeface="Calibri" panose="020F0502020204030204" charset="0"/>
                </a:rPr>
                <a:t>black</a:t>
              </a:r>
              <a:endParaRPr lang="en-US" altLang="zh-CN" sz="2800" b="1">
                <a:solidFill>
                  <a:schemeClr val="bg1"/>
                </a:solidFill>
                <a:latin typeface="Calibri" panose="020F0502020204030204" charset="0"/>
              </a:endParaRPr>
            </a:p>
          </p:txBody>
        </p:sp>
      </p:grpSp>
      <p:grpSp>
        <p:nvGrpSpPr>
          <p:cNvPr id="6154" name="Group 6153"/>
          <p:cNvGrpSpPr/>
          <p:nvPr/>
        </p:nvGrpSpPr>
        <p:grpSpPr>
          <a:xfrm>
            <a:off x="876300" y="1585278"/>
            <a:ext cx="7816850" cy="522287"/>
            <a:chOff x="560" y="1275"/>
            <a:chExt cx="4924" cy="329"/>
          </a:xfrm>
        </p:grpSpPr>
        <p:sp>
          <p:nvSpPr>
            <p:cNvPr id="22538" name="Text Box 6154"/>
            <p:cNvSpPr txBox="1"/>
            <p:nvPr/>
          </p:nvSpPr>
          <p:spPr>
            <a:xfrm>
              <a:off x="560" y="1277"/>
              <a:ext cx="1388" cy="327"/>
            </a:xfrm>
            <a:prstGeom prst="rect">
              <a:avLst/>
            </a:prstGeom>
            <a:noFill/>
            <a:ln w="9525">
              <a:noFill/>
            </a:ln>
          </p:spPr>
          <p:txBody>
            <a:bodyPr wrap="none" anchor="t">
              <a:spAutoFit/>
            </a:bodyPr>
            <a:p>
              <a:pPr indent="0" eaLnBrk="0" hangingPunct="0">
                <a:buClr>
                  <a:schemeClr val="bg1"/>
                </a:buClr>
              </a:pPr>
              <a:r>
                <a:rPr lang="en-US" altLang="zh-CN" sz="2800" b="1">
                  <a:solidFill>
                    <a:srgbClr val="FF0000"/>
                  </a:solidFill>
                  <a:latin typeface="Calibri" panose="020F0502020204030204" charset="0"/>
                </a:rPr>
                <a:t>best emitter</a:t>
              </a:r>
              <a:endParaRPr lang="en-US" altLang="zh-CN" sz="2800" b="1">
                <a:solidFill>
                  <a:srgbClr val="FF0000"/>
                </a:solidFill>
                <a:latin typeface="Calibri" panose="020F0502020204030204" charset="0"/>
              </a:endParaRPr>
            </a:p>
          </p:txBody>
        </p:sp>
        <p:sp>
          <p:nvSpPr>
            <p:cNvPr id="22539" name="Text Box 6155"/>
            <p:cNvSpPr txBox="1"/>
            <p:nvPr/>
          </p:nvSpPr>
          <p:spPr>
            <a:xfrm>
              <a:off x="3960" y="1275"/>
              <a:ext cx="1524" cy="327"/>
            </a:xfrm>
            <a:prstGeom prst="rect">
              <a:avLst/>
            </a:prstGeom>
            <a:noFill/>
            <a:ln w="9525">
              <a:noFill/>
            </a:ln>
          </p:spPr>
          <p:txBody>
            <a:bodyPr wrap="none" anchor="t">
              <a:spAutoFit/>
            </a:bodyPr>
            <a:p>
              <a:pPr indent="0" eaLnBrk="0" hangingPunct="0">
                <a:buClr>
                  <a:schemeClr val="bg1"/>
                </a:buClr>
              </a:pPr>
              <a:r>
                <a:rPr lang="en-US" altLang="zh-CN" sz="2800" b="1">
                  <a:solidFill>
                    <a:srgbClr val="010066"/>
                  </a:solidFill>
                  <a:latin typeface="Calibri" panose="020F0502020204030204" charset="0"/>
                </a:rPr>
                <a:t>worst emitter</a:t>
              </a:r>
              <a:endParaRPr lang="en-US" altLang="zh-CN" sz="2800" b="1">
                <a:solidFill>
                  <a:srgbClr val="010066"/>
                </a:solidFill>
                <a:latin typeface="Calibri" panose="020F0502020204030204" charset="0"/>
              </a:endParaRPr>
            </a:p>
          </p:txBody>
        </p:sp>
        <p:sp>
          <p:nvSpPr>
            <p:cNvPr id="22540" name="Right Arrow 6156"/>
            <p:cNvSpPr/>
            <p:nvPr/>
          </p:nvSpPr>
          <p:spPr>
            <a:xfrm>
              <a:off x="2034" y="1314"/>
              <a:ext cx="1878" cy="258"/>
            </a:xfrm>
            <a:prstGeom prst="rightArrow">
              <a:avLst>
                <a:gd name="adj1" fmla="val 28000"/>
                <a:gd name="adj2" fmla="val 72386"/>
              </a:avLst>
            </a:prstGeom>
            <a:gradFill rotWithShape="1">
              <a:gsLst>
                <a:gs pos="0">
                  <a:srgbClr val="FF0000"/>
                </a:gs>
                <a:gs pos="100000">
                  <a:srgbClr val="010066"/>
                </a:gs>
              </a:gsLst>
              <a:lin ang="0" scaled="1"/>
              <a:tileRect/>
            </a:gradFill>
            <a:ln w="9525">
              <a:noFill/>
            </a:ln>
          </p:spPr>
          <p:txBody>
            <a:bodyPr anchor="t"/>
            <a:p>
              <a:pPr indent="0"/>
              <a:endParaRPr lang="en-US" altLang="zh-CN">
                <a:latin typeface="Calibri" panose="020F0502020204030204" charset="0"/>
              </a:endParaRPr>
            </a:p>
          </p:txBody>
        </p:sp>
      </p:grpSp>
      <p:pic>
        <p:nvPicPr>
          <p:cNvPr id="5" name="Picture 4" descr="http://4.bp.blogspot.com/-XSy_vA_88eA/TWplxwIw6SI/AAAAAAAAAB4/4m4GOrUrlrQ/s320/Space%2BBlankets.jpg"/>
          <p:cNvPicPr>
            <a:picLocks noChangeAspect="1" noChangeArrowheads="1"/>
          </p:cNvPicPr>
          <p:nvPr/>
        </p:nvPicPr>
        <p:blipFill>
          <a:blip r:embed="rId1" cstate="print"/>
          <a:srcRect/>
          <a:stretch>
            <a:fillRect/>
          </a:stretch>
        </p:blipFill>
        <p:spPr bwMode="auto">
          <a:xfrm>
            <a:off x="5348061" y="3429000"/>
            <a:ext cx="3795939" cy="3429000"/>
          </a:xfrm>
          <a:prstGeom prst="rect">
            <a:avLst/>
          </a:prstGeom>
          <a:noFill/>
        </p:spPr>
      </p:pic>
      <p:sp>
        <p:nvSpPr>
          <p:cNvPr id="6" name="Text Box 5"/>
          <p:cNvSpPr txBox="1"/>
          <p:nvPr/>
        </p:nvSpPr>
        <p:spPr>
          <a:xfrm>
            <a:off x="1745615" y="5861685"/>
            <a:ext cx="3834130" cy="645160"/>
          </a:xfrm>
          <a:prstGeom prst="rect">
            <a:avLst/>
          </a:prstGeom>
          <a:noFill/>
          <a:ln>
            <a:solidFill>
              <a:srgbClr val="00B050"/>
            </a:solidFill>
          </a:ln>
        </p:spPr>
        <p:txBody>
          <a:bodyPr wrap="square" rtlCol="0">
            <a:spAutoFit/>
          </a:bodyPr>
          <a:p>
            <a:r>
              <a:rPr lang="en-US" altLang="en-US"/>
              <a:t>Space blankets use this property of reflecting and emitting radiation</a:t>
            </a:r>
            <a:endParaRPr lang="en-US" altLang="en-US"/>
          </a:p>
        </p:txBody>
      </p:sp>
      <p:grpSp>
        <p:nvGrpSpPr>
          <p:cNvPr id="11" name="Group 10"/>
          <p:cNvGrpSpPr/>
          <p:nvPr/>
        </p:nvGrpSpPr>
        <p:grpSpPr>
          <a:xfrm>
            <a:off x="163195" y="3429000"/>
            <a:ext cx="5180965" cy="2265680"/>
            <a:chOff x="257" y="5400"/>
            <a:chExt cx="8159" cy="3568"/>
          </a:xfrm>
        </p:grpSpPr>
        <p:pic>
          <p:nvPicPr>
            <p:cNvPr id="7" name="Picture 2" descr="http://t2.gstatic.com/images?q=tbn:ANd9GcQLC6sJ12s2WSPZaohSDfWbqYQ8cWIQYIssUiLK9yqB4ikMwK5Ev-iOZ4Xw3Q"/>
            <p:cNvPicPr>
              <a:picLocks noChangeAspect="1" noChangeArrowheads="1"/>
            </p:cNvPicPr>
            <p:nvPr/>
          </p:nvPicPr>
          <p:blipFill>
            <a:blip r:embed="rId2" cstate="print"/>
            <a:srcRect/>
            <a:stretch>
              <a:fillRect/>
            </a:stretch>
          </p:blipFill>
          <p:spPr bwMode="auto">
            <a:xfrm>
              <a:off x="3572" y="5400"/>
              <a:ext cx="4845" cy="3569"/>
            </a:xfrm>
            <a:prstGeom prst="rect">
              <a:avLst/>
            </a:prstGeom>
            <a:noFill/>
          </p:spPr>
        </p:pic>
        <p:sp>
          <p:nvSpPr>
            <p:cNvPr id="8" name="Text Box 7"/>
            <p:cNvSpPr txBox="1"/>
            <p:nvPr/>
          </p:nvSpPr>
          <p:spPr>
            <a:xfrm>
              <a:off x="257" y="5619"/>
              <a:ext cx="2974" cy="1888"/>
            </a:xfrm>
            <a:prstGeom prst="rect">
              <a:avLst/>
            </a:prstGeom>
            <a:noFill/>
            <a:ln>
              <a:solidFill>
                <a:srgbClr val="00B050"/>
              </a:solidFill>
            </a:ln>
          </p:spPr>
          <p:txBody>
            <a:bodyPr wrap="square" rtlCol="0">
              <a:spAutoFit/>
            </a:bodyPr>
            <a:p>
              <a:r>
                <a:rPr lang="en-US" altLang="en-US"/>
                <a:t>This wolf absorbs heat well because of his dark coat</a:t>
              </a:r>
              <a:endParaRPr lang="en-US"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wipe(left)">
                                      <p:cBhvr>
                                        <p:cTn id="7" dur="500"/>
                                        <p:tgtEl>
                                          <p:spTgt spid="6154"/>
                                        </p:tgtEl>
                                      </p:cBhvr>
                                    </p:animEffect>
                                  </p:childTnLst>
                                </p:cTn>
                              </p:par>
                              <p:par>
                                <p:cTn id="8" presetID="22" presetClass="entr" presetSubtype="8" fill="hold" nodeType="withEffect">
                                  <p:stCondLst>
                                    <p:cond delay="0"/>
                                  </p:stCondLst>
                                  <p:childTnLst>
                                    <p:set>
                                      <p:cBhvr>
                                        <p:cTn id="9" dur="1" fill="hold">
                                          <p:stCondLst>
                                            <p:cond delay="0"/>
                                          </p:stCondLst>
                                        </p:cTn>
                                        <p:tgtEl>
                                          <p:spTgt spid="6149"/>
                                        </p:tgtEl>
                                        <p:attrNameLst>
                                          <p:attrName>style.visibility</p:attrName>
                                        </p:attrNameLst>
                                      </p:cBhvr>
                                      <p:to>
                                        <p:strVal val="visible"/>
                                      </p:to>
                                    </p:set>
                                    <p:animEffect transition="in" filter="wipe(left)">
                                      <p:cBhvr>
                                        <p:cTn id="10" dur="500"/>
                                        <p:tgtEl>
                                          <p:spTgt spid="614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82" name="Rectangle 2"/>
          <p:cNvSpPr>
            <a:spLocks noGrp="1"/>
          </p:cNvSpPr>
          <p:nvPr>
            <p:ph type="title"/>
          </p:nvPr>
        </p:nvSpPr>
        <p:spPr>
          <a:xfrm>
            <a:off x="11430" y="25400"/>
            <a:ext cx="9119870" cy="660400"/>
          </a:xfrm>
        </p:spPr>
        <p:txBody>
          <a:bodyPr vert="horz" wrap="square" lIns="91440" tIns="45720" rIns="91440" bIns="45720" anchor="ctr"/>
          <a:p>
            <a:r>
              <a:rPr lang="en-US" altLang="x-none" sz="4000" b="1" dirty="0">
                <a:solidFill>
                  <a:schemeClr val="bg1"/>
                </a:solidFill>
              </a:rPr>
              <a:t>Surface and emission</a:t>
            </a:r>
            <a:endParaRPr lang="en-US" altLang="x-none" sz="4000" b="1" dirty="0">
              <a:solidFill>
                <a:schemeClr val="bg1"/>
              </a:solidFill>
            </a:endParaRPr>
          </a:p>
        </p:txBody>
      </p:sp>
      <p:sp>
        <p:nvSpPr>
          <p:cNvPr id="177155" name="Rectangle 3"/>
          <p:cNvSpPr>
            <a:spLocks noGrp="1"/>
          </p:cNvSpPr>
          <p:nvPr>
            <p:ph type="body" sz="half" idx="4294967295"/>
          </p:nvPr>
        </p:nvSpPr>
        <p:spPr>
          <a:xfrm>
            <a:off x="4987925" y="816610"/>
            <a:ext cx="3959225" cy="178054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buNone/>
            </a:pPr>
            <a:r>
              <a:rPr lang="en-US" altLang="x-none" sz="2400" dirty="0"/>
              <a:t>Darker surfaces emit </a:t>
            </a:r>
            <a:r>
              <a:rPr lang="en-US" altLang="en-US" sz="2400" dirty="0"/>
              <a:t>and absorb </a:t>
            </a:r>
            <a:r>
              <a:rPr lang="en-US" altLang="x-none" sz="2400" dirty="0"/>
              <a:t>radiation better than bright surfaces.</a:t>
            </a:r>
            <a:endParaRPr lang="en-US" altLang="x-none" sz="2400" dirty="0"/>
          </a:p>
        </p:txBody>
      </p:sp>
      <p:pic>
        <p:nvPicPr>
          <p:cNvPr id="177156" name="Picture 4" descr="DuncanRadiationEmission"/>
          <p:cNvPicPr>
            <a:picLocks noChangeAspect="1"/>
          </p:cNvPicPr>
          <p:nvPr>
            <p:ph idx="1"/>
          </p:nvPr>
        </p:nvPicPr>
        <p:blipFill>
          <a:blip r:embed="rId1"/>
          <a:srcRect/>
          <a:stretch>
            <a:fillRect/>
          </a:stretch>
        </p:blipFill>
        <p:spPr>
          <a:xfrm>
            <a:off x="-68580" y="685800"/>
            <a:ext cx="5145405" cy="4044950"/>
          </a:xfrm>
        </p:spPr>
      </p:pic>
      <p:pic>
        <p:nvPicPr>
          <p:cNvPr id="179204" name="Picture 4" descr="DuncanRadiationAbsorption"/>
          <p:cNvPicPr>
            <a:picLocks noChangeAspect="1"/>
          </p:cNvPicPr>
          <p:nvPr/>
        </p:nvPicPr>
        <p:blipFill>
          <a:blip r:embed="rId2"/>
          <a:srcRect/>
          <a:stretch>
            <a:fillRect/>
          </a:stretch>
        </p:blipFill>
        <p:spPr>
          <a:xfrm>
            <a:off x="5381625" y="3009900"/>
            <a:ext cx="3565525" cy="3766820"/>
          </a:xfrm>
          <a:prstGeom prst="rect">
            <a:avLst/>
          </a:prstGeom>
          <a:noFill/>
          <a:ln w="9525">
            <a:noFill/>
          </a:ln>
        </p:spPr>
      </p:pic>
      <p:sp>
        <p:nvSpPr>
          <p:cNvPr id="2" name="Text Box 1"/>
          <p:cNvSpPr txBox="1"/>
          <p:nvPr/>
        </p:nvSpPr>
        <p:spPr>
          <a:xfrm>
            <a:off x="231775" y="5000625"/>
            <a:ext cx="4756150" cy="1198880"/>
          </a:xfrm>
          <a:prstGeom prst="rect">
            <a:avLst/>
          </a:prstGeom>
          <a:noFill/>
        </p:spPr>
        <p:txBody>
          <a:bodyPr wrap="square" rtlCol="0" anchor="t">
            <a:spAutoFit/>
          </a:bodyPr>
          <a:p>
            <a:pPr marL="0" lvl="0" indent="0">
              <a:buNone/>
            </a:pPr>
            <a:r>
              <a:rPr lang="en-US" altLang="x-none" sz="2400" dirty="0">
                <a:sym typeface="+mn-ea"/>
              </a:rPr>
              <a:t>Rough surfaces emit </a:t>
            </a:r>
            <a:r>
              <a:rPr lang="en-US" altLang="en-US" sz="2400" dirty="0">
                <a:sym typeface="+mn-ea"/>
              </a:rPr>
              <a:t>and absorb </a:t>
            </a:r>
            <a:r>
              <a:rPr lang="en-US" altLang="x-none" sz="2400" dirty="0">
                <a:sym typeface="+mn-ea"/>
              </a:rPr>
              <a:t>radiation better than polished surfaces.</a:t>
            </a:r>
            <a:endParaRPr lang="en-US" altLang="x-none" sz="2400" dirty="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1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7155">
                                            <p:txEl>
                                              <p:charRg st="0" end="6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9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1778" name="Rectangle 2"/>
          <p:cNvSpPr>
            <a:spLocks noGrp="1"/>
          </p:cNvSpPr>
          <p:nvPr>
            <p:ph type="title"/>
          </p:nvPr>
        </p:nvSpPr>
        <p:spPr/>
        <p:txBody>
          <a:bodyPr vert="horz" wrap="square" lIns="91440" tIns="45720" rIns="91440" bIns="45720" anchor="ctr"/>
          <a:p>
            <a:r>
              <a:rPr lang="en-US" altLang="x-none" b="1" dirty="0">
                <a:solidFill>
                  <a:schemeClr val="bg1"/>
                </a:solidFill>
              </a:rPr>
              <a:t>Silvered surfaces</a:t>
            </a:r>
            <a:endParaRPr lang="en-US" altLang="x-none" b="1" dirty="0">
              <a:solidFill>
                <a:schemeClr val="bg1"/>
              </a:solidFill>
            </a:endParaRPr>
          </a:p>
        </p:txBody>
      </p:sp>
      <p:sp>
        <p:nvSpPr>
          <p:cNvPr id="181251" name="Rectangle 3"/>
          <p:cNvSpPr>
            <a:spLocks noGrp="1"/>
          </p:cNvSpPr>
          <p:nvPr>
            <p:ph type="body" sz="half" idx="4294967295"/>
          </p:nvPr>
        </p:nvSpPr>
        <p:spPr>
          <a:xfrm>
            <a:off x="203835" y="4700270"/>
            <a:ext cx="8736330" cy="187325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buNone/>
            </a:pPr>
            <a:r>
              <a:rPr lang="en-US" altLang="x-none" dirty="0"/>
              <a:t>A metal kettle, a firefighter and a marathon runner make use of silvered surfaces.</a:t>
            </a:r>
            <a:endParaRPr dirty="0"/>
          </a:p>
        </p:txBody>
      </p:sp>
      <p:pic>
        <p:nvPicPr>
          <p:cNvPr id="181252" name="Picture 4" descr="Fireman"/>
          <p:cNvPicPr>
            <a:picLocks noChangeAspect="1"/>
          </p:cNvPicPr>
          <p:nvPr>
            <p:ph idx="1"/>
          </p:nvPr>
        </p:nvPicPr>
        <p:blipFill>
          <a:blip r:embed="rId1">
            <a:lum bright="-23999" contrast="18000"/>
          </a:blip>
          <a:srcRect/>
          <a:stretch>
            <a:fillRect/>
          </a:stretch>
        </p:blipFill>
        <p:spPr>
          <a:xfrm>
            <a:off x="2573655" y="969645"/>
            <a:ext cx="4457700" cy="2990850"/>
          </a:xfrm>
        </p:spPr>
      </p:pic>
      <p:pic>
        <p:nvPicPr>
          <p:cNvPr id="181253" name="Picture 5" descr="SilverFoil"/>
          <p:cNvPicPr>
            <a:picLocks noChangeAspect="1"/>
          </p:cNvPicPr>
          <p:nvPr>
            <p:ph sz="quarter" idx="4294967295"/>
          </p:nvPr>
        </p:nvPicPr>
        <p:blipFill>
          <a:blip r:embed="rId2"/>
          <a:srcRect/>
          <a:stretch>
            <a:fillRect/>
          </a:stretch>
        </p:blipFill>
        <p:spPr>
          <a:xfrm>
            <a:off x="7019290" y="969645"/>
            <a:ext cx="2112645" cy="3248025"/>
          </a:xfrm>
        </p:spPr>
      </p:pic>
      <p:pic>
        <p:nvPicPr>
          <p:cNvPr id="181254" name="Picture 6" descr="Kettle"/>
          <p:cNvPicPr>
            <a:picLocks noChangeAspect="1"/>
          </p:cNvPicPr>
          <p:nvPr/>
        </p:nvPicPr>
        <p:blipFill>
          <a:blip r:embed="rId3"/>
          <a:stretch>
            <a:fillRect/>
          </a:stretch>
        </p:blipFill>
        <p:spPr>
          <a:xfrm>
            <a:off x="12065" y="969645"/>
            <a:ext cx="2572385" cy="22606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2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2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2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1251">
                                            <p:txEl>
                                              <p:charRg st="0" end="8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22"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a:t>
            </a:r>
            <a:r>
              <a:rPr lang="en-US" altLang="en-US" sz="4000" b="1" dirty="0">
                <a:solidFill>
                  <a:schemeClr val="bg1"/>
                </a:solidFill>
              </a:rPr>
              <a:t>1</a:t>
            </a:r>
            <a:endParaRPr lang="en-US" altLang="en-US" sz="4000" b="1" dirty="0">
              <a:solidFill>
                <a:schemeClr val="bg1"/>
              </a:solidFill>
            </a:endParaRPr>
          </a:p>
        </p:txBody>
      </p:sp>
      <p:sp>
        <p:nvSpPr>
          <p:cNvPr id="187395" name="Text Box 3"/>
          <p:cNvSpPr txBox="1"/>
          <p:nvPr/>
        </p:nvSpPr>
        <p:spPr>
          <a:xfrm>
            <a:off x="155893" y="1016953"/>
            <a:ext cx="4824412" cy="3415030"/>
          </a:xfrm>
          <a:prstGeom prst="rect">
            <a:avLst/>
          </a:prstGeom>
          <a:solidFill>
            <a:schemeClr val="bg1"/>
          </a:solidFill>
          <a:ln w="9525">
            <a:noFill/>
          </a:ln>
        </p:spPr>
        <p:txBody>
          <a:bodyPr>
            <a:spAutoFit/>
          </a:bodyPr>
          <a:p>
            <a:pPr marL="457200" indent="-457200" eaLnBrk="0" hangingPunct="0">
              <a:spcBef>
                <a:spcPct val="50000"/>
              </a:spcBef>
            </a:pPr>
            <a:r>
              <a:rPr lang="en-US" altLang="x-none" sz="2400" b="1" dirty="0">
                <a:solidFill>
                  <a:srgbClr val="FF3300"/>
                </a:solidFill>
                <a:latin typeface="Times New Roman" panose="02020603050405020304" charset="0"/>
              </a:rPr>
              <a:t>Explain why</a:t>
            </a:r>
            <a:endParaRPr lang="en-US" altLang="x-none" sz="2400" b="1" dirty="0">
              <a:solidFill>
                <a:srgbClr val="FF3300"/>
              </a:solidFill>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heat from the Sun can only reach us by thermal radiation,</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in hot countries houses are often painted white,</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car radiators are black,</a:t>
            </a:r>
            <a:endParaRPr lang="en-US" altLang="x-none" sz="2400" b="1" dirty="0">
              <a:latin typeface="Times New Roman" panose="02020603050405020304" charset="0"/>
            </a:endParaRPr>
          </a:p>
          <a:p>
            <a:pPr marL="457200" indent="-457200" eaLnBrk="0" hangingPunct="0">
              <a:spcBef>
                <a:spcPct val="50000"/>
              </a:spcBef>
              <a:buAutoNum type="alphaLcParenR"/>
            </a:pPr>
            <a:r>
              <a:rPr lang="en-US" altLang="x-none" sz="2400" b="1" dirty="0">
                <a:latin typeface="Times New Roman" panose="02020603050405020304" charset="0"/>
              </a:rPr>
              <a:t>solar cells are black.</a:t>
            </a:r>
            <a:endParaRPr lang="en-US" altLang="x-none" sz="2400" b="1" dirty="0">
              <a:latin typeface="Times New Roman" panose="02020603050405020304" charset="0"/>
            </a:endParaRPr>
          </a:p>
        </p:txBody>
      </p:sp>
      <p:pic>
        <p:nvPicPr>
          <p:cNvPr id="187396" name="Picture 4" descr="WhiteHouses"/>
          <p:cNvPicPr>
            <a:picLocks noChangeAspect="1"/>
          </p:cNvPicPr>
          <p:nvPr>
            <p:ph idx="1"/>
          </p:nvPr>
        </p:nvPicPr>
        <p:blipFill>
          <a:blip r:embed="rId1">
            <a:lum bright="-17999" contrast="18000"/>
          </a:blip>
          <a:srcRect/>
          <a:stretch>
            <a:fillRect/>
          </a:stretch>
        </p:blipFill>
        <p:spPr>
          <a:xfrm>
            <a:off x="5076825" y="1100455"/>
            <a:ext cx="3905250" cy="39528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395">
                                            <p:txEl>
                                              <p:charRg st="12" end="7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7395">
                                            <p:txEl>
                                              <p:charRg st="70" end="11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73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7395">
                                            <p:txEl>
                                              <p:charRg st="119" end="14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7395">
                                            <p:txEl>
                                              <p:charRg st="144" end="16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5874"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a:t>
            </a:r>
            <a:r>
              <a:rPr lang="en-US" altLang="en-US" sz="4000" b="1" dirty="0">
                <a:solidFill>
                  <a:schemeClr val="bg1"/>
                </a:solidFill>
              </a:rPr>
              <a:t>2</a:t>
            </a:r>
            <a:endParaRPr lang="en-US" altLang="en-US" sz="4000" b="1" dirty="0">
              <a:solidFill>
                <a:schemeClr val="bg1"/>
              </a:solidFill>
            </a:endParaRPr>
          </a:p>
        </p:txBody>
      </p:sp>
      <p:sp>
        <p:nvSpPr>
          <p:cNvPr id="2" name="Content Placeholder 1"/>
          <p:cNvSpPr>
            <a:spLocks noGrp="1"/>
          </p:cNvSpPr>
          <p:nvPr>
            <p:ph idx="1"/>
          </p:nvPr>
        </p:nvSpPr>
        <p:spPr/>
        <p:txBody>
          <a:bodyPr/>
          <a:p>
            <a:endParaRPr lang="en-US"/>
          </a:p>
        </p:txBody>
      </p:sp>
      <p:sp>
        <p:nvSpPr>
          <p:cNvPr id="335875" name="Text Box 3"/>
          <p:cNvSpPr txBox="1"/>
          <p:nvPr/>
        </p:nvSpPr>
        <p:spPr>
          <a:xfrm>
            <a:off x="395288" y="836613"/>
            <a:ext cx="8207375" cy="4399915"/>
          </a:xfrm>
          <a:prstGeom prst="rect">
            <a:avLst/>
          </a:prstGeom>
          <a:solidFill>
            <a:schemeClr val="bg1"/>
          </a:solidFill>
          <a:ln w="9525">
            <a:noFill/>
          </a:ln>
        </p:spPr>
        <p:txBody>
          <a:bodyPr>
            <a:spAutoFit/>
          </a:bodyPr>
          <a:p>
            <a:pPr eaLnBrk="0" hangingPunct="0">
              <a:spcBef>
                <a:spcPct val="50000"/>
              </a:spcBef>
            </a:pPr>
            <a:r>
              <a:rPr sz="2800" b="1" dirty="0">
                <a:solidFill>
                  <a:srgbClr val="FF3300"/>
                </a:solidFill>
                <a:latin typeface="Times New Roman" panose="02020603050405020304" charset="0"/>
              </a:rPr>
              <a:t>Choose appropriate words to fill in the gaps below:</a:t>
            </a:r>
            <a:endParaRPr sz="2800" b="1" dirty="0">
              <a:solidFill>
                <a:srgbClr val="FF3300"/>
              </a:solidFill>
              <a:latin typeface="Times New Roman" panose="02020603050405020304" charset="0"/>
            </a:endParaRPr>
          </a:p>
          <a:p>
            <a:pPr eaLnBrk="0" hangingPunct="0">
              <a:spcBef>
                <a:spcPct val="50000"/>
              </a:spcBef>
            </a:pPr>
            <a:r>
              <a:rPr sz="2400" b="1" dirty="0">
                <a:latin typeface="Times New Roman" panose="02020603050405020304" charset="0"/>
              </a:rPr>
              <a:t>Thermal radiation, also known as __________ radiation, is how heat travels by _____________ waves.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Radiation travels equally in all ________and most quickly through a __________ where its speed is ___________ km/s.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All objects above absolute zero ( ________ </a:t>
            </a:r>
            <a:r>
              <a:rPr sz="2400" b="1" baseline="30000" dirty="0">
                <a:latin typeface="Times New Roman" panose="02020603050405020304" charset="0"/>
              </a:rPr>
              <a:t>o</a:t>
            </a:r>
            <a:r>
              <a:rPr sz="2400" b="1" dirty="0">
                <a:latin typeface="Times New Roman" panose="02020603050405020304" charset="0"/>
              </a:rPr>
              <a:t>C ) give off thermal radiation.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Hot, _______ and rough surfaces emit radiation best.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Bright and ___________surfaces reflect radiation best.</a:t>
            </a:r>
            <a:endParaRPr sz="2400" b="1" dirty="0">
              <a:latin typeface="Times New Roman" panose="02020603050405020304" charset="0"/>
            </a:endParaRPr>
          </a:p>
        </p:txBody>
      </p:sp>
      <p:sp>
        <p:nvSpPr>
          <p:cNvPr id="185348" name="Text Box 4"/>
          <p:cNvSpPr txBox="1"/>
          <p:nvPr/>
        </p:nvSpPr>
        <p:spPr>
          <a:xfrm>
            <a:off x="3924300" y="5662613"/>
            <a:ext cx="936625" cy="368300"/>
          </a:xfrm>
          <a:prstGeom prst="rect">
            <a:avLst/>
          </a:prstGeom>
          <a:noFill/>
          <a:ln w="9525">
            <a:noFill/>
          </a:ln>
        </p:spPr>
        <p:txBody>
          <a:bodyPr>
            <a:spAutoFit/>
          </a:bodyPr>
          <a:p>
            <a:pPr>
              <a:spcBef>
                <a:spcPct val="50000"/>
              </a:spcBef>
            </a:pPr>
            <a:r>
              <a:rPr b="1" dirty="0">
                <a:solidFill>
                  <a:schemeClr val="accent2"/>
                </a:solidFill>
              </a:rPr>
              <a:t>heat</a:t>
            </a:r>
            <a:endParaRPr b="1" dirty="0">
              <a:solidFill>
                <a:schemeClr val="accent2"/>
              </a:solidFill>
            </a:endParaRPr>
          </a:p>
        </p:txBody>
      </p:sp>
      <p:sp>
        <p:nvSpPr>
          <p:cNvPr id="185349" name="Text Box 5"/>
          <p:cNvSpPr txBox="1"/>
          <p:nvPr/>
        </p:nvSpPr>
        <p:spPr>
          <a:xfrm>
            <a:off x="6732588" y="5662613"/>
            <a:ext cx="935037" cy="368300"/>
          </a:xfrm>
          <a:prstGeom prst="rect">
            <a:avLst/>
          </a:prstGeom>
          <a:noFill/>
          <a:ln w="9525">
            <a:noFill/>
          </a:ln>
        </p:spPr>
        <p:txBody>
          <a:bodyPr>
            <a:spAutoFit/>
          </a:bodyPr>
          <a:p>
            <a:pPr>
              <a:spcBef>
                <a:spcPct val="50000"/>
              </a:spcBef>
            </a:pPr>
            <a:r>
              <a:rPr b="1" dirty="0">
                <a:solidFill>
                  <a:schemeClr val="accent2"/>
                </a:solidFill>
              </a:rPr>
              <a:t>dark</a:t>
            </a:r>
            <a:endParaRPr b="1" dirty="0">
              <a:solidFill>
                <a:schemeClr val="accent2"/>
              </a:solidFill>
            </a:endParaRPr>
          </a:p>
        </p:txBody>
      </p:sp>
      <p:sp>
        <p:nvSpPr>
          <p:cNvPr id="185350" name="Text Box 6"/>
          <p:cNvSpPr txBox="1"/>
          <p:nvPr/>
        </p:nvSpPr>
        <p:spPr>
          <a:xfrm>
            <a:off x="4500563" y="5662613"/>
            <a:ext cx="1439862" cy="368300"/>
          </a:xfrm>
          <a:prstGeom prst="rect">
            <a:avLst/>
          </a:prstGeom>
          <a:noFill/>
          <a:ln w="9525">
            <a:noFill/>
          </a:ln>
        </p:spPr>
        <p:txBody>
          <a:bodyPr>
            <a:spAutoFit/>
          </a:bodyPr>
          <a:p>
            <a:pPr>
              <a:spcBef>
                <a:spcPct val="50000"/>
              </a:spcBef>
            </a:pPr>
            <a:r>
              <a:rPr b="1" dirty="0">
                <a:solidFill>
                  <a:schemeClr val="accent2"/>
                </a:solidFill>
              </a:rPr>
              <a:t>directions</a:t>
            </a:r>
            <a:endParaRPr b="1" dirty="0">
              <a:solidFill>
                <a:schemeClr val="accent2"/>
              </a:solidFill>
            </a:endParaRPr>
          </a:p>
        </p:txBody>
      </p:sp>
      <p:sp>
        <p:nvSpPr>
          <p:cNvPr id="185351" name="Text Box 7"/>
          <p:cNvSpPr txBox="1"/>
          <p:nvPr/>
        </p:nvSpPr>
        <p:spPr>
          <a:xfrm>
            <a:off x="395288" y="5662613"/>
            <a:ext cx="1943100" cy="368300"/>
          </a:xfrm>
          <a:prstGeom prst="rect">
            <a:avLst/>
          </a:prstGeom>
          <a:noFill/>
          <a:ln w="9525">
            <a:noFill/>
          </a:ln>
        </p:spPr>
        <p:txBody>
          <a:bodyPr>
            <a:spAutoFit/>
          </a:bodyPr>
          <a:p>
            <a:pPr>
              <a:spcBef>
                <a:spcPct val="50000"/>
              </a:spcBef>
            </a:pPr>
            <a:r>
              <a:rPr b="1" dirty="0">
                <a:solidFill>
                  <a:schemeClr val="accent2"/>
                </a:solidFill>
              </a:rPr>
              <a:t>electromagnetic</a:t>
            </a:r>
            <a:endParaRPr b="1" dirty="0">
              <a:solidFill>
                <a:schemeClr val="accent2"/>
              </a:solidFill>
            </a:endParaRPr>
          </a:p>
        </p:txBody>
      </p:sp>
      <p:sp>
        <p:nvSpPr>
          <p:cNvPr id="185352" name="Text Box 8"/>
          <p:cNvSpPr txBox="1"/>
          <p:nvPr/>
        </p:nvSpPr>
        <p:spPr>
          <a:xfrm>
            <a:off x="5724525" y="5662613"/>
            <a:ext cx="1223963" cy="368300"/>
          </a:xfrm>
          <a:prstGeom prst="rect">
            <a:avLst/>
          </a:prstGeom>
          <a:noFill/>
          <a:ln w="9525">
            <a:noFill/>
          </a:ln>
        </p:spPr>
        <p:txBody>
          <a:bodyPr>
            <a:spAutoFit/>
          </a:bodyPr>
          <a:p>
            <a:pPr>
              <a:spcBef>
                <a:spcPct val="50000"/>
              </a:spcBef>
            </a:pPr>
            <a:r>
              <a:rPr b="1" dirty="0">
                <a:solidFill>
                  <a:schemeClr val="accent2"/>
                </a:solidFill>
              </a:rPr>
              <a:t>300 000</a:t>
            </a:r>
            <a:endParaRPr b="1" dirty="0">
              <a:solidFill>
                <a:schemeClr val="accent2"/>
              </a:solidFill>
            </a:endParaRPr>
          </a:p>
        </p:txBody>
      </p:sp>
      <p:sp>
        <p:nvSpPr>
          <p:cNvPr id="185353" name="Text Box 9"/>
          <p:cNvSpPr txBox="1"/>
          <p:nvPr/>
        </p:nvSpPr>
        <p:spPr>
          <a:xfrm>
            <a:off x="3203575" y="5662613"/>
            <a:ext cx="792163" cy="368300"/>
          </a:xfrm>
          <a:prstGeom prst="rect">
            <a:avLst/>
          </a:prstGeom>
          <a:noFill/>
          <a:ln w="9525">
            <a:noFill/>
          </a:ln>
        </p:spPr>
        <p:txBody>
          <a:bodyPr>
            <a:spAutoFit/>
          </a:bodyPr>
          <a:p>
            <a:pPr>
              <a:spcBef>
                <a:spcPct val="50000"/>
              </a:spcBef>
            </a:pPr>
            <a:r>
              <a:rPr b="1" dirty="0">
                <a:solidFill>
                  <a:schemeClr val="accent2"/>
                </a:solidFill>
              </a:rPr>
              <a:t>- 273</a:t>
            </a:r>
            <a:endParaRPr b="1" dirty="0">
              <a:solidFill>
                <a:schemeClr val="accent2"/>
              </a:solidFill>
            </a:endParaRPr>
          </a:p>
        </p:txBody>
      </p:sp>
      <p:sp>
        <p:nvSpPr>
          <p:cNvPr id="185354" name="Text Box 10"/>
          <p:cNvSpPr txBox="1"/>
          <p:nvPr/>
        </p:nvSpPr>
        <p:spPr>
          <a:xfrm>
            <a:off x="2195513" y="5662613"/>
            <a:ext cx="1222375" cy="368300"/>
          </a:xfrm>
          <a:prstGeom prst="rect">
            <a:avLst/>
          </a:prstGeom>
          <a:noFill/>
          <a:ln w="9525">
            <a:noFill/>
          </a:ln>
        </p:spPr>
        <p:txBody>
          <a:bodyPr>
            <a:spAutoFit/>
          </a:bodyPr>
          <a:p>
            <a:pPr>
              <a:spcBef>
                <a:spcPct val="50000"/>
              </a:spcBef>
            </a:pPr>
            <a:r>
              <a:rPr b="1" dirty="0">
                <a:solidFill>
                  <a:schemeClr val="accent2"/>
                </a:solidFill>
              </a:rPr>
              <a:t>vacuum</a:t>
            </a:r>
            <a:endParaRPr b="1" dirty="0">
              <a:solidFill>
                <a:schemeClr val="accent2"/>
              </a:solidFill>
            </a:endParaRPr>
          </a:p>
        </p:txBody>
      </p:sp>
      <p:sp>
        <p:nvSpPr>
          <p:cNvPr id="185355" name="Text Box 11"/>
          <p:cNvSpPr txBox="1"/>
          <p:nvPr/>
        </p:nvSpPr>
        <p:spPr>
          <a:xfrm>
            <a:off x="3132138" y="5300663"/>
            <a:ext cx="2663825" cy="368300"/>
          </a:xfrm>
          <a:prstGeom prst="rect">
            <a:avLst/>
          </a:prstGeom>
          <a:noFill/>
          <a:ln w="9525">
            <a:noFill/>
          </a:ln>
        </p:spPr>
        <p:txBody>
          <a:bodyPr>
            <a:spAutoFit/>
          </a:bodyPr>
          <a:p>
            <a:pPr>
              <a:spcBef>
                <a:spcPct val="50000"/>
              </a:spcBef>
            </a:pPr>
            <a:r>
              <a:rPr b="1" i="1" dirty="0"/>
              <a:t>WORD SELECTION:</a:t>
            </a:r>
            <a:endParaRPr b="1" i="1" dirty="0"/>
          </a:p>
        </p:txBody>
      </p:sp>
      <p:sp>
        <p:nvSpPr>
          <p:cNvPr id="185356" name="Text Box 12"/>
          <p:cNvSpPr txBox="1"/>
          <p:nvPr/>
        </p:nvSpPr>
        <p:spPr>
          <a:xfrm>
            <a:off x="7308850" y="5662613"/>
            <a:ext cx="1295400" cy="368300"/>
          </a:xfrm>
          <a:prstGeom prst="rect">
            <a:avLst/>
          </a:prstGeom>
          <a:noFill/>
          <a:ln w="9525">
            <a:noFill/>
          </a:ln>
        </p:spPr>
        <p:txBody>
          <a:bodyPr>
            <a:spAutoFit/>
          </a:bodyPr>
          <a:p>
            <a:pPr>
              <a:spcBef>
                <a:spcPct val="50000"/>
              </a:spcBef>
            </a:pPr>
            <a:r>
              <a:rPr b="1" dirty="0">
                <a:solidFill>
                  <a:schemeClr val="accent2"/>
                </a:solidFill>
              </a:rPr>
              <a:t>smooth</a:t>
            </a:r>
            <a:endParaRPr b="1" dirty="0">
              <a:solidFill>
                <a:schemeClr val="accent2"/>
              </a:solidFill>
            </a:endParaRPr>
          </a:p>
        </p:txBody>
      </p:sp>
      <p:sp>
        <p:nvSpPr>
          <p:cNvPr id="185357" name="Text Box 13"/>
          <p:cNvSpPr txBox="1"/>
          <p:nvPr/>
        </p:nvSpPr>
        <p:spPr>
          <a:xfrm>
            <a:off x="5219700" y="1484313"/>
            <a:ext cx="936625" cy="368300"/>
          </a:xfrm>
          <a:prstGeom prst="rect">
            <a:avLst/>
          </a:prstGeom>
          <a:noFill/>
          <a:ln w="9525">
            <a:noFill/>
          </a:ln>
        </p:spPr>
        <p:txBody>
          <a:bodyPr>
            <a:spAutoFit/>
          </a:bodyPr>
          <a:p>
            <a:pPr>
              <a:spcBef>
                <a:spcPct val="50000"/>
              </a:spcBef>
            </a:pPr>
            <a:r>
              <a:rPr b="1" dirty="0">
                <a:solidFill>
                  <a:schemeClr val="accent2"/>
                </a:solidFill>
              </a:rPr>
              <a:t>heat</a:t>
            </a:r>
            <a:endParaRPr b="1" dirty="0">
              <a:solidFill>
                <a:schemeClr val="accent2"/>
              </a:solidFill>
            </a:endParaRPr>
          </a:p>
        </p:txBody>
      </p:sp>
      <p:sp>
        <p:nvSpPr>
          <p:cNvPr id="185358" name="Text Box 14"/>
          <p:cNvSpPr txBox="1"/>
          <p:nvPr/>
        </p:nvSpPr>
        <p:spPr>
          <a:xfrm>
            <a:off x="1187450" y="4221163"/>
            <a:ext cx="935038" cy="368300"/>
          </a:xfrm>
          <a:prstGeom prst="rect">
            <a:avLst/>
          </a:prstGeom>
          <a:noFill/>
          <a:ln w="9525">
            <a:noFill/>
          </a:ln>
        </p:spPr>
        <p:txBody>
          <a:bodyPr>
            <a:spAutoFit/>
          </a:bodyPr>
          <a:p>
            <a:pPr>
              <a:spcBef>
                <a:spcPct val="50000"/>
              </a:spcBef>
            </a:pPr>
            <a:r>
              <a:rPr b="1" dirty="0">
                <a:solidFill>
                  <a:schemeClr val="accent2"/>
                </a:solidFill>
              </a:rPr>
              <a:t>dark</a:t>
            </a:r>
            <a:endParaRPr b="1" dirty="0">
              <a:solidFill>
                <a:schemeClr val="accent2"/>
              </a:solidFill>
            </a:endParaRPr>
          </a:p>
        </p:txBody>
      </p:sp>
      <p:sp>
        <p:nvSpPr>
          <p:cNvPr id="185359" name="Text Box 15"/>
          <p:cNvSpPr txBox="1"/>
          <p:nvPr/>
        </p:nvSpPr>
        <p:spPr>
          <a:xfrm>
            <a:off x="4500563" y="2420938"/>
            <a:ext cx="1439862" cy="368300"/>
          </a:xfrm>
          <a:prstGeom prst="rect">
            <a:avLst/>
          </a:prstGeom>
          <a:noFill/>
          <a:ln w="9525">
            <a:noFill/>
          </a:ln>
        </p:spPr>
        <p:txBody>
          <a:bodyPr>
            <a:spAutoFit/>
          </a:bodyPr>
          <a:p>
            <a:pPr>
              <a:spcBef>
                <a:spcPct val="50000"/>
              </a:spcBef>
            </a:pPr>
            <a:r>
              <a:rPr b="1" dirty="0">
                <a:solidFill>
                  <a:schemeClr val="accent2"/>
                </a:solidFill>
              </a:rPr>
              <a:t>directions</a:t>
            </a:r>
            <a:endParaRPr b="1" dirty="0">
              <a:solidFill>
                <a:schemeClr val="accent2"/>
              </a:solidFill>
            </a:endParaRPr>
          </a:p>
        </p:txBody>
      </p:sp>
      <p:sp>
        <p:nvSpPr>
          <p:cNvPr id="185360" name="Text Box 16"/>
          <p:cNvSpPr txBox="1"/>
          <p:nvPr/>
        </p:nvSpPr>
        <p:spPr>
          <a:xfrm>
            <a:off x="3203575" y="1844675"/>
            <a:ext cx="1943100" cy="368300"/>
          </a:xfrm>
          <a:prstGeom prst="rect">
            <a:avLst/>
          </a:prstGeom>
          <a:noFill/>
          <a:ln w="9525">
            <a:noFill/>
          </a:ln>
        </p:spPr>
        <p:txBody>
          <a:bodyPr>
            <a:spAutoFit/>
          </a:bodyPr>
          <a:p>
            <a:pPr>
              <a:spcBef>
                <a:spcPct val="50000"/>
              </a:spcBef>
            </a:pPr>
            <a:r>
              <a:rPr b="1" dirty="0">
                <a:solidFill>
                  <a:schemeClr val="accent2"/>
                </a:solidFill>
              </a:rPr>
              <a:t>electromagnetic</a:t>
            </a:r>
            <a:endParaRPr b="1" dirty="0">
              <a:solidFill>
                <a:schemeClr val="accent2"/>
              </a:solidFill>
            </a:endParaRPr>
          </a:p>
        </p:txBody>
      </p:sp>
      <p:sp>
        <p:nvSpPr>
          <p:cNvPr id="185361" name="Text Box 17"/>
          <p:cNvSpPr txBox="1"/>
          <p:nvPr/>
        </p:nvSpPr>
        <p:spPr>
          <a:xfrm>
            <a:off x="6011863" y="2781300"/>
            <a:ext cx="1223962" cy="368300"/>
          </a:xfrm>
          <a:prstGeom prst="rect">
            <a:avLst/>
          </a:prstGeom>
          <a:noFill/>
          <a:ln w="9525">
            <a:noFill/>
          </a:ln>
        </p:spPr>
        <p:txBody>
          <a:bodyPr>
            <a:spAutoFit/>
          </a:bodyPr>
          <a:p>
            <a:pPr>
              <a:spcBef>
                <a:spcPct val="50000"/>
              </a:spcBef>
            </a:pPr>
            <a:r>
              <a:rPr b="1" dirty="0">
                <a:solidFill>
                  <a:schemeClr val="accent2"/>
                </a:solidFill>
              </a:rPr>
              <a:t>300 000</a:t>
            </a:r>
            <a:endParaRPr b="1" dirty="0">
              <a:solidFill>
                <a:schemeClr val="accent2"/>
              </a:solidFill>
            </a:endParaRPr>
          </a:p>
        </p:txBody>
      </p:sp>
      <p:sp>
        <p:nvSpPr>
          <p:cNvPr id="185362" name="Text Box 18"/>
          <p:cNvSpPr txBox="1"/>
          <p:nvPr/>
        </p:nvSpPr>
        <p:spPr>
          <a:xfrm>
            <a:off x="4932363" y="3357563"/>
            <a:ext cx="792162" cy="368300"/>
          </a:xfrm>
          <a:prstGeom prst="rect">
            <a:avLst/>
          </a:prstGeom>
          <a:noFill/>
          <a:ln w="9525">
            <a:noFill/>
          </a:ln>
        </p:spPr>
        <p:txBody>
          <a:bodyPr>
            <a:spAutoFit/>
          </a:bodyPr>
          <a:p>
            <a:pPr>
              <a:spcBef>
                <a:spcPct val="50000"/>
              </a:spcBef>
            </a:pPr>
            <a:r>
              <a:rPr b="1" dirty="0">
                <a:solidFill>
                  <a:schemeClr val="accent2"/>
                </a:solidFill>
              </a:rPr>
              <a:t>- 273</a:t>
            </a:r>
            <a:endParaRPr b="1" dirty="0">
              <a:solidFill>
                <a:schemeClr val="accent2"/>
              </a:solidFill>
            </a:endParaRPr>
          </a:p>
        </p:txBody>
      </p:sp>
      <p:sp>
        <p:nvSpPr>
          <p:cNvPr id="185363" name="Text Box 19"/>
          <p:cNvSpPr txBox="1"/>
          <p:nvPr/>
        </p:nvSpPr>
        <p:spPr>
          <a:xfrm>
            <a:off x="1979613" y="2781300"/>
            <a:ext cx="1222375" cy="368300"/>
          </a:xfrm>
          <a:prstGeom prst="rect">
            <a:avLst/>
          </a:prstGeom>
          <a:noFill/>
          <a:ln w="9525">
            <a:noFill/>
          </a:ln>
        </p:spPr>
        <p:txBody>
          <a:bodyPr>
            <a:spAutoFit/>
          </a:bodyPr>
          <a:p>
            <a:pPr>
              <a:spcBef>
                <a:spcPct val="50000"/>
              </a:spcBef>
            </a:pPr>
            <a:r>
              <a:rPr b="1" dirty="0">
                <a:solidFill>
                  <a:schemeClr val="accent2"/>
                </a:solidFill>
              </a:rPr>
              <a:t>vacuum</a:t>
            </a:r>
            <a:endParaRPr b="1" dirty="0">
              <a:solidFill>
                <a:schemeClr val="accent2"/>
              </a:solidFill>
            </a:endParaRPr>
          </a:p>
        </p:txBody>
      </p:sp>
      <p:sp>
        <p:nvSpPr>
          <p:cNvPr id="185364" name="Text Box 20"/>
          <p:cNvSpPr txBox="1"/>
          <p:nvPr/>
        </p:nvSpPr>
        <p:spPr>
          <a:xfrm>
            <a:off x="2195513" y="4797425"/>
            <a:ext cx="1295400" cy="368300"/>
          </a:xfrm>
          <a:prstGeom prst="rect">
            <a:avLst/>
          </a:prstGeom>
          <a:noFill/>
          <a:ln w="9525">
            <a:noFill/>
          </a:ln>
        </p:spPr>
        <p:txBody>
          <a:bodyPr>
            <a:spAutoFit/>
          </a:bodyPr>
          <a:p>
            <a:pPr>
              <a:spcBef>
                <a:spcPct val="50000"/>
              </a:spcBef>
            </a:pPr>
            <a:r>
              <a:rPr b="1" dirty="0">
                <a:solidFill>
                  <a:schemeClr val="accent2"/>
                </a:solidFill>
              </a:rPr>
              <a:t>smooth</a:t>
            </a:r>
            <a:endParaRPr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5348">
                                            <p:txEl>
                                              <p:charRg st="0"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5349">
                                            <p:txEl>
                                              <p:charRg st="0"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5350">
                                            <p:txEl>
                                              <p:charRg st="0" end="1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5351">
                                            <p:txEl>
                                              <p:charRg st="0" end="1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5352">
                                            <p:txEl>
                                              <p:charRg st="0"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5353">
                                            <p:txEl>
                                              <p:charRg st="0"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5354">
                                            <p:txEl>
                                              <p:charRg st="0"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5355">
                                            <p:txEl>
                                              <p:charRg st="0" end="1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5356">
                                            <p:txEl>
                                              <p:charRg st="0"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5357">
                                            <p:txEl>
                                              <p:charRg st="0" end="5"/>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85348">
                                            <p:txEl>
                                              <p:charRg st="0" end="5"/>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5360">
                                            <p:txEl>
                                              <p:charRg st="0" end="16"/>
                                            </p:txEl>
                                          </p:spTgt>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85351">
                                            <p:txEl>
                                              <p:charRg st="0" end="16"/>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5359">
                                            <p:txEl>
                                              <p:charRg st="0" end="11"/>
                                            </p:txEl>
                                          </p:spTgt>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85350">
                                            <p:txEl>
                                              <p:charRg st="0" end="11"/>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5363">
                                            <p:txEl>
                                              <p:charRg st="0" end="7"/>
                                            </p:txEl>
                                          </p:spTgt>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185354">
                                            <p:txEl>
                                              <p:charRg st="0" end="7"/>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5361">
                                            <p:txEl>
                                              <p:charRg st="0" end="8"/>
                                            </p:txEl>
                                          </p:spTgt>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185352">
                                            <p:txEl>
                                              <p:charRg st="0" end="8"/>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85362">
                                            <p:txEl>
                                              <p:charRg st="0" end="6"/>
                                            </p:txEl>
                                          </p:spTgt>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185353">
                                            <p:txEl>
                                              <p:charRg st="0" end="6"/>
                                            </p:txEl>
                                          </p:spTgt>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85358">
                                            <p:txEl>
                                              <p:charRg st="0" end="5"/>
                                            </p:txEl>
                                          </p:spTgt>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185349">
                                            <p:txEl>
                                              <p:charRg st="0" end="5"/>
                                            </p:txEl>
                                          </p:spTgt>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85364"/>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185356">
                                            <p:txEl>
                                              <p:charRg st="0" end="7"/>
                                            </p:txEl>
                                          </p:spTgt>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85355">
                                            <p:txEl>
                                              <p:charRg st="0" end="1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8" grpId="0" build="allAtOnce"/>
      <p:bldP spid="185349" grpId="0" build="allAtOnce"/>
      <p:bldP spid="185350" grpId="0" build="allAtOnce"/>
      <p:bldP spid="185351" grpId="0" build="allAtOnce"/>
      <p:bldP spid="185352" grpId="0" build="allAtOnce"/>
      <p:bldP spid="185353" grpId="0" build="allAtOnce"/>
      <p:bldP spid="185354" grpId="0" build="allAtOnce"/>
      <p:bldP spid="185355" grpId="0" build="allAtOnce"/>
      <p:bldP spid="185356" grpId="0" build="allAtOnce"/>
      <p:bldP spid="18536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Date Placeholder 1"/>
          <p:cNvSpPr/>
          <p:nvPr>
            <p:ph type="dt" sz="half" idx="10"/>
          </p:nvPr>
        </p:nvSpPr>
        <p:spPr/>
        <p:txBody>
          <a:bodyPr anchor="t" anchorCtr="0"/>
          <a:lstStyle>
            <a:lvl1pPr marL="0" lvl="0"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5pPr>
          </a:lstStyle>
          <a:p>
            <a:pPr lvl="0" algn="r"/>
            <a:fld id="{BB962C8B-B14F-4D97-AF65-F5344CB8AC3E}" type="datetime1">
              <a:rPr lang="en-GB" altLang="en-US" sz="1600">
                <a:solidFill>
                  <a:schemeClr val="tx1"/>
                </a:solidFill>
                <a:latin typeface="Arial" panose="020B0604020202020204" pitchFamily="34" charset="0"/>
                <a:cs typeface="Arial" panose="020B0604020202020204" pitchFamily="34" charset="0"/>
              </a:rPr>
            </a:fld>
            <a:endParaRPr lang="en-GB" altLang="en-US" sz="1600">
              <a:solidFill>
                <a:schemeClr val="tx1"/>
              </a:solidFill>
              <a:latin typeface="Arial" panose="020B0604020202020204" pitchFamily="34" charset="0"/>
              <a:cs typeface="Arial" panose="020B0604020202020204" pitchFamily="34" charset="0"/>
            </a:endParaRPr>
          </a:p>
        </p:txBody>
      </p:sp>
      <p:sp>
        <p:nvSpPr>
          <p:cNvPr id="163842" name="Text Box 163841"/>
          <p:cNvSpPr txBox="1"/>
          <p:nvPr/>
        </p:nvSpPr>
        <p:spPr>
          <a:xfrm>
            <a:off x="0" y="704850"/>
            <a:ext cx="9144000" cy="4664075"/>
          </a:xfrm>
          <a:prstGeom prst="rect">
            <a:avLst/>
          </a:prstGeom>
          <a:noFill/>
          <a:ln w="9525">
            <a:noFill/>
          </a:ln>
        </p:spPr>
        <p:txBody>
          <a:bodyPr anchor="t" anchorCtr="0">
            <a:spAutoFit/>
          </a:bodyPr>
          <a:p>
            <a:pPr>
              <a:spcBef>
                <a:spcPct val="50000"/>
              </a:spcBef>
            </a:pPr>
            <a:r>
              <a:rPr lang="en-US" sz="2000">
                <a:solidFill>
                  <a:schemeClr val="tx1"/>
                </a:solidFill>
                <a:cs typeface="Arial" panose="020B0604020202020204" pitchFamily="34" charset="0"/>
              </a:rPr>
              <a:t>Radiation is when heat moves around in electromagnetic _________ like light does.  Any hot object will emit heat radiation – the hotter it is, the more radiation it emits.  This type of radiation is called __________, and too much of it will cause _________.  Dark, matt colours will absorb AND emit the _____ infra-red radiation, and light, shiny colours will ________ it.  </a:t>
            </a:r>
            <a:endParaRPr lang="en-US" sz="2000">
              <a:solidFill>
                <a:schemeClr val="tx1"/>
              </a:solidFill>
              <a:cs typeface="Arial" panose="020B0604020202020204" pitchFamily="34" charset="0"/>
            </a:endParaRPr>
          </a:p>
          <a:p>
            <a:pPr>
              <a:spcBef>
                <a:spcPct val="50000"/>
              </a:spcBef>
            </a:pPr>
            <a:endParaRPr lang="en-US" sz="2000">
              <a:solidFill>
                <a:schemeClr val="tx1"/>
              </a:solidFill>
              <a:cs typeface="Arial" panose="020B0604020202020204" pitchFamily="34" charset="0"/>
            </a:endParaRPr>
          </a:p>
          <a:p>
            <a:pPr>
              <a:spcBef>
                <a:spcPct val="50000"/>
              </a:spcBef>
            </a:pPr>
            <a:endParaRPr lang="en-US" sz="2000">
              <a:solidFill>
                <a:schemeClr val="tx1"/>
              </a:solidFill>
              <a:cs typeface="Arial" panose="020B0604020202020204" pitchFamily="34" charset="0"/>
            </a:endParaRPr>
          </a:p>
          <a:p>
            <a:pPr>
              <a:spcBef>
                <a:spcPct val="50000"/>
              </a:spcBef>
            </a:pPr>
            <a:endParaRPr lang="en-US" sz="2000">
              <a:solidFill>
                <a:schemeClr val="tx1"/>
              </a:solidFill>
              <a:cs typeface="Arial" panose="020B0604020202020204" pitchFamily="34" charset="0"/>
            </a:endParaRPr>
          </a:p>
          <a:p>
            <a:pPr>
              <a:spcBef>
                <a:spcPct val="50000"/>
              </a:spcBef>
            </a:pPr>
            <a:r>
              <a:rPr lang="en-US" sz="2000">
                <a:solidFill>
                  <a:schemeClr val="tx1"/>
                </a:solidFill>
                <a:cs typeface="Arial" panose="020B0604020202020204" pitchFamily="34" charset="0"/>
              </a:rPr>
              <a:t>The main difference with radiation is that conduction and convection could ONLY happen in solids, liquids or gases, whereas radiation will happen through an _____ _____.  This is just as well, as otherwise we wouldn’t be able to get any heat from the ___.</a:t>
            </a:r>
            <a:endParaRPr lang="en-US" sz="2000">
              <a:solidFill>
                <a:schemeClr val="tx1"/>
              </a:solidFill>
              <a:cs typeface="Arial" panose="020B0604020202020204" pitchFamily="34" charset="0"/>
            </a:endParaRPr>
          </a:p>
        </p:txBody>
      </p:sp>
      <p:grpSp>
        <p:nvGrpSpPr>
          <p:cNvPr id="163843" name="Group 163842"/>
          <p:cNvGrpSpPr/>
          <p:nvPr/>
        </p:nvGrpSpPr>
        <p:grpSpPr>
          <a:xfrm>
            <a:off x="2313940" y="2570813"/>
            <a:ext cx="4371260" cy="1174338"/>
            <a:chOff x="3072" y="3091"/>
            <a:chExt cx="2679" cy="889"/>
          </a:xfrm>
        </p:grpSpPr>
        <p:pic>
          <p:nvPicPr>
            <p:cNvPr id="22533" name="Picture 163844" descr="Sun"/>
            <p:cNvPicPr>
              <a:picLocks noChangeAspect="1"/>
            </p:cNvPicPr>
            <p:nvPr/>
          </p:nvPicPr>
          <p:blipFill>
            <a:blip r:embed="rId1"/>
            <a:stretch>
              <a:fillRect/>
            </a:stretch>
          </p:blipFill>
          <p:spPr>
            <a:xfrm>
              <a:off x="4481" y="3091"/>
              <a:ext cx="1270" cy="889"/>
            </a:xfrm>
            <a:prstGeom prst="rect">
              <a:avLst/>
            </a:prstGeom>
            <a:noFill/>
            <a:ln w="9525">
              <a:noFill/>
            </a:ln>
          </p:spPr>
        </p:pic>
        <p:pic>
          <p:nvPicPr>
            <p:cNvPr id="22537" name="Picture 163848" descr="EARTH"/>
            <p:cNvPicPr>
              <a:picLocks noChangeAspect="1"/>
            </p:cNvPicPr>
            <p:nvPr/>
          </p:nvPicPr>
          <p:blipFill>
            <a:blip r:embed="rId2"/>
            <a:srcRect t="22064" b="5566"/>
            <a:stretch>
              <a:fillRect/>
            </a:stretch>
          </p:blipFill>
          <p:spPr>
            <a:xfrm>
              <a:off x="3072" y="3264"/>
              <a:ext cx="570" cy="576"/>
            </a:xfrm>
            <a:prstGeom prst="rect">
              <a:avLst/>
            </a:prstGeom>
            <a:noFill/>
            <a:ln w="9525">
              <a:noFill/>
            </a:ln>
          </p:spPr>
        </p:pic>
        <p:sp>
          <p:nvSpPr>
            <p:cNvPr id="22538" name="Left Arrow 163849"/>
            <p:cNvSpPr/>
            <p:nvPr/>
          </p:nvSpPr>
          <p:spPr>
            <a:xfrm>
              <a:off x="3792" y="3408"/>
              <a:ext cx="672" cy="336"/>
            </a:xfrm>
            <a:prstGeom prst="leftArrow">
              <a:avLst>
                <a:gd name="adj1" fmla="val 50000"/>
                <a:gd name="adj2" fmla="val 50000"/>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en-US" altLang="zh-CN">
                <a:solidFill>
                  <a:schemeClr val="tx1"/>
                </a:solidFill>
                <a:cs typeface="Arial" panose="020B0604020202020204" pitchFamily="34" charset="0"/>
              </a:endParaRPr>
            </a:p>
          </p:txBody>
        </p:sp>
      </p:grpSp>
      <p:sp>
        <p:nvSpPr>
          <p:cNvPr id="163851" name="Title 163850"/>
          <p:cNvSpPr>
            <a:spLocks noGrp="1"/>
          </p:cNvSpPr>
          <p:nvPr>
            <p:ph type="title"/>
          </p:nvPr>
        </p:nvSpPr>
        <p:spPr>
          <a:xfrm>
            <a:off x="0" y="0"/>
            <a:ext cx="9144000" cy="704850"/>
          </a:xfrm>
          <a:solidFill>
            <a:schemeClr val="accent6">
              <a:lumMod val="50000"/>
            </a:schemeClr>
          </a:solidFill>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lang="en-US" altLang="x-none" sz="4400" b="1" i="0" u="none" strike="noStrike" kern="1200" cap="none" spc="0" normalizeH="0" baseline="0" noProof="1">
                <a:solidFill>
                  <a:schemeClr val="bg1"/>
                </a:solidFill>
                <a:effectLst/>
                <a:latin typeface="+mj-lt"/>
                <a:ea typeface="+mj-ea"/>
                <a:cs typeface="+mj-cs"/>
              </a:rPr>
              <a:t>Radiation</a:t>
            </a:r>
            <a:endParaRPr kumimoji="0" lang="en-US" altLang="x-none" sz="4400" b="1" i="0" u="none" strike="noStrike" kern="1200" cap="none" spc="0" normalizeH="0" baseline="0" noProof="1">
              <a:solidFill>
                <a:schemeClr val="bg1"/>
              </a:solidFill>
              <a:effectLst/>
              <a:latin typeface="+mj-lt"/>
              <a:ea typeface="+mj-ea"/>
              <a:cs typeface="+mj-cs"/>
            </a:endParaRPr>
          </a:p>
        </p:txBody>
      </p:sp>
      <p:sp>
        <p:nvSpPr>
          <p:cNvPr id="163852" name="Text Box 163851"/>
          <p:cNvSpPr txBox="1"/>
          <p:nvPr/>
        </p:nvSpPr>
        <p:spPr>
          <a:xfrm>
            <a:off x="438150" y="5505450"/>
            <a:ext cx="8153400" cy="422275"/>
          </a:xfrm>
          <a:prstGeom prst="rect">
            <a:avLst/>
          </a:prstGeom>
          <a:noFill/>
          <a:ln w="25400" cap="flat" cmpd="sng">
            <a:solidFill>
              <a:srgbClr val="FF0000"/>
            </a:solidFill>
            <a:prstDash val="solid"/>
            <a:miter/>
            <a:headEnd type="none" w="med" len="med"/>
            <a:tailEnd type="none" w="med" len="med"/>
          </a:ln>
        </p:spPr>
        <p:txBody>
          <a:bodyPr anchor="t" anchorCtr="0">
            <a:spAutoFit/>
          </a:bodyPr>
          <a:p>
            <a:pPr>
              <a:spcBef>
                <a:spcPct val="50000"/>
              </a:spcBef>
            </a:pPr>
            <a:r>
              <a:rPr lang="en-US" sz="2000" b="1" i="1">
                <a:solidFill>
                  <a:schemeClr val="tx1"/>
                </a:solidFill>
                <a:cs typeface="Arial" panose="020B0604020202020204" pitchFamily="34" charset="0"/>
              </a:rPr>
              <a:t>Words</a:t>
            </a:r>
            <a:r>
              <a:rPr lang="en-US" sz="2000" i="1">
                <a:solidFill>
                  <a:schemeClr val="tx1"/>
                </a:solidFill>
                <a:cs typeface="Arial" panose="020B0604020202020204" pitchFamily="34" charset="0"/>
              </a:rPr>
              <a:t> – sun, reflect, infra-red, waves, most, empty space, sunburn</a:t>
            </a:r>
            <a:endParaRPr lang="en-US" sz="2000" i="1">
              <a:solidFill>
                <a:schemeClr val="tx1"/>
              </a:solidFill>
              <a:cs typeface="Arial" panose="020B0604020202020204" pitchFamily="34" charset="0"/>
            </a:endParaRPr>
          </a:p>
        </p:txBody>
      </p:sp>
      <p:sp>
        <p:nvSpPr>
          <p:cNvPr id="163853" name="Text Box 163852"/>
          <p:cNvSpPr txBox="1"/>
          <p:nvPr/>
        </p:nvSpPr>
        <p:spPr>
          <a:xfrm>
            <a:off x="876300" y="6156325"/>
            <a:ext cx="7277100" cy="701675"/>
          </a:xfrm>
          <a:prstGeom prst="rect">
            <a:avLst/>
          </a:prstGeom>
          <a:solidFill>
            <a:srgbClr val="000099"/>
          </a:solidFill>
          <a:ln w="9525">
            <a:noFill/>
          </a:ln>
        </p:spPr>
        <p:txBody>
          <a:bodyPr anchor="t" anchorCtr="0">
            <a:spAutoFit/>
          </a:bodyPr>
          <a:p>
            <a:pPr algn="ctr">
              <a:spcBef>
                <a:spcPct val="50000"/>
              </a:spcBef>
            </a:pPr>
            <a:r>
              <a:rPr lang="en-US" sz="2000" b="1" i="1">
                <a:solidFill>
                  <a:schemeClr val="bg1"/>
                </a:solidFill>
                <a:cs typeface="Arial" panose="020B0604020202020204" pitchFamily="34" charset="0"/>
              </a:rPr>
              <a:t>Anything HOT emits HEAT RADIATION – the hotter it is, the more infra red radiation it emits</a:t>
            </a:r>
            <a:endParaRPr lang="en-US" sz="2000" b="1" i="1">
              <a:solidFill>
                <a:schemeClr val="bg1"/>
              </a:solidFill>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63843"/>
                                        </p:tgtEl>
                                        <p:attrNameLst>
                                          <p:attrName>style.visibility</p:attrName>
                                        </p:attrNameLst>
                                      </p:cBhvr>
                                      <p:to>
                                        <p:strVal val="visible"/>
                                      </p:to>
                                    </p:set>
                                    <p:animEffect transition="in" filter="wipe(right)">
                                      <p:cBhvr>
                                        <p:cTn id="7" dur="500"/>
                                        <p:tgtEl>
                                          <p:spTgt spid="1638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3842"/>
                                        </p:tgtEl>
                                        <p:attrNameLst>
                                          <p:attrName>style.visibility</p:attrName>
                                        </p:attrNameLst>
                                      </p:cBhvr>
                                      <p:to>
                                        <p:strVal val="visible"/>
                                      </p:to>
                                    </p:set>
                                    <p:animEffect transition="in" filter="wipe(up)">
                                      <p:cBhvr>
                                        <p:cTn id="12" dur="500"/>
                                        <p:tgtEl>
                                          <p:spTgt spid="16384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3852"/>
                                        </p:tgtEl>
                                        <p:attrNameLst>
                                          <p:attrName>style.visibility</p:attrName>
                                        </p:attrNameLst>
                                      </p:cBhvr>
                                      <p:to>
                                        <p:strVal val="visible"/>
                                      </p:to>
                                    </p:set>
                                    <p:anim calcmode="lin" valueType="num">
                                      <p:cBhvr additive="base">
                                        <p:cTn id="17" dur="500" fill="hold"/>
                                        <p:tgtEl>
                                          <p:spTgt spid="163852"/>
                                        </p:tgtEl>
                                        <p:attrNameLst>
                                          <p:attrName>ppt_x</p:attrName>
                                        </p:attrNameLst>
                                      </p:cBhvr>
                                      <p:tavLst>
                                        <p:tav tm="0">
                                          <p:val>
                                            <p:strVal val="#ppt_x"/>
                                          </p:val>
                                        </p:tav>
                                        <p:tav tm="100000">
                                          <p:val>
                                            <p:strVal val="#ppt_x"/>
                                          </p:val>
                                        </p:tav>
                                      </p:tavLst>
                                    </p:anim>
                                    <p:anim calcmode="lin" valueType="num">
                                      <p:cBhvr additive="base">
                                        <p:cTn id="18" dur="500" fill="hold"/>
                                        <p:tgtEl>
                                          <p:spTgt spid="163852"/>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163853"/>
                                        </p:tgtEl>
                                        <p:attrNameLst>
                                          <p:attrName>style.visibility</p:attrName>
                                        </p:attrNameLst>
                                      </p:cBhvr>
                                      <p:to>
                                        <p:strVal val="visible"/>
                                      </p:to>
                                    </p:set>
                                    <p:anim calcmode="lin" valueType="num">
                                      <p:cBhvr additive="base">
                                        <p:cTn id="22" dur="500" fill="hold"/>
                                        <p:tgtEl>
                                          <p:spTgt spid="163853"/>
                                        </p:tgtEl>
                                        <p:attrNameLst>
                                          <p:attrName>ppt_x</p:attrName>
                                        </p:attrNameLst>
                                      </p:cBhvr>
                                      <p:tavLst>
                                        <p:tav tm="0">
                                          <p:val>
                                            <p:strVal val="#ppt_x"/>
                                          </p:val>
                                        </p:tav>
                                        <p:tav tm="100000">
                                          <p:val>
                                            <p:strVal val="#ppt_x"/>
                                          </p:val>
                                        </p:tav>
                                      </p:tavLst>
                                    </p:anim>
                                    <p:anim calcmode="lin" valueType="num">
                                      <p:cBhvr additive="base">
                                        <p:cTn id="23" dur="500" fill="hold"/>
                                        <p:tgtEl>
                                          <p:spTgt spid="1638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p:bldP spid="163852" grpId="0" bldLvl="0" animBg="1"/>
      <p:bldP spid="163853"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r>
              <a:rPr lang="en-US" altLang="en-US"/>
              <a:t>True or False Questions</a:t>
            </a:r>
            <a:endParaRPr lang="en-US" altLang="en-US"/>
          </a:p>
        </p:txBody>
      </p:sp>
      <p:sp>
        <p:nvSpPr>
          <p:cNvPr id="5123" name="Text Box 5122"/>
          <p:cNvSpPr txBox="1"/>
          <p:nvPr/>
        </p:nvSpPr>
        <p:spPr>
          <a:xfrm>
            <a:off x="457200" y="1066800"/>
            <a:ext cx="7924800" cy="4892675"/>
          </a:xfrm>
          <a:prstGeom prst="rect">
            <a:avLst/>
          </a:prstGeom>
          <a:noFill/>
          <a:ln w="9525">
            <a:noFill/>
          </a:ln>
        </p:spPr>
        <p:txBody>
          <a:bodyPr>
            <a:spAutoFit/>
          </a:bodyPr>
          <a:p>
            <a:pPr algn="ctr" eaLnBrk="0" hangingPunct="0">
              <a:spcBef>
                <a:spcPct val="50000"/>
              </a:spcBef>
            </a:pPr>
            <a:r>
              <a:rPr lang="en-GB" altLang="x-none" sz="2400"/>
              <a:t>Radiation travels in straight lines</a:t>
            </a:r>
            <a:endParaRPr lang="en-GB" altLang="x-none" sz="2400"/>
          </a:p>
          <a:p>
            <a:pPr algn="ctr" eaLnBrk="0" hangingPunct="0">
              <a:spcBef>
                <a:spcPct val="50000"/>
              </a:spcBef>
            </a:pPr>
            <a:r>
              <a:rPr lang="en-GB" altLang="x-none" sz="2400"/>
              <a:t>True/False</a:t>
            </a:r>
            <a:endParaRPr lang="en-GB" altLang="x-none" sz="2400"/>
          </a:p>
          <a:p>
            <a:pPr algn="ctr" eaLnBrk="0" hangingPunct="0">
              <a:spcBef>
                <a:spcPct val="50000"/>
              </a:spcBef>
            </a:pPr>
            <a:r>
              <a:rPr lang="en-GB" altLang="x-none" sz="2400"/>
              <a:t>Radiation can travel through a vacuum</a:t>
            </a:r>
            <a:endParaRPr lang="en-GB" altLang="x-none" sz="2400"/>
          </a:p>
          <a:p>
            <a:pPr algn="ctr" eaLnBrk="0" hangingPunct="0">
              <a:spcBef>
                <a:spcPct val="50000"/>
              </a:spcBef>
            </a:pPr>
            <a:r>
              <a:rPr lang="en-GB" altLang="x-none" sz="2400"/>
              <a:t>True/False</a:t>
            </a:r>
            <a:endParaRPr lang="en-GB" altLang="x-none" sz="2400"/>
          </a:p>
          <a:p>
            <a:pPr algn="ctr" eaLnBrk="0" hangingPunct="0">
              <a:spcBef>
                <a:spcPct val="50000"/>
              </a:spcBef>
            </a:pPr>
            <a:r>
              <a:rPr lang="en-GB" altLang="x-none" sz="2400"/>
              <a:t>Radiation requires particles to travel	</a:t>
            </a:r>
            <a:endParaRPr lang="en-GB" altLang="x-none" sz="2400"/>
          </a:p>
          <a:p>
            <a:pPr algn="ctr" eaLnBrk="0" hangingPunct="0">
              <a:spcBef>
                <a:spcPct val="50000"/>
              </a:spcBef>
            </a:pPr>
            <a:r>
              <a:rPr lang="en-GB" altLang="x-none" sz="2400"/>
              <a:t>True/False</a:t>
            </a:r>
            <a:endParaRPr lang="en-GB" altLang="x-none" sz="2400"/>
          </a:p>
          <a:p>
            <a:pPr algn="ctr" eaLnBrk="0" hangingPunct="0">
              <a:spcBef>
                <a:spcPct val="50000"/>
              </a:spcBef>
            </a:pPr>
            <a:r>
              <a:rPr lang="en-GB" altLang="x-none" sz="2400"/>
              <a:t>Radiation travels at the speed of light	</a:t>
            </a:r>
            <a:endParaRPr lang="en-GB" altLang="x-none" sz="2400"/>
          </a:p>
          <a:p>
            <a:pPr algn="ctr" eaLnBrk="0" hangingPunct="0">
              <a:spcBef>
                <a:spcPct val="50000"/>
              </a:spcBef>
            </a:pPr>
            <a:r>
              <a:rPr lang="en-GB" altLang="x-none" sz="2400"/>
              <a:t>True/False</a:t>
            </a:r>
            <a:endParaRPr lang="en-GB" altLang="x-none" sz="2400"/>
          </a:p>
          <a:p>
            <a:pPr eaLnBrk="0" hangingPunct="0">
              <a:spcBef>
                <a:spcPct val="50000"/>
              </a:spcBef>
            </a:pPr>
            <a:r>
              <a:rPr lang="en-GB" altLang="x-none" sz="2400"/>
              <a:t> </a:t>
            </a:r>
            <a:endParaRPr lang="en-GB" altLang="x-none" sz="2400"/>
          </a:p>
        </p:txBody>
      </p:sp>
      <p:sp>
        <p:nvSpPr>
          <p:cNvPr id="5124" name="Straight Connector 5123"/>
          <p:cNvSpPr/>
          <p:nvPr/>
        </p:nvSpPr>
        <p:spPr>
          <a:xfrm flipV="1">
            <a:off x="4419600" y="1828800"/>
            <a:ext cx="762000" cy="76200"/>
          </a:xfrm>
          <a:prstGeom prst="line">
            <a:avLst/>
          </a:prstGeom>
          <a:ln w="57150" cap="flat" cmpd="sng">
            <a:solidFill>
              <a:srgbClr val="000000"/>
            </a:solidFill>
            <a:prstDash val="solid"/>
            <a:headEnd type="none" w="med" len="med"/>
            <a:tailEnd type="none" w="med" len="med"/>
          </a:ln>
        </p:spPr>
      </p:sp>
      <p:sp>
        <p:nvSpPr>
          <p:cNvPr id="5125" name="Straight Connector 5124"/>
          <p:cNvSpPr/>
          <p:nvPr/>
        </p:nvSpPr>
        <p:spPr>
          <a:xfrm flipV="1">
            <a:off x="4419600" y="2895600"/>
            <a:ext cx="762000" cy="76200"/>
          </a:xfrm>
          <a:prstGeom prst="line">
            <a:avLst/>
          </a:prstGeom>
          <a:ln w="57150" cap="flat" cmpd="sng">
            <a:solidFill>
              <a:srgbClr val="000000"/>
            </a:solidFill>
            <a:prstDash val="solid"/>
            <a:headEnd type="none" w="med" len="med"/>
            <a:tailEnd type="none" w="med" len="med"/>
          </a:ln>
        </p:spPr>
      </p:sp>
      <p:sp>
        <p:nvSpPr>
          <p:cNvPr id="5126" name="Straight Connector 5125"/>
          <p:cNvSpPr/>
          <p:nvPr/>
        </p:nvSpPr>
        <p:spPr>
          <a:xfrm flipV="1">
            <a:off x="3581400" y="4038600"/>
            <a:ext cx="762000" cy="76200"/>
          </a:xfrm>
          <a:prstGeom prst="line">
            <a:avLst/>
          </a:prstGeom>
          <a:ln w="57150" cap="flat" cmpd="sng">
            <a:solidFill>
              <a:srgbClr val="000000"/>
            </a:solidFill>
            <a:prstDash val="solid"/>
            <a:headEnd type="none" w="med" len="med"/>
            <a:tailEnd type="none" w="med" len="med"/>
          </a:ln>
        </p:spPr>
      </p:sp>
      <p:sp>
        <p:nvSpPr>
          <p:cNvPr id="5127" name="Straight Connector 5126"/>
          <p:cNvSpPr/>
          <p:nvPr/>
        </p:nvSpPr>
        <p:spPr>
          <a:xfrm flipV="1">
            <a:off x="4495800" y="5105400"/>
            <a:ext cx="762000" cy="76200"/>
          </a:xfrm>
          <a:prstGeom prst="line">
            <a:avLst/>
          </a:prstGeom>
          <a:ln w="57150" cap="flat" cmpd="sng">
            <a:solidFill>
              <a:srgbClr val="000000"/>
            </a:solidFill>
            <a:prstDash val="soli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wd">
                                    <p:tmPct val="100000"/>
                                  </p:iterate>
                                  <p:childTnLst>
                                    <p:set>
                                      <p:cBhvr>
                                        <p:cTn id="6" dur="1" fill="hold">
                                          <p:stCondLst>
                                            <p:cond delay="0"/>
                                          </p:stCondLst>
                                        </p:cTn>
                                        <p:tgtEl>
                                          <p:spTgt spid="5123"/>
                                        </p:tgtEl>
                                        <p:attrNameLst>
                                          <p:attrName>style.visibility</p:attrName>
                                        </p:attrNameLst>
                                      </p:cBhvr>
                                      <p:to>
                                        <p:strVal val="visible"/>
                                      </p:to>
                                    </p:set>
                                    <p:animEffect transition="in" filter="dissolve">
                                      <p:cBhvr>
                                        <p:cTn id="7" dur="3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wipe(left)">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wipe(left)">
                                      <p:cBhvr>
                                        <p:cTn id="17" dur="500"/>
                                        <p:tgtEl>
                                          <p:spTgt spid="51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126"/>
                                        </p:tgtEl>
                                        <p:attrNameLst>
                                          <p:attrName>style.visibility</p:attrName>
                                        </p:attrNameLst>
                                      </p:cBhvr>
                                      <p:to>
                                        <p:strVal val="visible"/>
                                      </p:to>
                                    </p:set>
                                    <p:animEffect transition="in" filter="wipe(left)">
                                      <p:cBhvr>
                                        <p:cTn id="22" dur="500"/>
                                        <p:tgtEl>
                                          <p:spTgt spid="5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127"/>
                                        </p:tgtEl>
                                        <p:attrNameLst>
                                          <p:attrName>style.visibility</p:attrName>
                                        </p:attrNameLst>
                                      </p:cBhvr>
                                      <p:to>
                                        <p:strVal val="visible"/>
                                      </p:to>
                                    </p:set>
                                    <p:animEffect transition="in" filter="wipe(left)">
                                      <p:cBhvr>
                                        <p:cTn id="27"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Conduction, Convection and </a:t>
            </a:r>
            <a:r>
              <a:rPr lang="en-US" sz="8000" b="1" u="sng"/>
              <a:t>Radiation</a:t>
            </a:r>
            <a:endParaRPr lang="en-US" sz="8000" b="1" u="sng"/>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0210" name="Rectangle 2"/>
          <p:cNvSpPr>
            <a:spLocks noGrp="1"/>
          </p:cNvSpPr>
          <p:nvPr>
            <p:ph type="title"/>
          </p:nvPr>
        </p:nvSpPr>
        <p:spPr/>
        <p:txBody>
          <a:bodyPr vert="horz" wrap="square" lIns="91440" tIns="45720" rIns="91440" bIns="45720" anchor="ctr"/>
          <a:p>
            <a:r>
              <a:rPr lang="en-US" altLang="x-none" sz="3200" b="1" dirty="0">
                <a:solidFill>
                  <a:schemeClr val="bg1"/>
                </a:solidFill>
              </a:rPr>
              <a:t>Heating a room using a water radiator</a:t>
            </a:r>
            <a:endParaRPr lang="en-US" altLang="x-none" sz="3200" b="1" dirty="0">
              <a:solidFill>
                <a:schemeClr val="bg1"/>
              </a:solidFill>
            </a:endParaRPr>
          </a:p>
        </p:txBody>
      </p:sp>
      <p:sp>
        <p:nvSpPr>
          <p:cNvPr id="109571" name="Rectangle 3"/>
          <p:cNvSpPr>
            <a:spLocks noGrp="1"/>
          </p:cNvSpPr>
          <p:nvPr>
            <p:ph type="body" sz="half" idx="4294967295"/>
          </p:nvPr>
        </p:nvSpPr>
        <p:spPr>
          <a:xfrm>
            <a:off x="4018280" y="960755"/>
            <a:ext cx="5113655" cy="3671570"/>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533400" lvl="0" indent="-533400"/>
            <a:r>
              <a:rPr lang="en-US" altLang="x-none" dirty="0"/>
              <a:t>Hot water heats the metal radiator by </a:t>
            </a:r>
            <a:r>
              <a:rPr lang="en-US" altLang="x-none" b="1" dirty="0">
                <a:solidFill>
                  <a:srgbClr val="FF0000"/>
                </a:solidFill>
              </a:rPr>
              <a:t>conduction</a:t>
            </a:r>
            <a:r>
              <a:rPr lang="en-US" altLang="x-none" dirty="0"/>
              <a:t>.</a:t>
            </a:r>
            <a:endParaRPr lang="en-US" altLang="x-none" dirty="0"/>
          </a:p>
          <a:p>
            <a:pPr marL="533400" lvl="0" indent="-533400"/>
            <a:r>
              <a:rPr lang="en-US" altLang="x-none" dirty="0"/>
              <a:t>The outer metal surface heats air in contact by </a:t>
            </a:r>
            <a:r>
              <a:rPr lang="en-US" altLang="x-none" b="1" dirty="0">
                <a:solidFill>
                  <a:srgbClr val="FF0000"/>
                </a:solidFill>
              </a:rPr>
              <a:t>conduction</a:t>
            </a:r>
            <a:r>
              <a:rPr lang="en-US" altLang="x-none" dirty="0"/>
              <a:t> and </a:t>
            </a:r>
            <a:r>
              <a:rPr lang="en-US" altLang="x-none" b="1" dirty="0">
                <a:solidFill>
                  <a:schemeClr val="accent2"/>
                </a:solidFill>
              </a:rPr>
              <a:t>radiation</a:t>
            </a:r>
            <a:r>
              <a:rPr lang="en-US" altLang="x-none" dirty="0"/>
              <a:t>.</a:t>
            </a:r>
            <a:endParaRPr lang="en-US" altLang="x-none" dirty="0"/>
          </a:p>
          <a:p>
            <a:pPr marL="533400" lvl="0" indent="-533400"/>
            <a:r>
              <a:rPr lang="en-US" altLang="x-none" dirty="0"/>
              <a:t>Hot air circulates a room by </a:t>
            </a:r>
            <a:r>
              <a:rPr lang="en-US" altLang="x-none" b="1" dirty="0">
                <a:solidFill>
                  <a:srgbClr val="006600"/>
                </a:solidFill>
              </a:rPr>
              <a:t>convection</a:t>
            </a:r>
            <a:r>
              <a:rPr lang="en-US" altLang="x-none" dirty="0"/>
              <a:t>.</a:t>
            </a:r>
            <a:endParaRPr dirty="0"/>
          </a:p>
        </p:txBody>
      </p:sp>
      <p:pic>
        <p:nvPicPr>
          <p:cNvPr id="3" name="Picture 2" descr="1"/>
          <p:cNvPicPr>
            <a:picLocks noChangeAspect="1"/>
          </p:cNvPicPr>
          <p:nvPr/>
        </p:nvPicPr>
        <p:blipFill>
          <a:blip r:embed="rId1"/>
          <a:stretch>
            <a:fillRect/>
          </a:stretch>
        </p:blipFill>
        <p:spPr>
          <a:xfrm>
            <a:off x="5277485" y="4219575"/>
            <a:ext cx="2900680" cy="2558415"/>
          </a:xfrm>
          <a:prstGeom prst="rect">
            <a:avLst/>
          </a:prstGeom>
        </p:spPr>
      </p:pic>
      <p:pic>
        <p:nvPicPr>
          <p:cNvPr id="4" name="Picture 3" descr="2"/>
          <p:cNvPicPr>
            <a:picLocks noChangeAspect="1"/>
          </p:cNvPicPr>
          <p:nvPr/>
        </p:nvPicPr>
        <p:blipFill>
          <a:blip r:embed="rId2"/>
          <a:stretch>
            <a:fillRect/>
          </a:stretch>
        </p:blipFill>
        <p:spPr>
          <a:xfrm>
            <a:off x="163195" y="774700"/>
            <a:ext cx="4210050" cy="3590925"/>
          </a:xfrm>
          <a:prstGeom prst="rect">
            <a:avLst/>
          </a:prstGeom>
        </p:spPr>
      </p:pic>
      <p:pic>
        <p:nvPicPr>
          <p:cNvPr id="5" name="Picture 4"/>
          <p:cNvPicPr>
            <a:picLocks noChangeAspect="1"/>
          </p:cNvPicPr>
          <p:nvPr/>
        </p:nvPicPr>
        <p:blipFill>
          <a:blip r:embed="rId3"/>
          <a:stretch>
            <a:fillRect/>
          </a:stretch>
        </p:blipFill>
        <p:spPr>
          <a:xfrm>
            <a:off x="437515" y="4365625"/>
            <a:ext cx="3580765" cy="2360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571">
                                            <p:txEl>
                                              <p:charRg st="0" end="5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571">
                                            <p:txEl>
                                              <p:charRg st="50" end="12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9571">
                                            <p:txEl>
                                              <p:charRg st="124" end="16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3826" name="Rectangle 2"/>
          <p:cNvSpPr>
            <a:spLocks noGrp="1"/>
          </p:cNvSpPr>
          <p:nvPr>
            <p:ph type="title"/>
          </p:nvPr>
        </p:nvSpPr>
        <p:spPr/>
        <p:txBody>
          <a:bodyPr vert="horz" wrap="square" lIns="91440" tIns="45720" rIns="91440" bIns="45720" anchor="ctr"/>
          <a:p>
            <a:r>
              <a:rPr lang="en-US" altLang="x-none" sz="4000" b="1" dirty="0">
                <a:solidFill>
                  <a:schemeClr val="bg1"/>
                </a:solidFill>
              </a:rPr>
              <a:t>The Greenhouse</a:t>
            </a:r>
            <a:endParaRPr lang="en-US" altLang="x-none" sz="4000" b="1" dirty="0">
              <a:solidFill>
                <a:schemeClr val="bg1"/>
              </a:solidFill>
            </a:endParaRPr>
          </a:p>
        </p:txBody>
      </p:sp>
      <p:sp>
        <p:nvSpPr>
          <p:cNvPr id="183299" name="Rectangle 3"/>
          <p:cNvSpPr>
            <a:spLocks noGrp="1"/>
          </p:cNvSpPr>
          <p:nvPr>
            <p:ph type="body" sz="half" idx="4294967295"/>
          </p:nvPr>
        </p:nvSpPr>
        <p:spPr>
          <a:xfrm>
            <a:off x="393700" y="5306060"/>
            <a:ext cx="7992745" cy="1223645"/>
          </a:xfrm>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buNone/>
            </a:pPr>
            <a:r>
              <a:rPr lang="en-US" altLang="x-none" sz="2400" dirty="0"/>
              <a:t>The ‘</a:t>
            </a:r>
            <a:r>
              <a:rPr lang="en-US" altLang="x-none" sz="2400" b="1" dirty="0">
                <a:solidFill>
                  <a:srgbClr val="FF0000"/>
                </a:solidFill>
              </a:rPr>
              <a:t>Greenhouse Effect</a:t>
            </a:r>
            <a:r>
              <a:rPr lang="en-US" altLang="x-none" sz="2400" dirty="0"/>
              <a:t>’ is where gases such as carbon dioxide in the Earth’s atmosphere have the same effect as the glass of a greenhouse.</a:t>
            </a:r>
            <a:endParaRPr sz="2400" dirty="0"/>
          </a:p>
        </p:txBody>
      </p:sp>
      <p:pic>
        <p:nvPicPr>
          <p:cNvPr id="183300" name="Picture 4" descr="Greenhouse"/>
          <p:cNvPicPr>
            <a:picLocks noChangeAspect="1"/>
          </p:cNvPicPr>
          <p:nvPr>
            <p:ph idx="1"/>
          </p:nvPr>
        </p:nvPicPr>
        <p:blipFill>
          <a:blip r:embed="rId1">
            <a:lum bright="-17999" contrast="24000"/>
          </a:blip>
          <a:srcRect/>
          <a:stretch>
            <a:fillRect/>
          </a:stretch>
        </p:blipFill>
        <p:spPr>
          <a:xfrm>
            <a:off x="1151255" y="991235"/>
            <a:ext cx="6477000" cy="37623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3299">
                                            <p:txEl>
                                              <p:charRg st="0" end="13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2258" name="Rectangle 2"/>
          <p:cNvSpPr>
            <a:spLocks noGrp="1"/>
          </p:cNvSpPr>
          <p:nvPr>
            <p:ph type="title"/>
          </p:nvPr>
        </p:nvSpPr>
        <p:spPr/>
        <p:txBody>
          <a:bodyPr vert="horz" wrap="square" lIns="91440" tIns="45720" rIns="91440" bIns="45720" anchor="ctr"/>
          <a:p>
            <a:r>
              <a:rPr lang="en-US" altLang="x-none" sz="2800" b="1" dirty="0">
                <a:solidFill>
                  <a:schemeClr val="bg1"/>
                </a:solidFill>
              </a:rPr>
              <a:t>Reducing heat transfer using a vacuum flask</a:t>
            </a:r>
            <a:endParaRPr lang="en-US" altLang="x-none" sz="2800" b="1" dirty="0">
              <a:solidFill>
                <a:schemeClr val="bg1"/>
              </a:solidFill>
            </a:endParaRPr>
          </a:p>
        </p:txBody>
      </p:sp>
      <p:sp>
        <p:nvSpPr>
          <p:cNvPr id="5" name="Text Box 4"/>
          <p:cNvSpPr txBox="1"/>
          <p:nvPr/>
        </p:nvSpPr>
        <p:spPr>
          <a:xfrm>
            <a:off x="12065" y="672465"/>
            <a:ext cx="7350125" cy="829945"/>
          </a:xfrm>
          <a:prstGeom prst="rect">
            <a:avLst/>
          </a:prstGeom>
          <a:solidFill>
            <a:schemeClr val="bg1"/>
          </a:solidFill>
        </p:spPr>
        <p:txBody>
          <a:bodyPr wrap="square" rtlCol="0">
            <a:spAutoFit/>
          </a:bodyPr>
          <a:p>
            <a:r>
              <a:rPr lang="en-US" altLang="en-US" sz="2400" b="1" u="sng"/>
              <a:t>Vacuum flasks</a:t>
            </a:r>
            <a:endParaRPr lang="en-US" altLang="en-US" sz="2400"/>
          </a:p>
          <a:p>
            <a:r>
              <a:rPr lang="en-US" altLang="en-US" sz="2400"/>
              <a:t>keep </a:t>
            </a:r>
            <a:r>
              <a:rPr lang="en-US" altLang="en-US" sz="2400">
                <a:solidFill>
                  <a:srgbClr val="FF0000"/>
                </a:solidFill>
              </a:rPr>
              <a:t>hot </a:t>
            </a:r>
            <a:r>
              <a:rPr lang="en-US" altLang="en-US" sz="2400"/>
              <a:t>things </a:t>
            </a:r>
            <a:r>
              <a:rPr lang="en-US" altLang="en-US" sz="2400">
                <a:solidFill>
                  <a:srgbClr val="FF0000"/>
                </a:solidFill>
              </a:rPr>
              <a:t>hot </a:t>
            </a:r>
            <a:r>
              <a:rPr lang="en-US" altLang="en-US" sz="2400"/>
              <a:t>and </a:t>
            </a:r>
            <a:r>
              <a:rPr lang="en-US" altLang="en-US" sz="2400">
                <a:solidFill>
                  <a:schemeClr val="accent6">
                    <a:lumMod val="75000"/>
                  </a:schemeClr>
                </a:solidFill>
              </a:rPr>
              <a:t>cold </a:t>
            </a:r>
            <a:r>
              <a:rPr lang="en-US" altLang="en-US" sz="2400"/>
              <a:t>things </a:t>
            </a:r>
            <a:r>
              <a:rPr lang="en-US" altLang="en-US" sz="2400">
                <a:solidFill>
                  <a:schemeClr val="accent6">
                    <a:lumMod val="75000"/>
                  </a:schemeClr>
                </a:solidFill>
              </a:rPr>
              <a:t>cold</a:t>
            </a:r>
            <a:endParaRPr lang="en-US" altLang="en-US" sz="2400">
              <a:solidFill>
                <a:schemeClr val="accent6">
                  <a:lumMod val="75000"/>
                </a:schemeClr>
              </a:solidFill>
            </a:endParaRPr>
          </a:p>
        </p:txBody>
      </p:sp>
      <p:sp>
        <p:nvSpPr>
          <p:cNvPr id="111619" name="Rectangle 3"/>
          <p:cNvSpPr>
            <a:spLocks noGrp="1"/>
          </p:cNvSpPr>
          <p:nvPr>
            <p:ph type="body" sz="half" idx="4294967295"/>
          </p:nvPr>
        </p:nvSpPr>
        <p:spPr>
          <a:xfrm>
            <a:off x="4110355" y="2060575"/>
            <a:ext cx="4782820" cy="4321175"/>
          </a:xfrm>
          <a:solidFill>
            <a:schemeClr val="bg1"/>
          </a:solidFill>
        </p:spPr>
        <p:txBody>
          <a:bodyPr vert="horz" wrap="square" lIns="91440" tIns="45720" rIns="91440" bIns="45720" anchor="t"/>
          <a:lstStyle>
            <a:lvl1pPr lvl="0">
              <a:defRPr sz="2800"/>
            </a:lvl1pPr>
            <a:lvl2pPr lvl="1">
              <a:defRPr sz="2400"/>
            </a:lvl2pPr>
            <a:lvl3pPr lvl="2">
              <a:defRPr sz="2000"/>
            </a:lvl3pPr>
            <a:lvl4pPr lvl="3">
              <a:defRPr sz="1800"/>
            </a:lvl4pPr>
            <a:lvl5pPr lvl="4">
              <a:defRPr sz="1800"/>
            </a:lvl5pPr>
          </a:lstStyle>
          <a:p>
            <a:pPr marL="0" lvl="0" indent="0">
              <a:lnSpc>
                <a:spcPct val="90000"/>
              </a:lnSpc>
              <a:buNone/>
            </a:pPr>
            <a:r>
              <a:rPr lang="en-US" altLang="x-none" sz="2400" b="1" dirty="0">
                <a:solidFill>
                  <a:srgbClr val="FF0000"/>
                </a:solidFill>
              </a:rPr>
              <a:t>CONDUCTION</a:t>
            </a:r>
            <a:r>
              <a:rPr lang="en-US" altLang="x-none" sz="2400" dirty="0"/>
              <a:t> </a:t>
            </a:r>
            <a:endParaRPr lang="en-US" altLang="x-none" sz="2400" dirty="0"/>
          </a:p>
          <a:p>
            <a:pPr marL="0" lvl="0" indent="0">
              <a:lnSpc>
                <a:spcPct val="90000"/>
              </a:lnSpc>
              <a:buNone/>
            </a:pPr>
            <a:r>
              <a:rPr lang="en-US" altLang="x-none" sz="2400" dirty="0"/>
              <a:t>– reduced by the vacuum, </a:t>
            </a:r>
            <a:r>
              <a:rPr lang="en-US" altLang="en-US" sz="2400" dirty="0"/>
              <a:t>plastic top</a:t>
            </a:r>
            <a:r>
              <a:rPr lang="en-US" altLang="x-none" sz="2400" dirty="0"/>
              <a:t>, glass and air spaces</a:t>
            </a:r>
            <a:endParaRPr lang="en-US" altLang="x-none" sz="2400" dirty="0"/>
          </a:p>
          <a:p>
            <a:pPr marL="0" lvl="0" indent="0">
              <a:lnSpc>
                <a:spcPct val="90000"/>
              </a:lnSpc>
              <a:buNone/>
            </a:pPr>
            <a:r>
              <a:rPr lang="en-US" altLang="x-none" sz="2400" b="1" dirty="0">
                <a:solidFill>
                  <a:srgbClr val="006600"/>
                </a:solidFill>
              </a:rPr>
              <a:t>CONVECTION </a:t>
            </a:r>
            <a:endParaRPr lang="en-US" altLang="x-none" sz="2400" b="1" dirty="0">
              <a:solidFill>
                <a:srgbClr val="006600"/>
              </a:solidFill>
            </a:endParaRPr>
          </a:p>
          <a:p>
            <a:pPr marL="0" lvl="0" indent="0">
              <a:lnSpc>
                <a:spcPct val="90000"/>
              </a:lnSpc>
              <a:buNone/>
            </a:pPr>
            <a:r>
              <a:rPr lang="en-US" altLang="x-none" sz="2400" dirty="0"/>
              <a:t>– reduced by the vacuum, </a:t>
            </a:r>
            <a:r>
              <a:rPr lang="en-US" altLang="en-US" sz="2400" dirty="0"/>
              <a:t>plastic top </a:t>
            </a:r>
            <a:r>
              <a:rPr lang="en-US" altLang="x-none" sz="2400" dirty="0"/>
              <a:t>and the trapped air spaces</a:t>
            </a:r>
            <a:endParaRPr lang="en-US" altLang="x-none" sz="2400" dirty="0"/>
          </a:p>
          <a:p>
            <a:pPr marL="0" lvl="0" indent="0">
              <a:lnSpc>
                <a:spcPct val="90000"/>
              </a:lnSpc>
              <a:buNone/>
            </a:pPr>
            <a:r>
              <a:rPr lang="en-US" altLang="x-none" sz="2400" b="1" dirty="0">
                <a:solidFill>
                  <a:schemeClr val="accent2"/>
                </a:solidFill>
              </a:rPr>
              <a:t>RADIATION</a:t>
            </a:r>
            <a:r>
              <a:rPr lang="en-US" altLang="x-none" sz="2400" dirty="0"/>
              <a:t> </a:t>
            </a:r>
            <a:endParaRPr lang="en-US" altLang="x-none" sz="2400" dirty="0"/>
          </a:p>
          <a:p>
            <a:pPr marL="0" lvl="0" indent="0">
              <a:lnSpc>
                <a:spcPct val="90000"/>
              </a:lnSpc>
              <a:buNone/>
            </a:pPr>
            <a:r>
              <a:rPr lang="en-US" altLang="x-none" sz="2400" dirty="0"/>
              <a:t>– reduced by the silvered glass walls</a:t>
            </a:r>
            <a:endParaRPr lang="en-US" altLang="x-none" sz="2400" dirty="0"/>
          </a:p>
          <a:p>
            <a:pPr marL="0" lvl="0" indent="0">
              <a:lnSpc>
                <a:spcPct val="90000"/>
              </a:lnSpc>
              <a:buNone/>
            </a:pPr>
            <a:r>
              <a:rPr lang="en-US" altLang="en-US" sz="2400" b="1" dirty="0"/>
              <a:t>EVAPOURATION</a:t>
            </a:r>
            <a:endParaRPr lang="en-US" altLang="en-US" sz="2400" b="1" dirty="0"/>
          </a:p>
          <a:p>
            <a:pPr marL="0" lvl="0" indent="0">
              <a:lnSpc>
                <a:spcPct val="90000"/>
              </a:lnSpc>
              <a:buNone/>
            </a:pPr>
            <a:r>
              <a:rPr lang="en-US" altLang="en-US" sz="2400" dirty="0"/>
              <a:t>- reduced by plastic top</a:t>
            </a:r>
            <a:endParaRPr lang="en-US" altLang="en-US" sz="2400" dirty="0"/>
          </a:p>
        </p:txBody>
      </p:sp>
      <p:pic>
        <p:nvPicPr>
          <p:cNvPr id="3" name="Picture 2"/>
          <p:cNvPicPr>
            <a:picLocks noChangeAspect="1"/>
          </p:cNvPicPr>
          <p:nvPr/>
        </p:nvPicPr>
        <p:blipFill>
          <a:blip r:embed="rId1"/>
          <a:stretch>
            <a:fillRect/>
          </a:stretch>
        </p:blipFill>
        <p:spPr>
          <a:xfrm>
            <a:off x="7641590" y="672465"/>
            <a:ext cx="1440180" cy="1732915"/>
          </a:xfrm>
          <a:prstGeom prst="rect">
            <a:avLst/>
          </a:prstGeom>
        </p:spPr>
      </p:pic>
      <p:pic>
        <p:nvPicPr>
          <p:cNvPr id="6" name="Picture 5"/>
          <p:cNvPicPr>
            <a:picLocks noChangeAspect="1"/>
          </p:cNvPicPr>
          <p:nvPr/>
        </p:nvPicPr>
        <p:blipFill>
          <a:blip r:embed="rId2"/>
          <a:stretch>
            <a:fillRect/>
          </a:stretch>
        </p:blipFill>
        <p:spPr>
          <a:xfrm>
            <a:off x="12065" y="2336800"/>
            <a:ext cx="4004945" cy="4044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19">
                                            <p:txEl>
                                              <p:charRg st="0" end="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619">
                                            <p:txEl>
                                              <p:charRg st="12" end="7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619">
                                            <p:txEl>
                                              <p:charRg st="74" end="8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619">
                                            <p:txEl>
                                              <p:charRg st="86" end="14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1619">
                                            <p:txEl>
                                              <p:charRg st="147" end="15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1619">
                                            <p:txEl>
                                              <p:charRg st="158" end="19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1619">
                                            <p:txEl>
                                              <p:char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1619">
                                            <p:txEl>
                                              <p:char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2258" name="Rectangle 2"/>
          <p:cNvSpPr>
            <a:spLocks noGrp="1"/>
          </p:cNvSpPr>
          <p:nvPr>
            <p:ph type="title"/>
          </p:nvPr>
        </p:nvSpPr>
        <p:spPr/>
        <p:txBody>
          <a:bodyPr vert="horz" wrap="square" lIns="91440" tIns="45720" rIns="91440" bIns="45720" anchor="ctr"/>
          <a:p>
            <a:r>
              <a:rPr lang="en-US" altLang="x-none" sz="2800" b="1" dirty="0">
                <a:solidFill>
                  <a:schemeClr val="bg1"/>
                </a:solidFill>
              </a:rPr>
              <a:t>Reducing heat transfer using a vacuum flask</a:t>
            </a:r>
            <a:endParaRPr lang="en-US" altLang="x-none" sz="2800" b="1" dirty="0">
              <a:solidFill>
                <a:schemeClr val="bg1"/>
              </a:solidFill>
            </a:endParaRPr>
          </a:p>
        </p:txBody>
      </p:sp>
      <p:sp>
        <p:nvSpPr>
          <p:cNvPr id="5" name="Text Box 4"/>
          <p:cNvSpPr txBox="1"/>
          <p:nvPr/>
        </p:nvSpPr>
        <p:spPr>
          <a:xfrm>
            <a:off x="12065" y="672465"/>
            <a:ext cx="7350125" cy="829945"/>
          </a:xfrm>
          <a:prstGeom prst="rect">
            <a:avLst/>
          </a:prstGeom>
          <a:solidFill>
            <a:schemeClr val="bg1"/>
          </a:solidFill>
        </p:spPr>
        <p:txBody>
          <a:bodyPr wrap="square" rtlCol="0">
            <a:spAutoFit/>
          </a:bodyPr>
          <a:p>
            <a:r>
              <a:rPr lang="en-US" altLang="en-US" sz="2400" b="1" u="sng"/>
              <a:t>Vacuum flasks</a:t>
            </a:r>
            <a:endParaRPr lang="en-US" altLang="en-US" sz="2400"/>
          </a:p>
          <a:p>
            <a:r>
              <a:rPr lang="en-US" altLang="en-US" sz="2400"/>
              <a:t>keep </a:t>
            </a:r>
            <a:r>
              <a:rPr lang="en-US" altLang="en-US" sz="2400">
                <a:solidFill>
                  <a:srgbClr val="FF0000"/>
                </a:solidFill>
              </a:rPr>
              <a:t>hot </a:t>
            </a:r>
            <a:r>
              <a:rPr lang="en-US" altLang="en-US" sz="2400"/>
              <a:t>things </a:t>
            </a:r>
            <a:r>
              <a:rPr lang="en-US" altLang="en-US" sz="2400">
                <a:solidFill>
                  <a:srgbClr val="FF0000"/>
                </a:solidFill>
              </a:rPr>
              <a:t>hot </a:t>
            </a:r>
            <a:r>
              <a:rPr lang="en-US" altLang="en-US" sz="2400"/>
              <a:t>and </a:t>
            </a:r>
            <a:r>
              <a:rPr lang="en-US" altLang="en-US" sz="2400">
                <a:solidFill>
                  <a:schemeClr val="accent6">
                    <a:lumMod val="75000"/>
                  </a:schemeClr>
                </a:solidFill>
              </a:rPr>
              <a:t>cold </a:t>
            </a:r>
            <a:r>
              <a:rPr lang="en-US" altLang="en-US" sz="2400"/>
              <a:t>things </a:t>
            </a:r>
            <a:r>
              <a:rPr lang="en-US" altLang="en-US" sz="2400">
                <a:solidFill>
                  <a:schemeClr val="accent6">
                    <a:lumMod val="75000"/>
                  </a:schemeClr>
                </a:solidFill>
              </a:rPr>
              <a:t>cold</a:t>
            </a:r>
            <a:endParaRPr lang="en-US" altLang="en-US" sz="2400">
              <a:solidFill>
                <a:schemeClr val="accent6">
                  <a:lumMod val="75000"/>
                </a:schemeClr>
              </a:solidFill>
            </a:endParaRPr>
          </a:p>
        </p:txBody>
      </p:sp>
      <p:pic>
        <p:nvPicPr>
          <p:cNvPr id="6" name="Picture 5"/>
          <p:cNvPicPr>
            <a:picLocks noChangeAspect="1"/>
          </p:cNvPicPr>
          <p:nvPr/>
        </p:nvPicPr>
        <p:blipFill>
          <a:blip r:embed="rId1"/>
          <a:stretch>
            <a:fillRect/>
          </a:stretch>
        </p:blipFill>
        <p:spPr>
          <a:xfrm>
            <a:off x="12065" y="2336800"/>
            <a:ext cx="3805555" cy="4044950"/>
          </a:xfrm>
          <a:prstGeom prst="rect">
            <a:avLst/>
          </a:prstGeom>
        </p:spPr>
      </p:pic>
      <p:sp>
        <p:nvSpPr>
          <p:cNvPr id="4" name="Text Box 3"/>
          <p:cNvSpPr txBox="1"/>
          <p:nvPr/>
        </p:nvSpPr>
        <p:spPr>
          <a:xfrm>
            <a:off x="3817620" y="2223135"/>
            <a:ext cx="5314315" cy="922020"/>
          </a:xfrm>
          <a:prstGeom prst="rect">
            <a:avLst/>
          </a:prstGeom>
          <a:noFill/>
        </p:spPr>
        <p:txBody>
          <a:bodyPr wrap="square" rtlCol="0">
            <a:spAutoFit/>
          </a:bodyPr>
          <a:p>
            <a:r>
              <a:rPr lang="en-US" altLang="en-US"/>
              <a:t>Good insulator = </a:t>
            </a:r>
            <a:r>
              <a:rPr lang="en-US" altLang="en-US" b="1"/>
              <a:t>reduced conduction</a:t>
            </a:r>
            <a:endParaRPr lang="en-US" altLang="en-US"/>
          </a:p>
          <a:p>
            <a:r>
              <a:rPr lang="en-US" altLang="en-US"/>
              <a:t>Blocks the top  = </a:t>
            </a:r>
            <a:r>
              <a:rPr lang="en-US" altLang="en-US" b="1"/>
              <a:t>no convection</a:t>
            </a:r>
            <a:r>
              <a:rPr lang="en-US" altLang="en-US"/>
              <a:t> currents </a:t>
            </a:r>
            <a:endParaRPr lang="en-US" altLang="en-US"/>
          </a:p>
          <a:p>
            <a:r>
              <a:rPr lang="en-US" altLang="en-US"/>
              <a:t>Blocks the top  = no evapouration (H</a:t>
            </a:r>
            <a:r>
              <a:rPr lang="en-US" altLang="en-US" baseline="-25000"/>
              <a:t>2</a:t>
            </a:r>
            <a:r>
              <a:rPr lang="en-US" altLang="en-US"/>
              <a:t>O trapped)</a:t>
            </a:r>
            <a:endParaRPr lang="en-US" altLang="en-US"/>
          </a:p>
        </p:txBody>
      </p:sp>
      <p:sp>
        <p:nvSpPr>
          <p:cNvPr id="7" name="Text Box 6"/>
          <p:cNvSpPr txBox="1"/>
          <p:nvPr/>
        </p:nvSpPr>
        <p:spPr>
          <a:xfrm>
            <a:off x="3817620" y="3442970"/>
            <a:ext cx="5314315" cy="645160"/>
          </a:xfrm>
          <a:prstGeom prst="rect">
            <a:avLst/>
          </a:prstGeom>
          <a:noFill/>
        </p:spPr>
        <p:txBody>
          <a:bodyPr wrap="square" rtlCol="0">
            <a:spAutoFit/>
          </a:bodyPr>
          <a:p>
            <a:r>
              <a:rPr lang="en-US" altLang="en-US"/>
              <a:t>Good insulator = </a:t>
            </a:r>
            <a:r>
              <a:rPr lang="en-US" altLang="en-US" b="1"/>
              <a:t>reduced conduction </a:t>
            </a:r>
            <a:r>
              <a:rPr lang="en-US" altLang="en-US"/>
              <a:t>(glass)</a:t>
            </a:r>
            <a:endParaRPr lang="en-US" altLang="en-US"/>
          </a:p>
          <a:p>
            <a:r>
              <a:rPr lang="en-US" altLang="en-US"/>
              <a:t>Good reflector  = </a:t>
            </a:r>
            <a:r>
              <a:rPr lang="en-US" altLang="en-US" b="1"/>
              <a:t>reduced radiation </a:t>
            </a:r>
            <a:r>
              <a:rPr lang="en-US" altLang="en-US"/>
              <a:t>(silver colour)</a:t>
            </a:r>
            <a:endParaRPr lang="en-US" altLang="en-US"/>
          </a:p>
        </p:txBody>
      </p:sp>
      <p:sp>
        <p:nvSpPr>
          <p:cNvPr id="8" name="Text Box 7"/>
          <p:cNvSpPr txBox="1"/>
          <p:nvPr/>
        </p:nvSpPr>
        <p:spPr>
          <a:xfrm>
            <a:off x="3817620" y="4475480"/>
            <a:ext cx="5314315" cy="645160"/>
          </a:xfrm>
          <a:prstGeom prst="rect">
            <a:avLst/>
          </a:prstGeom>
          <a:noFill/>
        </p:spPr>
        <p:txBody>
          <a:bodyPr wrap="square" rtlCol="0">
            <a:spAutoFit/>
          </a:bodyPr>
          <a:p>
            <a:r>
              <a:rPr lang="en-US" altLang="en-US"/>
              <a:t>Perfect insulator = </a:t>
            </a:r>
            <a:r>
              <a:rPr lang="en-US" altLang="en-US" b="1"/>
              <a:t>no conduction </a:t>
            </a:r>
            <a:r>
              <a:rPr lang="en-US" altLang="en-US"/>
              <a:t>(vacuum)</a:t>
            </a:r>
            <a:endParaRPr lang="en-US" altLang="en-US"/>
          </a:p>
          <a:p>
            <a:r>
              <a:rPr lang="en-US" altLang="en-US">
                <a:sym typeface="+mn-ea"/>
              </a:rPr>
              <a:t>Perfect insulator = </a:t>
            </a:r>
            <a:r>
              <a:rPr lang="en-US" altLang="en-US" b="1">
                <a:sym typeface="+mn-ea"/>
              </a:rPr>
              <a:t>no convection </a:t>
            </a:r>
            <a:r>
              <a:rPr lang="en-US" altLang="en-US">
                <a:sym typeface="+mn-ea"/>
              </a:rPr>
              <a:t>(vacuum)</a:t>
            </a:r>
            <a:endParaRPr lang="en-US" altLang="en-US"/>
          </a:p>
        </p:txBody>
      </p:sp>
      <p:sp>
        <p:nvSpPr>
          <p:cNvPr id="9" name="Text Box 8"/>
          <p:cNvSpPr txBox="1"/>
          <p:nvPr/>
        </p:nvSpPr>
        <p:spPr>
          <a:xfrm>
            <a:off x="3817620" y="5454015"/>
            <a:ext cx="5314315" cy="368300"/>
          </a:xfrm>
          <a:prstGeom prst="rect">
            <a:avLst/>
          </a:prstGeom>
          <a:noFill/>
        </p:spPr>
        <p:txBody>
          <a:bodyPr wrap="square" rtlCol="0">
            <a:spAutoFit/>
          </a:bodyPr>
          <a:p>
            <a:r>
              <a:rPr lang="en-US" altLang="en-US"/>
              <a:t>Good insulator = </a:t>
            </a:r>
            <a:r>
              <a:rPr lang="en-US" altLang="en-US" b="1"/>
              <a:t>reduced conduction </a:t>
            </a:r>
            <a:endParaRPr lang="en-US" alt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2258" name="Rectangle 2"/>
          <p:cNvSpPr>
            <a:spLocks noGrp="1"/>
          </p:cNvSpPr>
          <p:nvPr>
            <p:ph type="title"/>
          </p:nvPr>
        </p:nvSpPr>
        <p:spPr/>
        <p:txBody>
          <a:bodyPr vert="horz" wrap="square" lIns="91440" tIns="45720" rIns="91440" bIns="45720" anchor="ctr"/>
          <a:p>
            <a:r>
              <a:rPr lang="en-US" altLang="en-US" sz="2800" b="1" dirty="0">
                <a:solidFill>
                  <a:schemeClr val="bg1"/>
                </a:solidFill>
              </a:rPr>
              <a:t>Where does this house lose the most heat from?</a:t>
            </a:r>
            <a:endParaRPr lang="en-US" altLang="en-US" sz="2800" b="1" dirty="0">
              <a:solidFill>
                <a:schemeClr val="bg1"/>
              </a:solidFill>
            </a:endParaRPr>
          </a:p>
        </p:txBody>
      </p:sp>
      <p:pic>
        <p:nvPicPr>
          <p:cNvPr id="2" name="Picture 1"/>
          <p:cNvPicPr>
            <a:picLocks noChangeAspect="1"/>
          </p:cNvPicPr>
          <p:nvPr/>
        </p:nvPicPr>
        <p:blipFill>
          <a:blip r:embed="rId1"/>
          <a:stretch>
            <a:fillRect/>
          </a:stretch>
        </p:blipFill>
        <p:spPr>
          <a:xfrm>
            <a:off x="4544695" y="861060"/>
            <a:ext cx="4290060" cy="3217545"/>
          </a:xfrm>
          <a:prstGeom prst="rect">
            <a:avLst/>
          </a:prstGeom>
        </p:spPr>
      </p:pic>
      <p:pic>
        <p:nvPicPr>
          <p:cNvPr id="3" name="Picture 2"/>
          <p:cNvPicPr>
            <a:picLocks noChangeAspect="1"/>
          </p:cNvPicPr>
          <p:nvPr/>
        </p:nvPicPr>
        <p:blipFill>
          <a:blip r:embed="rId2"/>
          <a:stretch>
            <a:fillRect/>
          </a:stretch>
        </p:blipFill>
        <p:spPr>
          <a:xfrm>
            <a:off x="254000" y="860425"/>
            <a:ext cx="4290695" cy="3218180"/>
          </a:xfrm>
          <a:prstGeom prst="rect">
            <a:avLst/>
          </a:prstGeom>
        </p:spPr>
      </p:pic>
      <p:sp>
        <p:nvSpPr>
          <p:cNvPr id="10" name="Text Box 9"/>
          <p:cNvSpPr txBox="1"/>
          <p:nvPr/>
        </p:nvSpPr>
        <p:spPr>
          <a:xfrm>
            <a:off x="832485" y="4580255"/>
            <a:ext cx="7479030" cy="1014730"/>
          </a:xfrm>
          <a:prstGeom prst="rect">
            <a:avLst/>
          </a:prstGeom>
          <a:noFill/>
        </p:spPr>
        <p:txBody>
          <a:bodyPr wrap="square" rtlCol="0">
            <a:spAutoFit/>
          </a:bodyPr>
          <a:p>
            <a:pPr marL="285750" indent="-285750">
              <a:buFont typeface="Arial" panose="020B0604020202020204" pitchFamily="34" charset="0"/>
              <a:buChar char="•"/>
            </a:pPr>
            <a:r>
              <a:rPr lang="en-US" altLang="en-US" sz="2000"/>
              <a:t>Were you right?</a:t>
            </a:r>
            <a:endParaRPr lang="en-US" altLang="en-US" sz="2000"/>
          </a:p>
          <a:p>
            <a:pPr marL="285750" indent="-285750">
              <a:buFont typeface="Arial" panose="020B0604020202020204" pitchFamily="34" charset="0"/>
              <a:buChar char="•"/>
            </a:pPr>
            <a:r>
              <a:rPr lang="en-US" altLang="en-US" sz="2000"/>
              <a:t>What processes cause these heat losses at these places?</a:t>
            </a:r>
            <a:endParaRPr lang="en-US" altLang="en-US" sz="2000"/>
          </a:p>
          <a:p>
            <a:pPr marL="285750" indent="-285750">
              <a:buFont typeface="Arial" panose="020B0604020202020204" pitchFamily="34" charset="0"/>
              <a:buChar char="•"/>
            </a:pPr>
            <a:r>
              <a:rPr lang="en-US" altLang="en-US" sz="2000"/>
              <a:t>How can they be reduced?</a:t>
            </a: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17409" name="Text Placeholder 13314"/>
          <p:cNvSpPr>
            <a:spLocks noGrp="1"/>
          </p:cNvSpPr>
          <p:nvPr>
            <p:ph idx="1"/>
          </p:nvPr>
        </p:nvSpPr>
        <p:spPr>
          <a:xfrm>
            <a:off x="520700" y="1092200"/>
            <a:ext cx="7924800" cy="4419600"/>
          </a:xfrm>
        </p:spPr>
        <p:txBody>
          <a:bodyPr anchor="t"/>
          <a:p>
            <a:pPr marL="0" indent="0">
              <a:buNone/>
            </a:pPr>
            <a:r>
              <a:rPr lang="en-GB" altLang="x-none"/>
              <a:t>To keep houses warm we have a layer of brick then a gap and then another layer of brick. </a:t>
            </a:r>
            <a:endParaRPr lang="en-GB" altLang="x-none"/>
          </a:p>
          <a:p>
            <a:pPr marL="0" indent="0">
              <a:buNone/>
            </a:pPr>
            <a:r>
              <a:rPr lang="en-GB" altLang="x-none"/>
              <a:t>Why does this help keep the house warmer?</a:t>
            </a:r>
            <a:endParaRPr lang="en-GB" altLang="x-none"/>
          </a:p>
        </p:txBody>
      </p:sp>
      <p:pic>
        <p:nvPicPr>
          <p:cNvPr id="17410" name="Picture 13316"/>
          <p:cNvPicPr>
            <a:picLocks noChangeAspect="1"/>
          </p:cNvPicPr>
          <p:nvPr/>
        </p:nvPicPr>
        <p:blipFill>
          <a:blip r:embed="rId1"/>
          <a:stretch>
            <a:fillRect/>
          </a:stretch>
        </p:blipFill>
        <p:spPr>
          <a:xfrm>
            <a:off x="4427538" y="3284538"/>
            <a:ext cx="3914775" cy="2857500"/>
          </a:xfrm>
          <a:prstGeom prst="rect">
            <a:avLst/>
          </a:prstGeom>
          <a:noFill/>
          <a:ln w="9525">
            <a:noFill/>
          </a:ln>
        </p:spPr>
      </p:pic>
      <p:grpSp>
        <p:nvGrpSpPr>
          <p:cNvPr id="13322" name="Group 13321"/>
          <p:cNvGrpSpPr/>
          <p:nvPr/>
        </p:nvGrpSpPr>
        <p:grpSpPr>
          <a:xfrm>
            <a:off x="520700" y="3729038"/>
            <a:ext cx="5670550" cy="1782762"/>
            <a:chOff x="657" y="2349"/>
            <a:chExt cx="3176" cy="953"/>
          </a:xfrm>
        </p:grpSpPr>
        <p:sp>
          <p:nvSpPr>
            <p:cNvPr id="17412" name="Rectangle 13318"/>
            <p:cNvSpPr/>
            <p:nvPr/>
          </p:nvSpPr>
          <p:spPr>
            <a:xfrm>
              <a:off x="657" y="2562"/>
              <a:ext cx="2200" cy="740"/>
            </a:xfrm>
            <a:prstGeom prst="rect">
              <a:avLst/>
            </a:prstGeom>
            <a:noFill/>
            <a:ln w="9525">
              <a:noFill/>
            </a:ln>
          </p:spPr>
          <p:txBody>
            <a:bodyPr anchor="t">
              <a:spAutoFit/>
            </a:bodyPr>
            <a:p>
              <a:pPr indent="0"/>
              <a:r>
                <a:rPr lang="en-GB" altLang="x-none" sz="2800">
                  <a:solidFill>
                    <a:schemeClr val="accent2"/>
                  </a:solidFill>
                  <a:latin typeface="Calibri" panose="020F0502020204030204" charset="0"/>
                </a:rPr>
                <a:t>Because air is a good insulator</a:t>
              </a:r>
              <a:r>
                <a:rPr lang="en-US" altLang="en-GB" sz="2800">
                  <a:solidFill>
                    <a:schemeClr val="accent2"/>
                  </a:solidFill>
                  <a:latin typeface="Calibri" panose="020F0502020204030204" charset="0"/>
                </a:rPr>
                <a:t>, it doesn't conduct heat</a:t>
              </a:r>
              <a:endParaRPr lang="en-US" altLang="en-GB" sz="2800">
                <a:solidFill>
                  <a:schemeClr val="accent2"/>
                </a:solidFill>
                <a:latin typeface="Calibri" panose="020F0502020204030204" charset="0"/>
              </a:endParaRPr>
            </a:p>
          </p:txBody>
        </p:sp>
        <p:sp>
          <p:nvSpPr>
            <p:cNvPr id="17413" name="Freeform 13320"/>
            <p:cNvSpPr/>
            <p:nvPr/>
          </p:nvSpPr>
          <p:spPr>
            <a:xfrm>
              <a:off x="1791" y="2349"/>
              <a:ext cx="2042" cy="311"/>
            </a:xfrm>
            <a:custGeom>
              <a:avLst/>
              <a:gdLst/>
              <a:ahLst/>
              <a:cxnLst/>
              <a:pathLst>
                <a:path w="2042" h="311">
                  <a:moveTo>
                    <a:pt x="0" y="311"/>
                  </a:moveTo>
                  <a:cubicBezTo>
                    <a:pt x="119" y="264"/>
                    <a:pt x="376" y="60"/>
                    <a:pt x="716" y="30"/>
                  </a:cubicBezTo>
                  <a:cubicBezTo>
                    <a:pt x="1056" y="0"/>
                    <a:pt x="1766" y="109"/>
                    <a:pt x="2042" y="130"/>
                  </a:cubicBezTo>
                </a:path>
              </a:pathLst>
            </a:custGeom>
            <a:noFill/>
            <a:ln w="76200" cap="flat" cmpd="sng">
              <a:solidFill>
                <a:srgbClr val="800080"/>
              </a:solidFill>
              <a:prstDash val="solid"/>
              <a:round/>
              <a:headEnd type="none" w="med" len="med"/>
              <a:tailEnd type="triangle" w="med" len="med"/>
            </a:ln>
          </p:spPr>
          <p:txBody>
            <a:bodyPr/>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322"/>
                                        </p:tgtEl>
                                        <p:attrNameLst>
                                          <p:attrName>style.visibility</p:attrName>
                                        </p:attrNameLst>
                                      </p:cBhvr>
                                      <p:to>
                                        <p:strVal val="visible"/>
                                      </p:to>
                                    </p:set>
                                    <p:anim calcmode="lin" valueType="num">
                                      <p:cBhvr>
                                        <p:cTn id="7" dur="500" fill="hold"/>
                                        <p:tgtEl>
                                          <p:spTgt spid="13322"/>
                                        </p:tgtEl>
                                        <p:attrNameLst>
                                          <p:attrName>ppt_x</p:attrName>
                                        </p:attrNameLst>
                                      </p:cBhvr>
                                      <p:tavLst>
                                        <p:tav tm="0">
                                          <p:val>
                                            <p:strVal val="1+#ppt_w/2"/>
                                          </p:val>
                                        </p:tav>
                                        <p:tav tm="100000">
                                          <p:val>
                                            <p:strVal val="#ppt_x"/>
                                          </p:val>
                                        </p:tav>
                                      </p:tavLst>
                                    </p:anim>
                                    <p:anim calcmode="lin" valueType="num">
                                      <p:cBhvr>
                                        <p:cTn id="8" dur="500" fill="hold"/>
                                        <p:tgtEl>
                                          <p:spTgt spid="133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18433" name="Text Placeholder 15362"/>
          <p:cNvSpPr>
            <a:spLocks noGrp="1"/>
          </p:cNvSpPr>
          <p:nvPr>
            <p:ph idx="1"/>
          </p:nvPr>
        </p:nvSpPr>
        <p:spPr>
          <a:xfrm>
            <a:off x="576580" y="768985"/>
            <a:ext cx="7924800" cy="4419600"/>
          </a:xfrm>
        </p:spPr>
        <p:txBody>
          <a:bodyPr anchor="t"/>
          <a:p>
            <a:r>
              <a:rPr lang="en-GB" altLang="x-none"/>
              <a:t>Materials like </a:t>
            </a:r>
            <a:r>
              <a:rPr lang="en-GB" altLang="x-none">
                <a:solidFill>
                  <a:srgbClr val="FF0000"/>
                </a:solidFill>
              </a:rPr>
              <a:t>polystyrene</a:t>
            </a:r>
            <a:r>
              <a:rPr lang="en-GB" altLang="x-none"/>
              <a:t> and </a:t>
            </a:r>
            <a:r>
              <a:rPr lang="en-GB" altLang="x-none">
                <a:solidFill>
                  <a:srgbClr val="FF0000"/>
                </a:solidFill>
              </a:rPr>
              <a:t>foam</a:t>
            </a:r>
            <a:r>
              <a:rPr lang="en-GB" altLang="x-none"/>
              <a:t> are good insulators – explain why</a:t>
            </a:r>
            <a:endParaRPr lang="en-US" altLang="zh-CN"/>
          </a:p>
        </p:txBody>
      </p:sp>
      <p:pic>
        <p:nvPicPr>
          <p:cNvPr id="18435" name="Picture 15366"/>
          <p:cNvPicPr>
            <a:picLocks noChangeAspect="1"/>
          </p:cNvPicPr>
          <p:nvPr/>
        </p:nvPicPr>
        <p:blipFill>
          <a:blip r:embed="rId1"/>
          <a:stretch>
            <a:fillRect/>
          </a:stretch>
        </p:blipFill>
        <p:spPr>
          <a:xfrm>
            <a:off x="4500563" y="2060575"/>
            <a:ext cx="4298950" cy="4306888"/>
          </a:xfrm>
          <a:prstGeom prst="rect">
            <a:avLst/>
          </a:prstGeom>
          <a:noFill/>
          <a:ln w="9525">
            <a:noFill/>
          </a:ln>
        </p:spPr>
      </p:pic>
      <p:grpSp>
        <p:nvGrpSpPr>
          <p:cNvPr id="15377" name="Group 15376"/>
          <p:cNvGrpSpPr/>
          <p:nvPr/>
        </p:nvGrpSpPr>
        <p:grpSpPr>
          <a:xfrm>
            <a:off x="218440" y="2478405"/>
            <a:ext cx="6958965" cy="3969011"/>
            <a:chOff x="521" y="1573"/>
            <a:chExt cx="4128" cy="2500"/>
          </a:xfrm>
        </p:grpSpPr>
        <p:sp>
          <p:nvSpPr>
            <p:cNvPr id="18437" name="Rectangle 15368"/>
            <p:cNvSpPr/>
            <p:nvPr/>
          </p:nvSpPr>
          <p:spPr>
            <a:xfrm>
              <a:off x="521" y="1573"/>
              <a:ext cx="1860" cy="2500"/>
            </a:xfrm>
            <a:prstGeom prst="rect">
              <a:avLst/>
            </a:prstGeom>
            <a:noFill/>
            <a:ln w="9525">
              <a:noFill/>
            </a:ln>
          </p:spPr>
          <p:txBody>
            <a:bodyPr wrap="square" anchor="t">
              <a:spAutoFit/>
            </a:bodyPr>
            <a:p>
              <a:pPr indent="0"/>
              <a:r>
                <a:rPr lang="en-GB" altLang="x-none" sz="2800">
                  <a:solidFill>
                    <a:srgbClr val="002060"/>
                  </a:solidFill>
                  <a:latin typeface="Calibri" panose="020F0502020204030204" charset="0"/>
                </a:rPr>
                <a:t>Because they contain bubbles of air – and air is a good insulator</a:t>
              </a:r>
              <a:endParaRPr lang="en-GB" altLang="x-none" sz="2800">
                <a:solidFill>
                  <a:srgbClr val="002060"/>
                </a:solidFill>
                <a:latin typeface="Calibri" panose="020F0502020204030204" charset="0"/>
              </a:endParaRPr>
            </a:p>
            <a:p>
              <a:pPr indent="0"/>
              <a:endParaRPr lang="en-GB" altLang="x-none" sz="2800">
                <a:solidFill>
                  <a:srgbClr val="002060"/>
                </a:solidFill>
                <a:latin typeface="Calibri" panose="020F0502020204030204" charset="0"/>
              </a:endParaRPr>
            </a:p>
            <a:p>
              <a:pPr indent="0"/>
              <a:r>
                <a:rPr lang="en-US" altLang="en-GB" sz="2800">
                  <a:solidFill>
                    <a:srgbClr val="002060"/>
                  </a:solidFill>
                  <a:latin typeface="Calibri" panose="020F0502020204030204" charset="0"/>
                </a:rPr>
                <a:t>The foam prevents convection currents in betweeen the walls</a:t>
              </a:r>
              <a:endParaRPr lang="en-US" altLang="en-GB" sz="2800">
                <a:solidFill>
                  <a:srgbClr val="002060"/>
                </a:solidFill>
                <a:latin typeface="Calibri" panose="020F0502020204030204" charset="0"/>
              </a:endParaRPr>
            </a:p>
          </p:txBody>
        </p:sp>
        <p:sp>
          <p:nvSpPr>
            <p:cNvPr id="18438" name="Straight Connector 15369"/>
            <p:cNvSpPr/>
            <p:nvPr/>
          </p:nvSpPr>
          <p:spPr>
            <a:xfrm flipV="1">
              <a:off x="2245" y="1706"/>
              <a:ext cx="1724" cy="46"/>
            </a:xfrm>
            <a:prstGeom prst="line">
              <a:avLst/>
            </a:prstGeom>
            <a:ln w="76200" cap="flat" cmpd="sng">
              <a:solidFill>
                <a:srgbClr val="800080"/>
              </a:solidFill>
              <a:prstDash val="solid"/>
              <a:round/>
              <a:headEnd type="none" w="med" len="med"/>
              <a:tailEnd type="triangle" w="med" len="med"/>
            </a:ln>
          </p:spPr>
        </p:sp>
        <p:sp>
          <p:nvSpPr>
            <p:cNvPr id="18439" name="Straight Connector 15370"/>
            <p:cNvSpPr/>
            <p:nvPr/>
          </p:nvSpPr>
          <p:spPr>
            <a:xfrm flipV="1">
              <a:off x="2290" y="2251"/>
              <a:ext cx="1996" cy="46"/>
            </a:xfrm>
            <a:prstGeom prst="line">
              <a:avLst/>
            </a:prstGeom>
            <a:ln w="76200" cap="flat" cmpd="sng">
              <a:solidFill>
                <a:srgbClr val="800080"/>
              </a:solidFill>
              <a:prstDash val="solid"/>
              <a:round/>
              <a:headEnd type="none" w="med" len="med"/>
              <a:tailEnd type="triangle" w="med" len="med"/>
            </a:ln>
          </p:spPr>
        </p:sp>
        <p:sp>
          <p:nvSpPr>
            <p:cNvPr id="18440" name="Straight Connector 15371"/>
            <p:cNvSpPr/>
            <p:nvPr/>
          </p:nvSpPr>
          <p:spPr>
            <a:xfrm>
              <a:off x="2154" y="2524"/>
              <a:ext cx="2223" cy="589"/>
            </a:xfrm>
            <a:prstGeom prst="line">
              <a:avLst/>
            </a:prstGeom>
            <a:ln w="76200" cap="flat" cmpd="sng">
              <a:solidFill>
                <a:srgbClr val="800080"/>
              </a:solidFill>
              <a:prstDash val="solid"/>
              <a:round/>
              <a:headEnd type="none" w="med" len="med"/>
              <a:tailEnd type="triangle" w="med" len="med"/>
            </a:ln>
          </p:spPr>
        </p:sp>
        <p:sp>
          <p:nvSpPr>
            <p:cNvPr id="18441" name="Straight Connector 15372"/>
            <p:cNvSpPr/>
            <p:nvPr/>
          </p:nvSpPr>
          <p:spPr>
            <a:xfrm>
              <a:off x="2835" y="1752"/>
              <a:ext cx="1814" cy="272"/>
            </a:xfrm>
            <a:prstGeom prst="line">
              <a:avLst/>
            </a:prstGeom>
            <a:ln w="76200" cap="flat" cmpd="sng">
              <a:solidFill>
                <a:srgbClr val="800080"/>
              </a:solidFill>
              <a:prstDash val="solid"/>
              <a:round/>
              <a:headEnd type="none" w="med" len="med"/>
              <a:tailEnd type="triangle" w="med" len="med"/>
            </a:ln>
          </p:spPr>
        </p:sp>
        <p:sp>
          <p:nvSpPr>
            <p:cNvPr id="18442" name="Straight Connector 15373"/>
            <p:cNvSpPr/>
            <p:nvPr/>
          </p:nvSpPr>
          <p:spPr>
            <a:xfrm>
              <a:off x="2381" y="2841"/>
              <a:ext cx="1951" cy="589"/>
            </a:xfrm>
            <a:prstGeom prst="line">
              <a:avLst/>
            </a:prstGeom>
            <a:ln w="76200" cap="flat" cmpd="sng">
              <a:solidFill>
                <a:srgbClr val="800080"/>
              </a:solidFill>
              <a:prstDash val="solid"/>
              <a:round/>
              <a:headEnd type="none" w="med" len="med"/>
              <a:tailEnd type="triangle" w="med" len="med"/>
            </a:ln>
          </p:spPr>
        </p:sp>
        <p:sp>
          <p:nvSpPr>
            <p:cNvPr id="18443" name="Straight Connector 15374"/>
            <p:cNvSpPr/>
            <p:nvPr/>
          </p:nvSpPr>
          <p:spPr>
            <a:xfrm>
              <a:off x="2200" y="2931"/>
              <a:ext cx="2404" cy="998"/>
            </a:xfrm>
            <a:prstGeom prst="line">
              <a:avLst/>
            </a:prstGeom>
            <a:ln w="76200" cap="flat" cmpd="sng">
              <a:solidFill>
                <a:srgbClr val="800080"/>
              </a:solidFill>
              <a:prstDash val="solid"/>
              <a:round/>
              <a:headEnd type="none" w="med" len="med"/>
              <a:tailEnd type="triangle" w="med" len="med"/>
            </a:ln>
          </p:spPr>
        </p:sp>
        <p:sp>
          <p:nvSpPr>
            <p:cNvPr id="18444" name="Straight Connector 15375"/>
            <p:cNvSpPr/>
            <p:nvPr/>
          </p:nvSpPr>
          <p:spPr>
            <a:xfrm>
              <a:off x="2517" y="2296"/>
              <a:ext cx="1134" cy="408"/>
            </a:xfrm>
            <a:prstGeom prst="line">
              <a:avLst/>
            </a:prstGeom>
            <a:ln w="76200" cap="flat" cmpd="sng">
              <a:solidFill>
                <a:srgbClr val="800080"/>
              </a:solidFill>
              <a:prstDash val="solid"/>
              <a:round/>
              <a:headEnd type="none" w="med" len="med"/>
              <a:tailEnd type="triangl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377"/>
                                        </p:tgtEl>
                                        <p:attrNameLst>
                                          <p:attrName>style.visibility</p:attrName>
                                        </p:attrNameLst>
                                      </p:cBhvr>
                                      <p:to>
                                        <p:strVal val="visible"/>
                                      </p:to>
                                    </p:set>
                                    <p:anim calcmode="lin" valueType="num">
                                      <p:cBhvr>
                                        <p:cTn id="7" dur="500" fill="hold"/>
                                        <p:tgtEl>
                                          <p:spTgt spid="15377"/>
                                        </p:tgtEl>
                                        <p:attrNameLst>
                                          <p:attrName>ppt_x</p:attrName>
                                        </p:attrNameLst>
                                      </p:cBhvr>
                                      <p:tavLst>
                                        <p:tav tm="0">
                                          <p:val>
                                            <p:strVal val="1+#ppt_w/2"/>
                                          </p:val>
                                        </p:tav>
                                        <p:tav tm="100000">
                                          <p:val>
                                            <p:strVal val="#ppt_x"/>
                                          </p:val>
                                        </p:tav>
                                      </p:tavLst>
                                    </p:anim>
                                    <p:anim calcmode="lin" valueType="num">
                                      <p:cBhvr>
                                        <p:cTn id="8" dur="500" fill="hold"/>
                                        <p:tgtEl>
                                          <p:spTgt spid="153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19457" name="Text Placeholder 16386"/>
          <p:cNvSpPr>
            <a:spLocks noGrp="1"/>
          </p:cNvSpPr>
          <p:nvPr>
            <p:ph idx="1"/>
          </p:nvPr>
        </p:nvSpPr>
        <p:spPr>
          <a:xfrm>
            <a:off x="228600" y="1047115"/>
            <a:ext cx="5200650" cy="4419600"/>
          </a:xfrm>
        </p:spPr>
        <p:txBody>
          <a:bodyPr anchor="t"/>
          <a:p>
            <a:r>
              <a:rPr lang="en-GB" altLang="x-none"/>
              <a:t>A string vest </a:t>
            </a:r>
            <a:r>
              <a:rPr lang="en-US" altLang="en-GB"/>
              <a:t>is not warm </a:t>
            </a:r>
            <a:r>
              <a:rPr lang="en-GB" altLang="x-none"/>
              <a:t>– but if you have a jumper on top of it, it is very warm – </a:t>
            </a:r>
            <a:r>
              <a:rPr lang="en-GB" altLang="x-none">
                <a:solidFill>
                  <a:srgbClr val="FF0000"/>
                </a:solidFill>
              </a:rPr>
              <a:t>explain why?</a:t>
            </a:r>
            <a:endParaRPr lang="en-GB" altLang="x-none">
              <a:solidFill>
                <a:srgbClr val="FF0000"/>
              </a:solidFill>
            </a:endParaRPr>
          </a:p>
        </p:txBody>
      </p:sp>
      <p:pic>
        <p:nvPicPr>
          <p:cNvPr id="19458" name="Picture 16389"/>
          <p:cNvPicPr>
            <a:picLocks noChangeAspect="1"/>
          </p:cNvPicPr>
          <p:nvPr/>
        </p:nvPicPr>
        <p:blipFill>
          <a:blip r:embed="rId1"/>
          <a:stretch>
            <a:fillRect/>
          </a:stretch>
        </p:blipFill>
        <p:spPr>
          <a:xfrm>
            <a:off x="5722938" y="839788"/>
            <a:ext cx="3162300" cy="5664200"/>
          </a:xfrm>
          <a:prstGeom prst="rect">
            <a:avLst/>
          </a:prstGeom>
          <a:noFill/>
          <a:ln w="9525">
            <a:noFill/>
          </a:ln>
        </p:spPr>
      </p:pic>
      <p:sp>
        <p:nvSpPr>
          <p:cNvPr id="16392" name="Rectangle 16391"/>
          <p:cNvSpPr/>
          <p:nvPr/>
        </p:nvSpPr>
        <p:spPr>
          <a:xfrm>
            <a:off x="1244283" y="3651885"/>
            <a:ext cx="3168650" cy="1814830"/>
          </a:xfrm>
          <a:prstGeom prst="rect">
            <a:avLst/>
          </a:prstGeom>
          <a:noFill/>
          <a:ln w="9525">
            <a:noFill/>
          </a:ln>
        </p:spPr>
        <p:txBody>
          <a:bodyPr anchor="t">
            <a:spAutoFit/>
          </a:bodyPr>
          <a:p>
            <a:pPr indent="0">
              <a:spcBef>
                <a:spcPct val="20000"/>
              </a:spcBef>
            </a:pPr>
            <a:r>
              <a:rPr lang="en-GB" altLang="x-none" sz="2800">
                <a:solidFill>
                  <a:srgbClr val="002060"/>
                </a:solidFill>
                <a:latin typeface="Calibri" panose="020F0502020204030204" charset="0"/>
              </a:rPr>
              <a:t>It traps air in the holes of the string vest and air is a good insulator</a:t>
            </a:r>
            <a:endParaRPr lang="en-GB" altLang="x-none" sz="2800">
              <a:solidFill>
                <a:srgbClr val="002060"/>
              </a:solidFill>
              <a:latin typeface="Calibri" panose="020F0502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392"/>
                                        </p:tgtEl>
                                        <p:attrNameLst>
                                          <p:attrName>style.visibility</p:attrName>
                                        </p:attrNameLst>
                                      </p:cBhvr>
                                      <p:to>
                                        <p:strVal val="visible"/>
                                      </p:to>
                                    </p:set>
                                    <p:anim calcmode="lin" valueType="num">
                                      <p:cBhvr>
                                        <p:cTn id="7" dur="500" fill="hold"/>
                                        <p:tgtEl>
                                          <p:spTgt spid="16392"/>
                                        </p:tgtEl>
                                        <p:attrNameLst>
                                          <p:attrName>ppt_x</p:attrName>
                                        </p:attrNameLst>
                                      </p:cBhvr>
                                      <p:tavLst>
                                        <p:tav tm="0">
                                          <p:val>
                                            <p:strVal val="1+#ppt_w/2"/>
                                          </p:val>
                                        </p:tav>
                                        <p:tav tm="100000">
                                          <p:val>
                                            <p:strVal val="#ppt_x"/>
                                          </p:val>
                                        </p:tav>
                                      </p:tavLst>
                                    </p:anim>
                                    <p:anim calcmode="lin" valueType="num">
                                      <p:cBhvr>
                                        <p:cTn id="8" dur="500" fill="hold"/>
                                        <p:tgtEl>
                                          <p:spTgt spid="163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20481" name="Text Placeholder 27650"/>
          <p:cNvSpPr>
            <a:spLocks noGrp="1"/>
          </p:cNvSpPr>
          <p:nvPr>
            <p:ph idx="1"/>
          </p:nvPr>
        </p:nvSpPr>
        <p:spPr>
          <a:xfrm>
            <a:off x="609600" y="920750"/>
            <a:ext cx="7924800" cy="4419600"/>
          </a:xfrm>
        </p:spPr>
        <p:txBody>
          <a:bodyPr anchor="t"/>
          <a:p>
            <a:r>
              <a:rPr lang="en-GB" altLang="x-none"/>
              <a:t>Imagine that the kettle has its </a:t>
            </a:r>
            <a:r>
              <a:rPr lang="en-GB" altLang="x-none">
                <a:solidFill>
                  <a:srgbClr val="FF0000"/>
                </a:solidFill>
              </a:rPr>
              <a:t>element</a:t>
            </a:r>
            <a:r>
              <a:rPr lang="en-GB" altLang="x-none"/>
              <a:t> in the </a:t>
            </a:r>
            <a:r>
              <a:rPr lang="en-GB" altLang="x-none">
                <a:solidFill>
                  <a:srgbClr val="FF0000"/>
                </a:solidFill>
              </a:rPr>
              <a:t>middle</a:t>
            </a:r>
            <a:r>
              <a:rPr lang="en-GB" altLang="x-none"/>
              <a:t> </a:t>
            </a:r>
            <a:r>
              <a:rPr lang="en-GB" altLang="x-none">
                <a:solidFill>
                  <a:srgbClr val="FF0000"/>
                </a:solidFill>
              </a:rPr>
              <a:t>– draw the movement of water</a:t>
            </a:r>
            <a:r>
              <a:rPr lang="en-GB" altLang="x-none"/>
              <a:t> and explain why </a:t>
            </a:r>
            <a:r>
              <a:rPr lang="en-US" altLang="en-GB"/>
              <a:t>is not </a:t>
            </a:r>
            <a:r>
              <a:rPr lang="en-GB" altLang="x-none">
                <a:solidFill>
                  <a:srgbClr val="FF0000"/>
                </a:solidFill>
              </a:rPr>
              <a:t>useful</a:t>
            </a:r>
            <a:endParaRPr lang="en-US" altLang="zh-CN">
              <a:solidFill>
                <a:srgbClr val="FF0000"/>
              </a:solidFill>
            </a:endParaRPr>
          </a:p>
        </p:txBody>
      </p:sp>
      <p:pic>
        <p:nvPicPr>
          <p:cNvPr id="25603" name="Picture 19459"/>
          <p:cNvPicPr>
            <a:picLocks noChangeAspect="1"/>
          </p:cNvPicPr>
          <p:nvPr/>
        </p:nvPicPr>
        <p:blipFill>
          <a:blip r:embed="rId1"/>
          <a:stretch>
            <a:fillRect/>
          </a:stretch>
        </p:blipFill>
        <p:spPr>
          <a:xfrm>
            <a:off x="4816475" y="2984500"/>
            <a:ext cx="2622550" cy="2355850"/>
          </a:xfrm>
          <a:prstGeom prst="rect">
            <a:avLst/>
          </a:prstGeom>
          <a:noFill/>
          <a:ln w="9525" cap="flat" cmpd="sng">
            <a:solidFill>
              <a:schemeClr val="accent1"/>
            </a:solidFill>
            <a:prstDash val="solid"/>
            <a:round/>
            <a:headEnd type="none" w="med" len="med"/>
            <a:tailEnd type="none" w="med" len="med"/>
          </a:ln>
        </p:spPr>
      </p:pic>
      <p:sp>
        <p:nvSpPr>
          <p:cNvPr id="26628" name="Rectangle 27652"/>
          <p:cNvSpPr/>
          <p:nvPr/>
        </p:nvSpPr>
        <p:spPr>
          <a:xfrm>
            <a:off x="342900" y="3470275"/>
            <a:ext cx="3714750" cy="1383665"/>
          </a:xfrm>
          <a:prstGeom prst="rect">
            <a:avLst/>
          </a:prstGeom>
          <a:noFill/>
          <a:ln w="9525">
            <a:noFill/>
          </a:ln>
        </p:spPr>
        <p:txBody>
          <a:bodyPr wrap="square" anchor="t">
            <a:spAutoFit/>
          </a:bodyPr>
          <a:p>
            <a:pPr indent="0"/>
            <a:r>
              <a:rPr lang="en-GB" altLang="x-none" sz="2800">
                <a:solidFill>
                  <a:srgbClr val="002060"/>
                </a:solidFill>
                <a:latin typeface="Calibri" panose="020F0502020204030204" charset="0"/>
              </a:rPr>
              <a:t>Because it cannot warm the water underneath the element</a:t>
            </a:r>
            <a:endParaRPr lang="en-GB" altLang="x-none" sz="2800">
              <a:solidFill>
                <a:srgbClr val="002060"/>
              </a:solidFill>
              <a:latin typeface="Calibri" panose="020F0502020204030204" charset="0"/>
            </a:endParaRPr>
          </a:p>
        </p:txBody>
      </p:sp>
    </p:spTree>
    <p:controls>
      <mc:AlternateContent xmlns:mc="http://schemas.openxmlformats.org/markup-compatibility/2006">
        <mc:Choice xmlns:v="urn:schemas-microsoft-com:vml" Requires="v">
          <p:control spid="1027" name="" r:id="rId2" imgW="5683250" imgH="4367213"/>
        </mc:Choice>
        <mc:Fallback>
          <p:control name="" r:id="rId2" imgW="5683250" imgH="4367213">
            <p:pic>
              <p:nvPicPr>
                <p:cNvPr id="0" name="" descr="ppt/media/image23.png"/>
                <p:cNvPicPr/>
                <p:nvPr/>
              </p:nvPicPr>
              <p:blipFill>
                <a:blip r:embed="rId3"/>
                <a:stretch>
                  <a:fillRect/>
                </a:stretch>
              </p:blipFill>
              <p:spPr>
                <a:xfrm>
                  <a:off x="3448685" y="2378075"/>
                  <a:ext cx="5683250" cy="4367213"/>
                </a:xfrm>
                <a:prstGeom prst="rect">
                  <a:avLst/>
                </a:prstGeom>
                <a:noFill/>
                <a:ln w="9525">
                  <a:noFill/>
                </a:ln>
              </p:spPr>
            </p:pic>
          </p:control>
        </mc:Fallback>
      </mc:AlternateContent>
    </p:controls>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4306"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1</a:t>
            </a:r>
            <a:endParaRPr lang="en-US" altLang="x-none" sz="4000" b="1" dirty="0">
              <a:solidFill>
                <a:schemeClr val="bg1"/>
              </a:solidFill>
            </a:endParaRPr>
          </a:p>
        </p:txBody>
      </p:sp>
      <p:sp>
        <p:nvSpPr>
          <p:cNvPr id="2" name="Content Placeholder 1"/>
          <p:cNvSpPr>
            <a:spLocks noGrp="1"/>
          </p:cNvSpPr>
          <p:nvPr>
            <p:ph idx="1"/>
          </p:nvPr>
        </p:nvSpPr>
        <p:spPr/>
        <p:txBody>
          <a:bodyPr/>
          <a:p>
            <a:endParaRPr lang="en-US"/>
          </a:p>
        </p:txBody>
      </p:sp>
      <p:sp>
        <p:nvSpPr>
          <p:cNvPr id="354307" name="Text Box 3"/>
          <p:cNvSpPr txBox="1"/>
          <p:nvPr/>
        </p:nvSpPr>
        <p:spPr>
          <a:xfrm>
            <a:off x="395288" y="981075"/>
            <a:ext cx="8353425" cy="2922905"/>
          </a:xfrm>
          <a:prstGeom prst="rect">
            <a:avLst/>
          </a:prstGeom>
          <a:solidFill>
            <a:schemeClr val="bg1"/>
          </a:solidFill>
          <a:ln w="9525">
            <a:noFill/>
          </a:ln>
        </p:spPr>
        <p:txBody>
          <a:bodyPr>
            <a:spAutoFit/>
          </a:bodyPr>
          <a:p>
            <a:pPr eaLnBrk="0" hangingPunct="0">
              <a:spcBef>
                <a:spcPct val="50000"/>
              </a:spcBef>
            </a:pPr>
            <a:r>
              <a:rPr sz="2800" b="1" dirty="0">
                <a:solidFill>
                  <a:srgbClr val="FF3300"/>
                </a:solidFill>
                <a:latin typeface="Times New Roman" panose="02020603050405020304" charset="0"/>
              </a:rPr>
              <a:t>Choose appropriate words to fill in the gaps in below:</a:t>
            </a:r>
            <a:endParaRPr sz="2800" b="1" dirty="0">
              <a:solidFill>
                <a:srgbClr val="FF3300"/>
              </a:solidFill>
              <a:latin typeface="Times New Roman" panose="02020603050405020304" charset="0"/>
            </a:endParaRPr>
          </a:p>
          <a:p>
            <a:pPr eaLnBrk="0" hangingPunct="0">
              <a:spcBef>
                <a:spcPct val="50000"/>
              </a:spcBef>
            </a:pPr>
            <a:r>
              <a:rPr sz="2400" b="1" dirty="0">
                <a:latin typeface="Times New Roman" panose="02020603050405020304" charset="0"/>
              </a:rPr>
              <a:t>_________ is the form of energy that ________ from a hot place to a cold one because of the __________ difference between these two places. </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Heat moves by conduction, ____________ and radiation.</a:t>
            </a:r>
            <a:endParaRPr sz="2400" b="1" dirty="0">
              <a:latin typeface="Times New Roman" panose="02020603050405020304" charset="0"/>
            </a:endParaRPr>
          </a:p>
          <a:p>
            <a:pPr eaLnBrk="0" hangingPunct="0">
              <a:spcBef>
                <a:spcPct val="50000"/>
              </a:spcBef>
            </a:pPr>
            <a:r>
              <a:rPr sz="2400" b="1" dirty="0">
                <a:latin typeface="Times New Roman" panose="02020603050405020304" charset="0"/>
              </a:rPr>
              <a:t>_________ energy is an alternative name for heat energy.</a:t>
            </a:r>
            <a:endParaRPr sz="2400" b="1" dirty="0">
              <a:latin typeface="Times New Roman" panose="02020603050405020304" charset="0"/>
            </a:endParaRPr>
          </a:p>
        </p:txBody>
      </p:sp>
      <p:sp>
        <p:nvSpPr>
          <p:cNvPr id="113668" name="Text Box 4"/>
          <p:cNvSpPr txBox="1"/>
          <p:nvPr/>
        </p:nvSpPr>
        <p:spPr>
          <a:xfrm>
            <a:off x="1476375" y="5013325"/>
            <a:ext cx="1295400" cy="368300"/>
          </a:xfrm>
          <a:prstGeom prst="rect">
            <a:avLst/>
          </a:prstGeom>
          <a:noFill/>
          <a:ln w="9525">
            <a:noFill/>
          </a:ln>
        </p:spPr>
        <p:txBody>
          <a:bodyPr>
            <a:spAutoFit/>
          </a:bodyPr>
          <a:p>
            <a:pPr>
              <a:spcBef>
                <a:spcPct val="50000"/>
              </a:spcBef>
            </a:pPr>
            <a:r>
              <a:rPr b="1" dirty="0">
                <a:solidFill>
                  <a:schemeClr val="accent2"/>
                </a:solidFill>
              </a:rPr>
              <a:t>thermal</a:t>
            </a:r>
            <a:endParaRPr b="1" dirty="0">
              <a:solidFill>
                <a:schemeClr val="accent2"/>
              </a:solidFill>
            </a:endParaRPr>
          </a:p>
        </p:txBody>
      </p:sp>
      <p:sp>
        <p:nvSpPr>
          <p:cNvPr id="113670" name="Text Box 6"/>
          <p:cNvSpPr txBox="1"/>
          <p:nvPr/>
        </p:nvSpPr>
        <p:spPr>
          <a:xfrm>
            <a:off x="2555875" y="5013325"/>
            <a:ext cx="1727200" cy="368300"/>
          </a:xfrm>
          <a:prstGeom prst="rect">
            <a:avLst/>
          </a:prstGeom>
          <a:noFill/>
          <a:ln w="9525">
            <a:noFill/>
          </a:ln>
        </p:spPr>
        <p:txBody>
          <a:bodyPr>
            <a:spAutoFit/>
          </a:bodyPr>
          <a:p>
            <a:pPr>
              <a:spcBef>
                <a:spcPct val="50000"/>
              </a:spcBef>
            </a:pPr>
            <a:r>
              <a:rPr b="1" dirty="0">
                <a:solidFill>
                  <a:schemeClr val="accent2"/>
                </a:solidFill>
              </a:rPr>
              <a:t>temperature</a:t>
            </a:r>
            <a:endParaRPr b="1" dirty="0">
              <a:solidFill>
                <a:schemeClr val="accent2"/>
              </a:solidFill>
            </a:endParaRPr>
          </a:p>
        </p:txBody>
      </p:sp>
      <p:sp>
        <p:nvSpPr>
          <p:cNvPr id="113671" name="Text Box 7"/>
          <p:cNvSpPr txBox="1"/>
          <p:nvPr/>
        </p:nvSpPr>
        <p:spPr>
          <a:xfrm>
            <a:off x="5076825" y="5013325"/>
            <a:ext cx="793750" cy="368300"/>
          </a:xfrm>
          <a:prstGeom prst="rect">
            <a:avLst/>
          </a:prstGeom>
          <a:noFill/>
          <a:ln w="9525">
            <a:noFill/>
          </a:ln>
        </p:spPr>
        <p:txBody>
          <a:bodyPr>
            <a:spAutoFit/>
          </a:bodyPr>
          <a:p>
            <a:pPr>
              <a:spcBef>
                <a:spcPct val="50000"/>
              </a:spcBef>
            </a:pPr>
            <a:r>
              <a:rPr b="1" dirty="0">
                <a:solidFill>
                  <a:schemeClr val="accent2"/>
                </a:solidFill>
              </a:rPr>
              <a:t>heat</a:t>
            </a:r>
            <a:endParaRPr b="1" dirty="0">
              <a:solidFill>
                <a:schemeClr val="accent2"/>
              </a:solidFill>
            </a:endParaRPr>
          </a:p>
        </p:txBody>
      </p:sp>
      <p:sp>
        <p:nvSpPr>
          <p:cNvPr id="113674" name="Text Box 10"/>
          <p:cNvSpPr txBox="1"/>
          <p:nvPr/>
        </p:nvSpPr>
        <p:spPr>
          <a:xfrm>
            <a:off x="4140200" y="5013325"/>
            <a:ext cx="1222375" cy="368300"/>
          </a:xfrm>
          <a:prstGeom prst="rect">
            <a:avLst/>
          </a:prstGeom>
          <a:noFill/>
          <a:ln w="9525">
            <a:noFill/>
          </a:ln>
        </p:spPr>
        <p:txBody>
          <a:bodyPr>
            <a:spAutoFit/>
          </a:bodyPr>
          <a:p>
            <a:pPr>
              <a:spcBef>
                <a:spcPct val="50000"/>
              </a:spcBef>
            </a:pPr>
            <a:r>
              <a:rPr b="1" dirty="0">
                <a:solidFill>
                  <a:schemeClr val="accent2"/>
                </a:solidFill>
              </a:rPr>
              <a:t>travels</a:t>
            </a:r>
            <a:endParaRPr b="1" dirty="0">
              <a:solidFill>
                <a:schemeClr val="accent2"/>
              </a:solidFill>
            </a:endParaRPr>
          </a:p>
        </p:txBody>
      </p:sp>
      <p:sp>
        <p:nvSpPr>
          <p:cNvPr id="113675" name="Text Box 11"/>
          <p:cNvSpPr txBox="1"/>
          <p:nvPr/>
        </p:nvSpPr>
        <p:spPr>
          <a:xfrm>
            <a:off x="3132138" y="4581525"/>
            <a:ext cx="2663825" cy="368300"/>
          </a:xfrm>
          <a:prstGeom prst="rect">
            <a:avLst/>
          </a:prstGeom>
          <a:noFill/>
          <a:ln w="9525">
            <a:noFill/>
          </a:ln>
        </p:spPr>
        <p:txBody>
          <a:bodyPr>
            <a:spAutoFit/>
          </a:bodyPr>
          <a:p>
            <a:pPr>
              <a:spcBef>
                <a:spcPct val="50000"/>
              </a:spcBef>
            </a:pPr>
            <a:r>
              <a:rPr b="1" i="1" dirty="0"/>
              <a:t>WORD SELECTION:</a:t>
            </a:r>
            <a:endParaRPr b="1" i="1" dirty="0"/>
          </a:p>
        </p:txBody>
      </p:sp>
      <p:sp>
        <p:nvSpPr>
          <p:cNvPr id="113676" name="Text Box 12"/>
          <p:cNvSpPr txBox="1"/>
          <p:nvPr/>
        </p:nvSpPr>
        <p:spPr>
          <a:xfrm>
            <a:off x="5724525" y="5013325"/>
            <a:ext cx="1512888" cy="368300"/>
          </a:xfrm>
          <a:prstGeom prst="rect">
            <a:avLst/>
          </a:prstGeom>
          <a:noFill/>
          <a:ln w="9525">
            <a:noFill/>
          </a:ln>
        </p:spPr>
        <p:txBody>
          <a:bodyPr>
            <a:spAutoFit/>
          </a:bodyPr>
          <a:p>
            <a:pPr>
              <a:spcBef>
                <a:spcPct val="50000"/>
              </a:spcBef>
            </a:pPr>
            <a:r>
              <a:rPr b="1" dirty="0">
                <a:solidFill>
                  <a:schemeClr val="accent2"/>
                </a:solidFill>
              </a:rPr>
              <a:t>convection</a:t>
            </a:r>
            <a:endParaRPr b="1" dirty="0">
              <a:solidFill>
                <a:schemeClr val="accent2"/>
              </a:solidFill>
            </a:endParaRPr>
          </a:p>
        </p:txBody>
      </p:sp>
      <p:sp>
        <p:nvSpPr>
          <p:cNvPr id="113677" name="Text Box 13"/>
          <p:cNvSpPr txBox="1"/>
          <p:nvPr/>
        </p:nvSpPr>
        <p:spPr>
          <a:xfrm>
            <a:off x="611188" y="3429000"/>
            <a:ext cx="1295400" cy="368300"/>
          </a:xfrm>
          <a:prstGeom prst="rect">
            <a:avLst/>
          </a:prstGeom>
          <a:noFill/>
          <a:ln w="9525">
            <a:noFill/>
          </a:ln>
        </p:spPr>
        <p:txBody>
          <a:bodyPr>
            <a:spAutoFit/>
          </a:bodyPr>
          <a:p>
            <a:pPr>
              <a:spcBef>
                <a:spcPct val="50000"/>
              </a:spcBef>
            </a:pPr>
            <a:r>
              <a:rPr b="1" dirty="0">
                <a:solidFill>
                  <a:schemeClr val="accent2"/>
                </a:solidFill>
              </a:rPr>
              <a:t>thermal</a:t>
            </a:r>
            <a:endParaRPr b="1" dirty="0">
              <a:solidFill>
                <a:schemeClr val="accent2"/>
              </a:solidFill>
            </a:endParaRPr>
          </a:p>
        </p:txBody>
      </p:sp>
      <p:sp>
        <p:nvSpPr>
          <p:cNvPr id="113678" name="Text Box 14"/>
          <p:cNvSpPr txBox="1"/>
          <p:nvPr/>
        </p:nvSpPr>
        <p:spPr>
          <a:xfrm>
            <a:off x="4859338" y="1989138"/>
            <a:ext cx="1727200" cy="368300"/>
          </a:xfrm>
          <a:prstGeom prst="rect">
            <a:avLst/>
          </a:prstGeom>
          <a:noFill/>
          <a:ln w="9525">
            <a:noFill/>
          </a:ln>
        </p:spPr>
        <p:txBody>
          <a:bodyPr>
            <a:spAutoFit/>
          </a:bodyPr>
          <a:p>
            <a:pPr>
              <a:spcBef>
                <a:spcPct val="50000"/>
              </a:spcBef>
            </a:pPr>
            <a:r>
              <a:rPr b="1" dirty="0">
                <a:solidFill>
                  <a:schemeClr val="accent2"/>
                </a:solidFill>
              </a:rPr>
              <a:t>temperature</a:t>
            </a:r>
            <a:endParaRPr b="1" dirty="0">
              <a:solidFill>
                <a:schemeClr val="accent2"/>
              </a:solidFill>
            </a:endParaRPr>
          </a:p>
        </p:txBody>
      </p:sp>
      <p:sp>
        <p:nvSpPr>
          <p:cNvPr id="113679" name="Text Box 15"/>
          <p:cNvSpPr txBox="1"/>
          <p:nvPr/>
        </p:nvSpPr>
        <p:spPr>
          <a:xfrm>
            <a:off x="900113" y="1628775"/>
            <a:ext cx="793750" cy="368300"/>
          </a:xfrm>
          <a:prstGeom prst="rect">
            <a:avLst/>
          </a:prstGeom>
          <a:noFill/>
          <a:ln w="9525">
            <a:noFill/>
          </a:ln>
        </p:spPr>
        <p:txBody>
          <a:bodyPr>
            <a:spAutoFit/>
          </a:bodyPr>
          <a:p>
            <a:pPr>
              <a:spcBef>
                <a:spcPct val="50000"/>
              </a:spcBef>
            </a:pPr>
            <a:r>
              <a:rPr b="1" dirty="0">
                <a:solidFill>
                  <a:schemeClr val="accent2"/>
                </a:solidFill>
              </a:rPr>
              <a:t>heat</a:t>
            </a:r>
            <a:endParaRPr b="1" dirty="0">
              <a:solidFill>
                <a:schemeClr val="accent2"/>
              </a:solidFill>
            </a:endParaRPr>
          </a:p>
        </p:txBody>
      </p:sp>
      <p:sp>
        <p:nvSpPr>
          <p:cNvPr id="113680" name="Text Box 16"/>
          <p:cNvSpPr txBox="1"/>
          <p:nvPr/>
        </p:nvSpPr>
        <p:spPr>
          <a:xfrm>
            <a:off x="5364163" y="1628775"/>
            <a:ext cx="1222375" cy="368300"/>
          </a:xfrm>
          <a:prstGeom prst="rect">
            <a:avLst/>
          </a:prstGeom>
          <a:noFill/>
          <a:ln w="9525">
            <a:noFill/>
          </a:ln>
        </p:spPr>
        <p:txBody>
          <a:bodyPr>
            <a:spAutoFit/>
          </a:bodyPr>
          <a:p>
            <a:pPr>
              <a:spcBef>
                <a:spcPct val="50000"/>
              </a:spcBef>
            </a:pPr>
            <a:r>
              <a:rPr b="1" dirty="0">
                <a:solidFill>
                  <a:schemeClr val="accent2"/>
                </a:solidFill>
              </a:rPr>
              <a:t>travels</a:t>
            </a:r>
            <a:endParaRPr b="1" dirty="0">
              <a:solidFill>
                <a:schemeClr val="accent2"/>
              </a:solidFill>
            </a:endParaRPr>
          </a:p>
        </p:txBody>
      </p:sp>
      <p:sp>
        <p:nvSpPr>
          <p:cNvPr id="113681" name="Text Box 17"/>
          <p:cNvSpPr txBox="1"/>
          <p:nvPr/>
        </p:nvSpPr>
        <p:spPr>
          <a:xfrm>
            <a:off x="4211638" y="2924175"/>
            <a:ext cx="1512887" cy="368300"/>
          </a:xfrm>
          <a:prstGeom prst="rect">
            <a:avLst/>
          </a:prstGeom>
          <a:noFill/>
          <a:ln w="9525">
            <a:noFill/>
          </a:ln>
        </p:spPr>
        <p:txBody>
          <a:bodyPr>
            <a:spAutoFit/>
          </a:bodyPr>
          <a:p>
            <a:pPr>
              <a:spcBef>
                <a:spcPct val="50000"/>
              </a:spcBef>
            </a:pPr>
            <a:r>
              <a:rPr b="1" dirty="0">
                <a:solidFill>
                  <a:schemeClr val="accent2"/>
                </a:solidFill>
              </a:rPr>
              <a:t>convection</a:t>
            </a:r>
            <a:endParaRPr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670">
                                            <p:txEl>
                                              <p:charRg st="0" end="1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367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3674">
                                            <p:txEl>
                                              <p:charRg st="0"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36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76">
                                            <p:txEl>
                                              <p:charRg st="0"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3679">
                                            <p:txEl>
                                              <p:charRg st="0" end="5"/>
                                            </p:txEl>
                                          </p:spTgt>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1367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3680">
                                            <p:txEl>
                                              <p:charRg st="0" end="8"/>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13674">
                                            <p:txEl>
                                              <p:charRg st="0" end="8"/>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3678">
                                            <p:txEl>
                                              <p:charRg st="0" end="12"/>
                                            </p:txEl>
                                          </p:spTgt>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13670">
                                            <p:txEl>
                                              <p:charRg st="0" end="12"/>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3681"/>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13676">
                                            <p:txEl>
                                              <p:charRg st="0" end="11"/>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3677">
                                            <p:txEl>
                                              <p:charRg st="0" end="8"/>
                                            </p:txEl>
                                          </p:spTgt>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11366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36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P spid="113668" grpId="1"/>
      <p:bldP spid="113670" grpId="0" build="allAtOnce"/>
      <p:bldP spid="113671" grpId="0"/>
      <p:bldP spid="113671" grpId="1"/>
      <p:bldP spid="113674" grpId="0" build="allAtOnce"/>
      <p:bldP spid="113675" grpId="0"/>
      <p:bldP spid="113675" grpId="1"/>
      <p:bldP spid="113676" grpId="0" build="allAtOnce"/>
      <p:bldP spid="113681"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6354"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2</a:t>
            </a:r>
            <a:endParaRPr lang="en-US" altLang="x-none" sz="4000" b="1" dirty="0">
              <a:solidFill>
                <a:schemeClr val="bg1"/>
              </a:solidFill>
            </a:endParaRPr>
          </a:p>
        </p:txBody>
      </p:sp>
      <p:graphicFrame>
        <p:nvGraphicFramePr>
          <p:cNvPr id="115770" name="Group 58"/>
          <p:cNvGraphicFramePr>
            <a:graphicFrameLocks noGrp="1"/>
          </p:cNvGraphicFramePr>
          <p:nvPr>
            <p:ph idx="1"/>
          </p:nvPr>
        </p:nvGraphicFramePr>
        <p:xfrm>
          <a:off x="609600" y="1600200"/>
          <a:ext cx="7924800" cy="3839845"/>
        </p:xfrm>
        <a:graphic>
          <a:graphicData uri="http://schemas.openxmlformats.org/drawingml/2006/table">
            <a:tbl>
              <a:tblPr/>
              <a:tblGrid>
                <a:gridCol w="3964940"/>
                <a:gridCol w="3959860"/>
              </a:tblGrid>
              <a:tr h="58420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GB"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part of flask</a:t>
                      </a:r>
                      <a:endParaRPr kumimoji="0" lang="en-GB"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processes reduced (eg ‘conduction’)</a:t>
                      </a:r>
                      <a:endParaRPr kumimoji="0" lang="en-US"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688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49263">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49263">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56384" name="Text Box 29"/>
          <p:cNvSpPr txBox="1"/>
          <p:nvPr/>
        </p:nvSpPr>
        <p:spPr>
          <a:xfrm>
            <a:off x="1461770" y="782955"/>
            <a:ext cx="6445250" cy="706755"/>
          </a:xfrm>
          <a:prstGeom prst="rect">
            <a:avLst/>
          </a:prstGeom>
          <a:solidFill>
            <a:schemeClr val="bg1"/>
          </a:solidFill>
          <a:ln w="9525">
            <a:noFill/>
          </a:ln>
        </p:spPr>
        <p:txBody>
          <a:bodyPr wrap="square">
            <a:spAutoFit/>
          </a:bodyPr>
          <a:p>
            <a:pPr eaLnBrk="0" hangingPunct="0"/>
            <a:r>
              <a:rPr sz="2000" b="1" dirty="0">
                <a:solidFill>
                  <a:srgbClr val="FF3300"/>
                </a:solidFill>
                <a:cs typeface="Arial" panose="020B0604020202020204" pitchFamily="34" charset="0"/>
              </a:rPr>
              <a:t>Write down the ways in which a vacuum flask reduces heat transfer in the table below:</a:t>
            </a:r>
            <a:endParaRPr sz="2000" b="1" dirty="0">
              <a:solidFill>
                <a:srgbClr val="FF3300"/>
              </a:solidFill>
              <a:cs typeface="Arial" panose="020B0604020202020204" pitchFamily="34" charset="0"/>
            </a:endParaRPr>
          </a:p>
        </p:txBody>
      </p:sp>
      <p:pic>
        <p:nvPicPr>
          <p:cNvPr id="356385" name="Picture 30" descr="ThermosFlask"/>
          <p:cNvPicPr>
            <a:picLocks noChangeAspect="1"/>
          </p:cNvPicPr>
          <p:nvPr>
            <p:ph sz="half" idx="4294967295"/>
          </p:nvPr>
        </p:nvPicPr>
        <p:blipFill>
          <a:blip r:embed="rId1"/>
          <a:srcRect/>
          <a:stretch>
            <a:fillRect/>
          </a:stretch>
        </p:blipFill>
        <p:spPr>
          <a:xfrm>
            <a:off x="0" y="2133600"/>
            <a:ext cx="2890520" cy="3888105"/>
          </a:xfrm>
        </p:spPr>
      </p:pic>
      <p:sp>
        <p:nvSpPr>
          <p:cNvPr id="115754" name="Text Box 42"/>
          <p:cNvSpPr txBox="1"/>
          <p:nvPr/>
        </p:nvSpPr>
        <p:spPr>
          <a:xfrm>
            <a:off x="3011170" y="2349500"/>
            <a:ext cx="1871663" cy="398780"/>
          </a:xfrm>
          <a:prstGeom prst="rect">
            <a:avLst/>
          </a:prstGeom>
          <a:noFill/>
          <a:ln w="9525">
            <a:noFill/>
          </a:ln>
        </p:spPr>
        <p:txBody>
          <a:bodyPr>
            <a:spAutoFit/>
          </a:bodyPr>
          <a:p>
            <a:pPr>
              <a:spcBef>
                <a:spcPct val="50000"/>
              </a:spcBef>
            </a:pPr>
            <a:r>
              <a:rPr sz="2000" dirty="0">
                <a:cs typeface="Arial" panose="020B0604020202020204" pitchFamily="34" charset="0"/>
              </a:rPr>
              <a:t>outer cap / cup</a:t>
            </a:r>
            <a:endParaRPr sz="2000" dirty="0">
              <a:cs typeface="Arial" panose="020B0604020202020204" pitchFamily="34" charset="0"/>
            </a:endParaRPr>
          </a:p>
        </p:txBody>
      </p:sp>
      <p:sp>
        <p:nvSpPr>
          <p:cNvPr id="115755" name="Text Box 43"/>
          <p:cNvSpPr txBox="1"/>
          <p:nvPr/>
        </p:nvSpPr>
        <p:spPr>
          <a:xfrm>
            <a:off x="5163820" y="2349500"/>
            <a:ext cx="3440430" cy="398780"/>
          </a:xfrm>
          <a:prstGeom prst="rect">
            <a:avLst/>
          </a:prstGeom>
          <a:noFill/>
          <a:ln w="9525">
            <a:noFill/>
          </a:ln>
        </p:spPr>
        <p:txBody>
          <a:bodyPr wrap="square">
            <a:spAutoFit/>
          </a:bodyPr>
          <a:p>
            <a:pPr>
              <a:spcBef>
                <a:spcPct val="50000"/>
              </a:spcBef>
            </a:pPr>
            <a:r>
              <a:rPr sz="2000" dirty="0">
                <a:solidFill>
                  <a:srgbClr val="FF0000"/>
                </a:solidFill>
                <a:cs typeface="Arial" panose="020B0604020202020204" pitchFamily="34" charset="0"/>
              </a:rPr>
              <a:t>conduction</a:t>
            </a:r>
            <a:r>
              <a:rPr sz="2000" dirty="0">
                <a:cs typeface="Arial" panose="020B0604020202020204" pitchFamily="34" charset="0"/>
              </a:rPr>
              <a:t> &amp; </a:t>
            </a:r>
            <a:r>
              <a:rPr sz="2000" dirty="0">
                <a:solidFill>
                  <a:srgbClr val="006600"/>
                </a:solidFill>
                <a:cs typeface="Arial" panose="020B0604020202020204" pitchFamily="34" charset="0"/>
              </a:rPr>
              <a:t>convection</a:t>
            </a:r>
            <a:endParaRPr sz="2000" dirty="0">
              <a:solidFill>
                <a:srgbClr val="006600"/>
              </a:solidFill>
              <a:cs typeface="Arial" panose="020B0604020202020204" pitchFamily="34" charset="0"/>
            </a:endParaRPr>
          </a:p>
        </p:txBody>
      </p:sp>
      <p:sp>
        <p:nvSpPr>
          <p:cNvPr id="115756" name="Text Box 44"/>
          <p:cNvSpPr txBox="1"/>
          <p:nvPr/>
        </p:nvSpPr>
        <p:spPr>
          <a:xfrm>
            <a:off x="3009265" y="2854325"/>
            <a:ext cx="1873885" cy="398780"/>
          </a:xfrm>
          <a:prstGeom prst="rect">
            <a:avLst/>
          </a:prstGeom>
          <a:noFill/>
          <a:ln w="9525">
            <a:noFill/>
          </a:ln>
        </p:spPr>
        <p:txBody>
          <a:bodyPr wrap="square">
            <a:spAutoFit/>
          </a:bodyPr>
          <a:p>
            <a:pPr>
              <a:spcBef>
                <a:spcPct val="50000"/>
              </a:spcBef>
            </a:pPr>
            <a:r>
              <a:rPr sz="2000" dirty="0">
                <a:cs typeface="Arial" panose="020B0604020202020204" pitchFamily="34" charset="0"/>
              </a:rPr>
              <a:t>plastic cap</a:t>
            </a:r>
            <a:endParaRPr sz="2000" dirty="0">
              <a:cs typeface="Arial" panose="020B0604020202020204" pitchFamily="34" charset="0"/>
            </a:endParaRPr>
          </a:p>
        </p:txBody>
      </p:sp>
      <p:sp>
        <p:nvSpPr>
          <p:cNvPr id="115757" name="Text Box 45"/>
          <p:cNvSpPr txBox="1"/>
          <p:nvPr/>
        </p:nvSpPr>
        <p:spPr>
          <a:xfrm>
            <a:off x="5163820" y="2854325"/>
            <a:ext cx="3474085" cy="398780"/>
          </a:xfrm>
          <a:prstGeom prst="rect">
            <a:avLst/>
          </a:prstGeom>
          <a:noFill/>
          <a:ln w="9525">
            <a:noFill/>
          </a:ln>
        </p:spPr>
        <p:txBody>
          <a:bodyPr wrap="square">
            <a:spAutoFit/>
          </a:bodyPr>
          <a:p>
            <a:pPr>
              <a:spcBef>
                <a:spcPct val="50000"/>
              </a:spcBef>
            </a:pPr>
            <a:r>
              <a:rPr sz="2000" dirty="0">
                <a:solidFill>
                  <a:srgbClr val="006600"/>
                </a:solidFill>
                <a:cs typeface="Arial" panose="020B0604020202020204" pitchFamily="34" charset="0"/>
              </a:rPr>
              <a:t>convection </a:t>
            </a:r>
            <a:r>
              <a:rPr sz="2000" dirty="0">
                <a:cs typeface="Arial" panose="020B0604020202020204" pitchFamily="34" charset="0"/>
              </a:rPr>
              <a:t>&amp;</a:t>
            </a:r>
            <a:r>
              <a:rPr sz="2000" dirty="0">
                <a:solidFill>
                  <a:srgbClr val="006600"/>
                </a:solidFill>
                <a:cs typeface="Arial" panose="020B0604020202020204" pitchFamily="34" charset="0"/>
              </a:rPr>
              <a:t> </a:t>
            </a:r>
            <a:r>
              <a:rPr sz="2000" dirty="0">
                <a:solidFill>
                  <a:srgbClr val="FF0000"/>
                </a:solidFill>
                <a:cs typeface="Arial" panose="020B0604020202020204" pitchFamily="34" charset="0"/>
              </a:rPr>
              <a:t>conduction</a:t>
            </a:r>
            <a:endParaRPr sz="2000" dirty="0">
              <a:solidFill>
                <a:srgbClr val="FF0000"/>
              </a:solidFill>
              <a:cs typeface="Arial" panose="020B0604020202020204" pitchFamily="34" charset="0"/>
            </a:endParaRPr>
          </a:p>
        </p:txBody>
      </p:sp>
      <p:sp>
        <p:nvSpPr>
          <p:cNvPr id="115758" name="Text Box 46"/>
          <p:cNvSpPr txBox="1"/>
          <p:nvPr/>
        </p:nvSpPr>
        <p:spPr>
          <a:xfrm>
            <a:off x="3009265" y="3253105"/>
            <a:ext cx="3088640" cy="398780"/>
          </a:xfrm>
          <a:prstGeom prst="rect">
            <a:avLst/>
          </a:prstGeom>
          <a:noFill/>
          <a:ln w="9525">
            <a:noFill/>
          </a:ln>
        </p:spPr>
        <p:txBody>
          <a:bodyPr wrap="square">
            <a:spAutoFit/>
          </a:bodyPr>
          <a:p>
            <a:pPr>
              <a:spcBef>
                <a:spcPct val="50000"/>
              </a:spcBef>
            </a:pPr>
            <a:r>
              <a:rPr sz="2000" dirty="0">
                <a:cs typeface="Arial" panose="020B0604020202020204" pitchFamily="34" charset="0"/>
              </a:rPr>
              <a:t>shiny mirror surfaces</a:t>
            </a:r>
            <a:endParaRPr sz="2000" dirty="0">
              <a:cs typeface="Arial" panose="020B0604020202020204" pitchFamily="34" charset="0"/>
            </a:endParaRPr>
          </a:p>
        </p:txBody>
      </p:sp>
      <p:sp>
        <p:nvSpPr>
          <p:cNvPr id="115759" name="Text Box 47"/>
          <p:cNvSpPr txBox="1"/>
          <p:nvPr/>
        </p:nvSpPr>
        <p:spPr>
          <a:xfrm>
            <a:off x="5699125" y="3229610"/>
            <a:ext cx="2404110" cy="398780"/>
          </a:xfrm>
          <a:prstGeom prst="rect">
            <a:avLst/>
          </a:prstGeom>
          <a:noFill/>
          <a:ln w="9525">
            <a:noFill/>
          </a:ln>
        </p:spPr>
        <p:txBody>
          <a:bodyPr wrap="square">
            <a:spAutoFit/>
          </a:bodyPr>
          <a:p>
            <a:pPr>
              <a:spcBef>
                <a:spcPct val="50000"/>
              </a:spcBef>
            </a:pPr>
            <a:r>
              <a:rPr sz="2000" dirty="0">
                <a:solidFill>
                  <a:schemeClr val="accent2"/>
                </a:solidFill>
                <a:cs typeface="Arial" panose="020B0604020202020204" pitchFamily="34" charset="0"/>
              </a:rPr>
              <a:t>radiation</a:t>
            </a:r>
            <a:endParaRPr sz="2000" dirty="0">
              <a:solidFill>
                <a:schemeClr val="accent2"/>
              </a:solidFill>
              <a:cs typeface="Arial" panose="020B0604020202020204" pitchFamily="34" charset="0"/>
            </a:endParaRPr>
          </a:p>
        </p:txBody>
      </p:sp>
      <p:sp>
        <p:nvSpPr>
          <p:cNvPr id="115760" name="Text Box 48"/>
          <p:cNvSpPr txBox="1"/>
          <p:nvPr/>
        </p:nvSpPr>
        <p:spPr>
          <a:xfrm>
            <a:off x="3128963" y="3651885"/>
            <a:ext cx="1081087" cy="398780"/>
          </a:xfrm>
          <a:prstGeom prst="rect">
            <a:avLst/>
          </a:prstGeom>
          <a:noFill/>
          <a:ln w="9525">
            <a:noFill/>
          </a:ln>
        </p:spPr>
        <p:txBody>
          <a:bodyPr>
            <a:spAutoFit/>
          </a:bodyPr>
          <a:p>
            <a:pPr>
              <a:spcBef>
                <a:spcPct val="50000"/>
              </a:spcBef>
            </a:pPr>
            <a:r>
              <a:rPr sz="2000" dirty="0">
                <a:cs typeface="Arial" panose="020B0604020202020204" pitchFamily="34" charset="0"/>
              </a:rPr>
              <a:t>vacuum</a:t>
            </a:r>
            <a:endParaRPr sz="2000" dirty="0">
              <a:cs typeface="Arial" panose="020B0604020202020204" pitchFamily="34" charset="0"/>
            </a:endParaRPr>
          </a:p>
        </p:txBody>
      </p:sp>
      <p:sp>
        <p:nvSpPr>
          <p:cNvPr id="115761" name="Text Box 49"/>
          <p:cNvSpPr txBox="1"/>
          <p:nvPr/>
        </p:nvSpPr>
        <p:spPr>
          <a:xfrm>
            <a:off x="5358765" y="3628390"/>
            <a:ext cx="3084830" cy="398780"/>
          </a:xfrm>
          <a:prstGeom prst="rect">
            <a:avLst/>
          </a:prstGeom>
          <a:noFill/>
          <a:ln w="9525">
            <a:noFill/>
          </a:ln>
        </p:spPr>
        <p:txBody>
          <a:bodyPr wrap="square">
            <a:spAutoFit/>
          </a:bodyPr>
          <a:p>
            <a:pPr>
              <a:spcBef>
                <a:spcPct val="50000"/>
              </a:spcBef>
            </a:pPr>
            <a:r>
              <a:rPr sz="2000" dirty="0">
                <a:solidFill>
                  <a:srgbClr val="FF0000"/>
                </a:solidFill>
                <a:cs typeface="Arial" panose="020B0604020202020204" pitchFamily="34" charset="0"/>
              </a:rPr>
              <a:t>conduction</a:t>
            </a:r>
            <a:r>
              <a:rPr sz="2000" dirty="0">
                <a:cs typeface="Arial" panose="020B0604020202020204" pitchFamily="34" charset="0"/>
              </a:rPr>
              <a:t> &amp; </a:t>
            </a:r>
            <a:r>
              <a:rPr sz="2000" dirty="0">
                <a:solidFill>
                  <a:srgbClr val="006600"/>
                </a:solidFill>
                <a:cs typeface="Arial" panose="020B0604020202020204" pitchFamily="34" charset="0"/>
              </a:rPr>
              <a:t>convection</a:t>
            </a:r>
            <a:endParaRPr sz="2000" dirty="0">
              <a:solidFill>
                <a:srgbClr val="006600"/>
              </a:solidFill>
              <a:cs typeface="Arial" panose="020B0604020202020204" pitchFamily="34" charset="0"/>
            </a:endParaRPr>
          </a:p>
        </p:txBody>
      </p:sp>
      <p:sp>
        <p:nvSpPr>
          <p:cNvPr id="115762" name="Text Box 50"/>
          <p:cNvSpPr txBox="1"/>
          <p:nvPr/>
        </p:nvSpPr>
        <p:spPr>
          <a:xfrm>
            <a:off x="3267393" y="4087813"/>
            <a:ext cx="1081087" cy="398780"/>
          </a:xfrm>
          <a:prstGeom prst="rect">
            <a:avLst/>
          </a:prstGeom>
          <a:noFill/>
          <a:ln w="9525">
            <a:noFill/>
          </a:ln>
        </p:spPr>
        <p:txBody>
          <a:bodyPr>
            <a:spAutoFit/>
          </a:bodyPr>
          <a:p>
            <a:pPr>
              <a:spcBef>
                <a:spcPct val="50000"/>
              </a:spcBef>
            </a:pPr>
            <a:r>
              <a:rPr sz="2000" dirty="0">
                <a:cs typeface="Arial" panose="020B0604020202020204" pitchFamily="34" charset="0"/>
              </a:rPr>
              <a:t>sponge</a:t>
            </a:r>
            <a:endParaRPr sz="2000" dirty="0">
              <a:cs typeface="Arial" panose="020B0604020202020204" pitchFamily="34" charset="0"/>
            </a:endParaRPr>
          </a:p>
        </p:txBody>
      </p:sp>
      <p:sp>
        <p:nvSpPr>
          <p:cNvPr id="115763" name="Text Box 51"/>
          <p:cNvSpPr txBox="1"/>
          <p:nvPr/>
        </p:nvSpPr>
        <p:spPr>
          <a:xfrm>
            <a:off x="5556568" y="4087813"/>
            <a:ext cx="1441450" cy="398780"/>
          </a:xfrm>
          <a:prstGeom prst="rect">
            <a:avLst/>
          </a:prstGeom>
          <a:noFill/>
          <a:ln w="9525">
            <a:noFill/>
          </a:ln>
        </p:spPr>
        <p:txBody>
          <a:bodyPr>
            <a:spAutoFit/>
          </a:bodyPr>
          <a:p>
            <a:pPr>
              <a:spcBef>
                <a:spcPct val="50000"/>
              </a:spcBef>
            </a:pPr>
            <a:r>
              <a:rPr sz="2000" dirty="0">
                <a:solidFill>
                  <a:srgbClr val="FF0000"/>
                </a:solidFill>
                <a:cs typeface="Arial" panose="020B0604020202020204" pitchFamily="34" charset="0"/>
              </a:rPr>
              <a:t>conduction</a:t>
            </a:r>
            <a:endParaRPr sz="2000" dirty="0">
              <a:solidFill>
                <a:srgbClr val="FF0000"/>
              </a:solidFill>
              <a:cs typeface="Arial" panose="020B0604020202020204" pitchFamily="34" charset="0"/>
            </a:endParaRPr>
          </a:p>
        </p:txBody>
      </p:sp>
      <p:sp>
        <p:nvSpPr>
          <p:cNvPr id="115766" name="Text Box 54"/>
          <p:cNvSpPr txBox="1"/>
          <p:nvPr/>
        </p:nvSpPr>
        <p:spPr>
          <a:xfrm>
            <a:off x="3381375" y="4543108"/>
            <a:ext cx="576263" cy="398780"/>
          </a:xfrm>
          <a:prstGeom prst="rect">
            <a:avLst/>
          </a:prstGeom>
          <a:noFill/>
          <a:ln w="9525">
            <a:noFill/>
          </a:ln>
        </p:spPr>
        <p:txBody>
          <a:bodyPr>
            <a:spAutoFit/>
          </a:bodyPr>
          <a:p>
            <a:pPr>
              <a:spcBef>
                <a:spcPct val="50000"/>
              </a:spcBef>
            </a:pPr>
            <a:r>
              <a:rPr sz="2000" dirty="0">
                <a:cs typeface="Arial" panose="020B0604020202020204" pitchFamily="34" charset="0"/>
              </a:rPr>
              <a:t>air</a:t>
            </a:r>
            <a:endParaRPr sz="2000" dirty="0">
              <a:cs typeface="Arial" panose="020B0604020202020204" pitchFamily="34" charset="0"/>
            </a:endParaRPr>
          </a:p>
        </p:txBody>
      </p:sp>
      <p:sp>
        <p:nvSpPr>
          <p:cNvPr id="115767" name="Text Box 55"/>
          <p:cNvSpPr txBox="1"/>
          <p:nvPr/>
        </p:nvSpPr>
        <p:spPr>
          <a:xfrm>
            <a:off x="5556568" y="4543108"/>
            <a:ext cx="1441450" cy="398780"/>
          </a:xfrm>
          <a:prstGeom prst="rect">
            <a:avLst/>
          </a:prstGeom>
          <a:noFill/>
          <a:ln w="9525">
            <a:noFill/>
          </a:ln>
        </p:spPr>
        <p:txBody>
          <a:bodyPr>
            <a:spAutoFit/>
          </a:bodyPr>
          <a:p>
            <a:pPr>
              <a:spcBef>
                <a:spcPct val="50000"/>
              </a:spcBef>
            </a:pPr>
            <a:r>
              <a:rPr sz="2000" dirty="0">
                <a:solidFill>
                  <a:srgbClr val="FF0000"/>
                </a:solidFill>
                <a:cs typeface="Arial" panose="020B0604020202020204" pitchFamily="34" charset="0"/>
              </a:rPr>
              <a:t>conduction</a:t>
            </a:r>
            <a:endParaRPr sz="2000" dirty="0">
              <a:solidFill>
                <a:srgbClr val="FF0000"/>
              </a:solidFill>
              <a:cs typeface="Arial" panose="020B0604020202020204" pitchFamily="34" charset="0"/>
            </a:endParaRPr>
          </a:p>
        </p:txBody>
      </p:sp>
      <p:sp>
        <p:nvSpPr>
          <p:cNvPr id="115768" name="Text Box 56"/>
          <p:cNvSpPr txBox="1"/>
          <p:nvPr/>
        </p:nvSpPr>
        <p:spPr>
          <a:xfrm>
            <a:off x="2877185" y="4942205"/>
            <a:ext cx="1584325" cy="398780"/>
          </a:xfrm>
          <a:prstGeom prst="rect">
            <a:avLst/>
          </a:prstGeom>
          <a:noFill/>
          <a:ln w="9525">
            <a:noFill/>
          </a:ln>
        </p:spPr>
        <p:txBody>
          <a:bodyPr>
            <a:spAutoFit/>
          </a:bodyPr>
          <a:p>
            <a:pPr>
              <a:spcBef>
                <a:spcPct val="50000"/>
              </a:spcBef>
            </a:pPr>
            <a:r>
              <a:rPr sz="2000" dirty="0">
                <a:cs typeface="Arial" panose="020B0604020202020204" pitchFamily="34" charset="0"/>
              </a:rPr>
              <a:t>plastic case</a:t>
            </a:r>
            <a:endParaRPr sz="2000" dirty="0">
              <a:cs typeface="Arial" panose="020B0604020202020204" pitchFamily="34" charset="0"/>
            </a:endParaRPr>
          </a:p>
        </p:txBody>
      </p:sp>
      <p:sp>
        <p:nvSpPr>
          <p:cNvPr id="115769" name="Text Box 57"/>
          <p:cNvSpPr txBox="1"/>
          <p:nvPr/>
        </p:nvSpPr>
        <p:spPr>
          <a:xfrm>
            <a:off x="5556568" y="5041265"/>
            <a:ext cx="1441450" cy="398780"/>
          </a:xfrm>
          <a:prstGeom prst="rect">
            <a:avLst/>
          </a:prstGeom>
          <a:noFill/>
          <a:ln w="9525">
            <a:noFill/>
          </a:ln>
        </p:spPr>
        <p:txBody>
          <a:bodyPr>
            <a:spAutoFit/>
          </a:bodyPr>
          <a:p>
            <a:pPr>
              <a:spcBef>
                <a:spcPct val="50000"/>
              </a:spcBef>
            </a:pPr>
            <a:r>
              <a:rPr sz="2000" dirty="0">
                <a:solidFill>
                  <a:srgbClr val="FF0000"/>
                </a:solidFill>
                <a:cs typeface="Arial" panose="020B0604020202020204" pitchFamily="34" charset="0"/>
              </a:rPr>
              <a:t>conduction</a:t>
            </a:r>
            <a:endParaRPr sz="2000" dirty="0">
              <a:solidFill>
                <a:srgbClr val="FF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57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57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757">
                                            <p:txEl>
                                              <p:charRg st="0" end="2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5758">
                                            <p:txEl>
                                              <p:charRg st="0" end="2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5759">
                                            <p:txEl>
                                              <p:charRg st="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5760">
                                            <p:txEl>
                                              <p:charRg st="0"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5761">
                                            <p:txEl>
                                              <p:charRg st="0" end="2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5762">
                                            <p:txEl>
                                              <p:charRg st="0"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5763">
                                            <p:txEl>
                                              <p:charRg st="0"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5766">
                                            <p:txEl>
                                              <p:charRg st="0"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5767">
                                            <p:txEl>
                                              <p:charRg st="0"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5768">
                                            <p:txEl>
                                              <p:charRg st="0"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5769">
                                            <p:txEl>
                                              <p:charRg st="0"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54" grpId="0"/>
      <p:bldP spid="115755" grpId="0"/>
      <p:bldP spid="11575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02"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3</a:t>
            </a:r>
            <a:endParaRPr lang="en-US" altLang="x-none" sz="4000" b="1" dirty="0">
              <a:solidFill>
                <a:schemeClr val="bg1"/>
              </a:solidFill>
            </a:endParaRPr>
          </a:p>
        </p:txBody>
      </p:sp>
      <p:graphicFrame>
        <p:nvGraphicFramePr>
          <p:cNvPr id="117763" name="Group 3"/>
          <p:cNvGraphicFramePr>
            <a:graphicFrameLocks noGrp="1"/>
          </p:cNvGraphicFramePr>
          <p:nvPr>
            <p:ph idx="1"/>
          </p:nvPr>
        </p:nvGraphicFramePr>
        <p:xfrm>
          <a:off x="609600" y="1600200"/>
          <a:ext cx="7924800" cy="3916680"/>
        </p:xfrm>
        <a:graphic>
          <a:graphicData uri="http://schemas.openxmlformats.org/drawingml/2006/table">
            <a:tbl>
              <a:tblPr/>
              <a:tblGrid>
                <a:gridCol w="3963670"/>
                <a:gridCol w="3961130"/>
              </a:tblGrid>
              <a:tr h="64770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GB" sz="2400" b="1" i="0" u="none" strike="noStrike" cap="none" normalizeH="0" baseline="0" smtClean="0">
                          <a:ln>
                            <a:noFill/>
                          </a:ln>
                          <a:solidFill>
                            <a:schemeClr val="tx1"/>
                          </a:solidFill>
                          <a:effectLst/>
                          <a:latin typeface="Arial" panose="020B0604020202020204" pitchFamily="34" charset="0"/>
                        </a:rPr>
                        <a:t>device or part of a house</a:t>
                      </a:r>
                      <a:endParaRPr kumimoji="0" lang="en-GB" sz="2400" b="1"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400" b="1" i="0" u="none" strike="noStrike" cap="none" normalizeH="0" baseline="0" smtClean="0">
                          <a:ln>
                            <a:noFill/>
                          </a:ln>
                          <a:solidFill>
                            <a:schemeClr val="tx1"/>
                          </a:solidFill>
                          <a:effectLst/>
                          <a:latin typeface="Arial" panose="020B0604020202020204" pitchFamily="34" charset="0"/>
                        </a:rPr>
                        <a:t>processes reduced</a:t>
                      </a:r>
                      <a:endParaRPr kumimoji="0" lang="en-GB" sz="2400" b="1"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6575">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85788">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6575">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6575">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6575">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6575">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sz="2800" b="0" i="0" u="none" strike="noStrike" cap="none" normalizeH="0" baseline="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58429" name="Text Box 29"/>
          <p:cNvSpPr txBox="1"/>
          <p:nvPr/>
        </p:nvSpPr>
        <p:spPr>
          <a:xfrm>
            <a:off x="468313" y="908050"/>
            <a:ext cx="8280400" cy="829945"/>
          </a:xfrm>
          <a:prstGeom prst="rect">
            <a:avLst/>
          </a:prstGeom>
          <a:solidFill>
            <a:schemeClr val="bg1"/>
          </a:solidFill>
          <a:ln w="9525">
            <a:noFill/>
          </a:ln>
        </p:spPr>
        <p:txBody>
          <a:bodyPr>
            <a:spAutoFit/>
          </a:bodyPr>
          <a:p>
            <a:pPr eaLnBrk="0" hangingPunct="0"/>
            <a:r>
              <a:rPr sz="2400" b="1" dirty="0">
                <a:solidFill>
                  <a:srgbClr val="FF3300"/>
                </a:solidFill>
                <a:latin typeface="Times New Roman" panose="02020603050405020304" charset="0"/>
              </a:rPr>
              <a:t>Write down six different ways in which heat flow from a house can be reduced in the table below:</a:t>
            </a:r>
            <a:endParaRPr sz="2400" b="1" dirty="0">
              <a:latin typeface="Times New Roman" panose="02020603050405020304" charset="0"/>
            </a:endParaRPr>
          </a:p>
        </p:txBody>
      </p:sp>
      <p:sp>
        <p:nvSpPr>
          <p:cNvPr id="117790" name="Text Box 30"/>
          <p:cNvSpPr txBox="1"/>
          <p:nvPr/>
        </p:nvSpPr>
        <p:spPr>
          <a:xfrm>
            <a:off x="1368425" y="2492375"/>
            <a:ext cx="2087563" cy="368300"/>
          </a:xfrm>
          <a:prstGeom prst="rect">
            <a:avLst/>
          </a:prstGeom>
          <a:noFill/>
          <a:ln w="9525">
            <a:noFill/>
          </a:ln>
        </p:spPr>
        <p:txBody>
          <a:bodyPr>
            <a:spAutoFit/>
          </a:bodyPr>
          <a:p>
            <a:pPr>
              <a:spcBef>
                <a:spcPct val="50000"/>
              </a:spcBef>
            </a:pPr>
            <a:r>
              <a:rPr dirty="0"/>
              <a:t>draught excluders</a:t>
            </a:r>
            <a:endParaRPr dirty="0"/>
          </a:p>
        </p:txBody>
      </p:sp>
      <p:sp>
        <p:nvSpPr>
          <p:cNvPr id="117791" name="Text Box 31"/>
          <p:cNvSpPr txBox="1"/>
          <p:nvPr/>
        </p:nvSpPr>
        <p:spPr>
          <a:xfrm>
            <a:off x="6013450" y="2492375"/>
            <a:ext cx="1439863" cy="368300"/>
          </a:xfrm>
          <a:prstGeom prst="rect">
            <a:avLst/>
          </a:prstGeom>
          <a:noFill/>
          <a:ln w="9525">
            <a:noFill/>
          </a:ln>
        </p:spPr>
        <p:txBody>
          <a:bodyPr>
            <a:spAutoFit/>
          </a:bodyPr>
          <a:p>
            <a:pPr>
              <a:spcBef>
                <a:spcPct val="50000"/>
              </a:spcBef>
            </a:pPr>
            <a:r>
              <a:rPr b="1" dirty="0">
                <a:solidFill>
                  <a:srgbClr val="006600"/>
                </a:solidFill>
              </a:rPr>
              <a:t>convection</a:t>
            </a:r>
            <a:endParaRPr b="1" dirty="0">
              <a:solidFill>
                <a:srgbClr val="006600"/>
              </a:solidFill>
            </a:endParaRPr>
          </a:p>
        </p:txBody>
      </p:sp>
      <p:sp>
        <p:nvSpPr>
          <p:cNvPr id="117792" name="Text Box 32"/>
          <p:cNvSpPr txBox="1"/>
          <p:nvPr/>
        </p:nvSpPr>
        <p:spPr>
          <a:xfrm>
            <a:off x="1547813" y="2997200"/>
            <a:ext cx="1728787" cy="368300"/>
          </a:xfrm>
          <a:prstGeom prst="rect">
            <a:avLst/>
          </a:prstGeom>
          <a:noFill/>
          <a:ln w="9525">
            <a:noFill/>
          </a:ln>
        </p:spPr>
        <p:txBody>
          <a:bodyPr>
            <a:spAutoFit/>
          </a:bodyPr>
          <a:p>
            <a:pPr>
              <a:spcBef>
                <a:spcPct val="50000"/>
              </a:spcBef>
            </a:pPr>
            <a:r>
              <a:rPr dirty="0"/>
              <a:t>double glazing</a:t>
            </a:r>
            <a:endParaRPr dirty="0"/>
          </a:p>
        </p:txBody>
      </p:sp>
      <p:sp>
        <p:nvSpPr>
          <p:cNvPr id="117793" name="Text Box 33"/>
          <p:cNvSpPr txBox="1"/>
          <p:nvPr/>
        </p:nvSpPr>
        <p:spPr>
          <a:xfrm>
            <a:off x="5113338" y="2997200"/>
            <a:ext cx="3240087" cy="368300"/>
          </a:xfrm>
          <a:prstGeom prst="rect">
            <a:avLst/>
          </a:prstGeom>
          <a:noFill/>
          <a:ln w="9525">
            <a:noFill/>
          </a:ln>
        </p:spPr>
        <p:txBody>
          <a:bodyPr>
            <a:spAutoFit/>
          </a:bodyPr>
          <a:p>
            <a:pPr>
              <a:spcBef>
                <a:spcPct val="50000"/>
              </a:spcBef>
            </a:pPr>
            <a:r>
              <a:rPr b="1" dirty="0">
                <a:solidFill>
                  <a:srgbClr val="FF0000"/>
                </a:solidFill>
              </a:rPr>
              <a:t>conduction</a:t>
            </a:r>
            <a:r>
              <a:rPr b="1" dirty="0">
                <a:solidFill>
                  <a:srgbClr val="006600"/>
                </a:solidFill>
              </a:rPr>
              <a:t> </a:t>
            </a:r>
            <a:r>
              <a:rPr b="1" dirty="0"/>
              <a:t>&amp;</a:t>
            </a:r>
            <a:r>
              <a:rPr b="1" dirty="0">
                <a:solidFill>
                  <a:srgbClr val="006600"/>
                </a:solidFill>
              </a:rPr>
              <a:t> convection</a:t>
            </a:r>
            <a:endParaRPr b="1" dirty="0">
              <a:solidFill>
                <a:srgbClr val="006600"/>
              </a:solidFill>
            </a:endParaRPr>
          </a:p>
        </p:txBody>
      </p:sp>
      <p:sp>
        <p:nvSpPr>
          <p:cNvPr id="117794" name="Text Box 34"/>
          <p:cNvSpPr txBox="1"/>
          <p:nvPr/>
        </p:nvSpPr>
        <p:spPr>
          <a:xfrm>
            <a:off x="684213" y="3573463"/>
            <a:ext cx="3455987" cy="368300"/>
          </a:xfrm>
          <a:prstGeom prst="rect">
            <a:avLst/>
          </a:prstGeom>
          <a:noFill/>
          <a:ln w="9525">
            <a:noFill/>
          </a:ln>
        </p:spPr>
        <p:txBody>
          <a:bodyPr>
            <a:spAutoFit/>
          </a:bodyPr>
          <a:p>
            <a:pPr>
              <a:spcBef>
                <a:spcPct val="50000"/>
              </a:spcBef>
            </a:pPr>
            <a:r>
              <a:rPr dirty="0"/>
              <a:t>reflecting strips behind radiators</a:t>
            </a:r>
            <a:endParaRPr dirty="0"/>
          </a:p>
        </p:txBody>
      </p:sp>
      <p:sp>
        <p:nvSpPr>
          <p:cNvPr id="117795" name="Text Box 35"/>
          <p:cNvSpPr txBox="1"/>
          <p:nvPr/>
        </p:nvSpPr>
        <p:spPr>
          <a:xfrm>
            <a:off x="6013450" y="3573463"/>
            <a:ext cx="1439863" cy="368300"/>
          </a:xfrm>
          <a:prstGeom prst="rect">
            <a:avLst/>
          </a:prstGeom>
          <a:noFill/>
          <a:ln w="9525">
            <a:noFill/>
          </a:ln>
        </p:spPr>
        <p:txBody>
          <a:bodyPr>
            <a:spAutoFit/>
          </a:bodyPr>
          <a:p>
            <a:pPr>
              <a:spcBef>
                <a:spcPct val="50000"/>
              </a:spcBef>
            </a:pPr>
            <a:r>
              <a:rPr b="1" dirty="0">
                <a:solidFill>
                  <a:schemeClr val="accent2"/>
                </a:solidFill>
              </a:rPr>
              <a:t>radiation</a:t>
            </a:r>
            <a:endParaRPr b="1" dirty="0">
              <a:solidFill>
                <a:schemeClr val="accent2"/>
              </a:solidFill>
            </a:endParaRPr>
          </a:p>
        </p:txBody>
      </p:sp>
      <p:sp>
        <p:nvSpPr>
          <p:cNvPr id="117798" name="Text Box 38"/>
          <p:cNvSpPr txBox="1"/>
          <p:nvPr/>
        </p:nvSpPr>
        <p:spPr>
          <a:xfrm>
            <a:off x="1547813" y="4149725"/>
            <a:ext cx="1728787" cy="368300"/>
          </a:xfrm>
          <a:prstGeom prst="rect">
            <a:avLst/>
          </a:prstGeom>
          <a:noFill/>
          <a:ln w="9525">
            <a:noFill/>
          </a:ln>
        </p:spPr>
        <p:txBody>
          <a:bodyPr>
            <a:spAutoFit/>
          </a:bodyPr>
          <a:p>
            <a:pPr>
              <a:spcBef>
                <a:spcPct val="50000"/>
              </a:spcBef>
            </a:pPr>
            <a:r>
              <a:rPr dirty="0"/>
              <a:t>loft insulation</a:t>
            </a:r>
            <a:endParaRPr dirty="0"/>
          </a:p>
        </p:txBody>
      </p:sp>
      <p:sp>
        <p:nvSpPr>
          <p:cNvPr id="117799" name="Text Box 39"/>
          <p:cNvSpPr txBox="1"/>
          <p:nvPr/>
        </p:nvSpPr>
        <p:spPr>
          <a:xfrm>
            <a:off x="5113338" y="4149725"/>
            <a:ext cx="3240087" cy="368300"/>
          </a:xfrm>
          <a:prstGeom prst="rect">
            <a:avLst/>
          </a:prstGeom>
          <a:noFill/>
          <a:ln w="9525">
            <a:noFill/>
          </a:ln>
        </p:spPr>
        <p:txBody>
          <a:bodyPr>
            <a:spAutoFit/>
          </a:bodyPr>
          <a:p>
            <a:pPr>
              <a:spcBef>
                <a:spcPct val="50000"/>
              </a:spcBef>
            </a:pPr>
            <a:r>
              <a:rPr b="1" dirty="0">
                <a:solidFill>
                  <a:srgbClr val="FF0000"/>
                </a:solidFill>
              </a:rPr>
              <a:t>conduction</a:t>
            </a:r>
            <a:r>
              <a:rPr b="1" dirty="0">
                <a:solidFill>
                  <a:srgbClr val="006600"/>
                </a:solidFill>
              </a:rPr>
              <a:t> </a:t>
            </a:r>
            <a:r>
              <a:rPr b="1" dirty="0"/>
              <a:t>&amp;</a:t>
            </a:r>
            <a:r>
              <a:rPr b="1" dirty="0">
                <a:solidFill>
                  <a:srgbClr val="006600"/>
                </a:solidFill>
              </a:rPr>
              <a:t> convection</a:t>
            </a:r>
            <a:endParaRPr b="1" dirty="0">
              <a:solidFill>
                <a:srgbClr val="006600"/>
              </a:solidFill>
            </a:endParaRPr>
          </a:p>
        </p:txBody>
      </p:sp>
      <p:sp>
        <p:nvSpPr>
          <p:cNvPr id="117800" name="Text Box 40"/>
          <p:cNvSpPr txBox="1"/>
          <p:nvPr/>
        </p:nvSpPr>
        <p:spPr>
          <a:xfrm>
            <a:off x="1944688" y="4652963"/>
            <a:ext cx="936625" cy="368300"/>
          </a:xfrm>
          <a:prstGeom prst="rect">
            <a:avLst/>
          </a:prstGeom>
          <a:noFill/>
          <a:ln w="9525">
            <a:noFill/>
          </a:ln>
        </p:spPr>
        <p:txBody>
          <a:bodyPr>
            <a:spAutoFit/>
          </a:bodyPr>
          <a:p>
            <a:pPr>
              <a:spcBef>
                <a:spcPct val="50000"/>
              </a:spcBef>
            </a:pPr>
            <a:r>
              <a:rPr dirty="0"/>
              <a:t>carpets</a:t>
            </a:r>
            <a:endParaRPr dirty="0"/>
          </a:p>
        </p:txBody>
      </p:sp>
      <p:sp>
        <p:nvSpPr>
          <p:cNvPr id="117801" name="Text Box 41"/>
          <p:cNvSpPr txBox="1"/>
          <p:nvPr/>
        </p:nvSpPr>
        <p:spPr>
          <a:xfrm>
            <a:off x="6013450" y="4652963"/>
            <a:ext cx="1439863" cy="368300"/>
          </a:xfrm>
          <a:prstGeom prst="rect">
            <a:avLst/>
          </a:prstGeom>
          <a:noFill/>
          <a:ln w="9525">
            <a:noFill/>
          </a:ln>
        </p:spPr>
        <p:txBody>
          <a:bodyPr>
            <a:spAutoFit/>
          </a:bodyPr>
          <a:p>
            <a:pPr>
              <a:spcBef>
                <a:spcPct val="50000"/>
              </a:spcBef>
            </a:pPr>
            <a:r>
              <a:rPr b="1" dirty="0">
                <a:solidFill>
                  <a:srgbClr val="FF0000"/>
                </a:solidFill>
              </a:rPr>
              <a:t>conduction</a:t>
            </a:r>
            <a:endParaRPr b="1" dirty="0">
              <a:solidFill>
                <a:srgbClr val="006600"/>
              </a:solidFill>
            </a:endParaRPr>
          </a:p>
        </p:txBody>
      </p:sp>
      <p:sp>
        <p:nvSpPr>
          <p:cNvPr id="117802" name="Text Box 42"/>
          <p:cNvSpPr txBox="1"/>
          <p:nvPr/>
        </p:nvSpPr>
        <p:spPr>
          <a:xfrm>
            <a:off x="1152525" y="5229225"/>
            <a:ext cx="2519363" cy="368300"/>
          </a:xfrm>
          <a:prstGeom prst="rect">
            <a:avLst/>
          </a:prstGeom>
          <a:noFill/>
          <a:ln w="9525">
            <a:noFill/>
          </a:ln>
        </p:spPr>
        <p:txBody>
          <a:bodyPr>
            <a:spAutoFit/>
          </a:bodyPr>
          <a:p>
            <a:pPr>
              <a:spcBef>
                <a:spcPct val="50000"/>
              </a:spcBef>
            </a:pPr>
            <a:r>
              <a:rPr dirty="0"/>
              <a:t>cavity wall insulation</a:t>
            </a:r>
            <a:endParaRPr dirty="0"/>
          </a:p>
        </p:txBody>
      </p:sp>
      <p:sp>
        <p:nvSpPr>
          <p:cNvPr id="117803" name="Text Box 43"/>
          <p:cNvSpPr txBox="1"/>
          <p:nvPr/>
        </p:nvSpPr>
        <p:spPr>
          <a:xfrm>
            <a:off x="5113338" y="5229225"/>
            <a:ext cx="3240087" cy="368300"/>
          </a:xfrm>
          <a:prstGeom prst="rect">
            <a:avLst/>
          </a:prstGeom>
          <a:noFill/>
          <a:ln w="9525">
            <a:noFill/>
          </a:ln>
        </p:spPr>
        <p:txBody>
          <a:bodyPr>
            <a:spAutoFit/>
          </a:bodyPr>
          <a:p>
            <a:pPr>
              <a:spcBef>
                <a:spcPct val="50000"/>
              </a:spcBef>
            </a:pPr>
            <a:r>
              <a:rPr b="1" dirty="0">
                <a:solidFill>
                  <a:srgbClr val="FF0000"/>
                </a:solidFill>
              </a:rPr>
              <a:t>conduction</a:t>
            </a:r>
            <a:r>
              <a:rPr b="1" dirty="0">
                <a:solidFill>
                  <a:srgbClr val="006600"/>
                </a:solidFill>
              </a:rPr>
              <a:t> </a:t>
            </a:r>
            <a:r>
              <a:rPr b="1" dirty="0"/>
              <a:t>&amp;</a:t>
            </a:r>
            <a:r>
              <a:rPr b="1" dirty="0">
                <a:solidFill>
                  <a:srgbClr val="006600"/>
                </a:solidFill>
              </a:rPr>
              <a:t> convection</a:t>
            </a:r>
            <a:endParaRPr b="1" dirty="0">
              <a:solidFill>
                <a:srgbClr val="00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790">
                                            <p:txEl>
                                              <p:charRg st="0" end="1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791">
                                            <p:txEl>
                                              <p:charRg st="0"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7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7793">
                                            <p:txEl>
                                              <p:charRg st="0" end="2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7794">
                                            <p:txEl>
                                              <p:charRg st="0" end="3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7795">
                                            <p:txEl>
                                              <p:charRg st="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7798">
                                            <p:txEl>
                                              <p:charRg st="0"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7799">
                                            <p:txEl>
                                              <p:charRg st="0" end="2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7800">
                                            <p:txEl>
                                              <p:charRg st="0"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7801">
                                            <p:txEl>
                                              <p:charRg st="0"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7802">
                                            <p:txEl>
                                              <p:charRg st="0" end="2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7803">
                                            <p:txEl>
                                              <p:charRg st="0" end="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9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endParaRPr lang="en-US"/>
          </a:p>
        </p:txBody>
      </p:sp>
      <p:sp>
        <p:nvSpPr>
          <p:cNvPr id="2" name="Content Placeholder 1"/>
          <p:cNvSpPr>
            <a:spLocks noGrp="1"/>
          </p:cNvSpPr>
          <p:nvPr>
            <p:ph idx="1"/>
          </p:nvPr>
        </p:nvSpPr>
        <p:spPr/>
        <p:txBody>
          <a:bodyPr/>
          <a:p>
            <a:pPr marL="0" indent="0">
              <a:buNone/>
            </a:pPr>
            <a:r>
              <a:rPr lang="en-US" sz="2000" b="1"/>
              <a:t>Complete this paragraph </a:t>
            </a:r>
            <a:r>
              <a:rPr lang="en-US" altLang="en-US" sz="2000" b="1"/>
              <a:t>using the words below...</a:t>
            </a:r>
            <a:endParaRPr lang="en-US" sz="2000"/>
          </a:p>
          <a:p>
            <a:pPr marL="0" indent="0">
              <a:buNone/>
            </a:pPr>
            <a:endParaRPr lang="en-US" sz="2000"/>
          </a:p>
          <a:p>
            <a:pPr marL="0" indent="0" algn="ctr">
              <a:buNone/>
            </a:pPr>
            <a:r>
              <a:rPr lang="en-US" sz="2000" b="1"/>
              <a:t>light     imaging     Thermal     controls     remote     heated     absorbs     food Cookers     Electric     more      hotter     objects</a:t>
            </a:r>
            <a:endParaRPr lang="en-US" sz="2000"/>
          </a:p>
          <a:p>
            <a:pPr marL="0" indent="0">
              <a:buNone/>
            </a:pPr>
            <a:endParaRPr lang="en-US" sz="2000"/>
          </a:p>
          <a:p>
            <a:pPr marL="0" indent="0">
              <a:buNone/>
            </a:pPr>
            <a:r>
              <a:rPr lang="en-US" sz="2000"/>
              <a:t>Infrared (IR) is emitted by all ___________, including you. The __________ the object, the __________ infrared it emits. __________ bar fires produce infrared radiation to keep you warm; grills, ovens and __________ produce it to heat __________. Whenever an object __________ any type of radiation, the object is __________, and we use this in infrared grills. Infrared is also used by __________ __________ for television and video recorders. __________ __________ cameras detect infrared and produce a picture by using visible  __________. </a:t>
            </a:r>
            <a:endParaRPr lang="en-US" sz="20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a:t>Planning an experiment</a:t>
            </a:r>
            <a:endParaRPr lang="en-US" altLang="en-US"/>
          </a:p>
        </p:txBody>
      </p:sp>
      <p:sp>
        <p:nvSpPr>
          <p:cNvPr id="2" name="Content Placeholder 1"/>
          <p:cNvSpPr>
            <a:spLocks noGrp="1"/>
          </p:cNvSpPr>
          <p:nvPr>
            <p:ph idx="1"/>
          </p:nvPr>
        </p:nvSpPr>
        <p:spPr>
          <a:xfrm>
            <a:off x="356235" y="1054735"/>
            <a:ext cx="7924800" cy="4419600"/>
          </a:xfrm>
        </p:spPr>
        <p:txBody>
          <a:bodyPr/>
          <a:p>
            <a:pPr marL="0" indent="0">
              <a:buNone/>
            </a:pPr>
            <a:r>
              <a:rPr lang="en-US" sz="2400" b="1"/>
              <a:t>Objects which are at the same temperature absorb, reflect or emit infra-red radiation at different rates depending on what colour they are. </a:t>
            </a:r>
            <a:endParaRPr lang="en-US" sz="2400" b="1"/>
          </a:p>
          <a:p>
            <a:pPr marL="0" indent="0">
              <a:buNone/>
            </a:pPr>
            <a:endParaRPr lang="en-US" sz="2400" b="1"/>
          </a:p>
          <a:p>
            <a:pPr marL="0" indent="0">
              <a:buNone/>
            </a:pPr>
            <a:r>
              <a:rPr lang="en-US" sz="2400" b="1"/>
              <a:t>Design an experiment to show that white t-shirts</a:t>
            </a:r>
            <a:endParaRPr lang="en-US" sz="2400" b="1"/>
          </a:p>
          <a:p>
            <a:pPr marL="0" indent="0">
              <a:buNone/>
            </a:pPr>
            <a:r>
              <a:rPr lang="en-US" sz="2400" b="1"/>
              <a:t>are cooler to wear in the sunshine than black t-shirts.</a:t>
            </a:r>
            <a:endParaRPr lang="en-US" sz="2400" b="1"/>
          </a:p>
        </p:txBody>
      </p:sp>
      <p:pic>
        <p:nvPicPr>
          <p:cNvPr id="3" name="Picture 2"/>
          <p:cNvPicPr>
            <a:picLocks noChangeAspect="1"/>
          </p:cNvPicPr>
          <p:nvPr/>
        </p:nvPicPr>
        <p:blipFill>
          <a:blip r:embed="rId1"/>
          <a:stretch>
            <a:fillRect/>
          </a:stretch>
        </p:blipFill>
        <p:spPr>
          <a:xfrm>
            <a:off x="3410585" y="3883025"/>
            <a:ext cx="3915410" cy="2615565"/>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0450" name="Rectangle 2"/>
          <p:cNvSpPr>
            <a:spLocks noGrp="1"/>
          </p:cNvSpPr>
          <p:nvPr>
            <p:ph type="title"/>
          </p:nvPr>
        </p:nvSpPr>
        <p:spPr/>
        <p:txBody>
          <a:bodyPr vert="horz" wrap="square" lIns="91440" tIns="45720" rIns="91440" bIns="45720" anchor="ctr"/>
          <a:p>
            <a:r>
              <a:rPr lang="en-US" altLang="x-none" sz="4000" b="1" dirty="0">
                <a:solidFill>
                  <a:schemeClr val="bg1"/>
                </a:solidFill>
              </a:rPr>
              <a:t>Question 4</a:t>
            </a:r>
            <a:endParaRPr lang="en-US" altLang="x-none" sz="4000" b="1" dirty="0">
              <a:solidFill>
                <a:schemeClr val="bg1"/>
              </a:solidFill>
            </a:endParaRPr>
          </a:p>
        </p:txBody>
      </p:sp>
      <p:pic>
        <p:nvPicPr>
          <p:cNvPr id="360451" name="Picture 3" descr="SolarHeatingQuestionJ2p52"/>
          <p:cNvPicPr>
            <a:picLocks noChangeAspect="1"/>
          </p:cNvPicPr>
          <p:nvPr>
            <p:ph idx="1"/>
          </p:nvPr>
        </p:nvPicPr>
        <p:blipFill>
          <a:blip r:embed="rId1"/>
          <a:srcRect/>
          <a:stretch>
            <a:fillRect/>
          </a:stretch>
        </p:blipFill>
        <p:spPr>
          <a:xfrm>
            <a:off x="12065" y="672465"/>
            <a:ext cx="9119235" cy="6196965"/>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44" name="Text Box 39943"/>
          <p:cNvSpPr txBox="1"/>
          <p:nvPr/>
        </p:nvSpPr>
        <p:spPr>
          <a:xfrm>
            <a:off x="533400" y="762000"/>
            <a:ext cx="8305800" cy="645160"/>
          </a:xfrm>
          <a:prstGeom prst="rect">
            <a:avLst/>
          </a:prstGeom>
          <a:noFill/>
          <a:ln w="9525">
            <a:noFill/>
          </a:ln>
        </p:spPr>
        <p:txBody>
          <a:bodyPr>
            <a:spAutoFit/>
          </a:bodyPr>
          <a:p>
            <a:pPr>
              <a:spcBef>
                <a:spcPct val="50000"/>
              </a:spcBef>
            </a:pPr>
            <a:r>
              <a:rPr lang="en-GB" altLang="x-none">
                <a:latin typeface="Arial" panose="020B0604020202020204" pitchFamily="34" charset="0"/>
              </a:rPr>
              <a:t>Four containers were filled with warm water.  Which container would have the warmest water after ten minutes?</a:t>
            </a:r>
            <a:endParaRPr lang="en-GB" altLang="x-none">
              <a:latin typeface="Arial" panose="020B0604020202020204" pitchFamily="34" charset="0"/>
            </a:endParaRPr>
          </a:p>
        </p:txBody>
      </p:sp>
      <p:grpSp>
        <p:nvGrpSpPr>
          <p:cNvPr id="39955" name="Group 39954"/>
          <p:cNvGrpSpPr/>
          <p:nvPr/>
        </p:nvGrpSpPr>
        <p:grpSpPr>
          <a:xfrm>
            <a:off x="381000" y="1828800"/>
            <a:ext cx="7275513" cy="2197100"/>
            <a:chOff x="240" y="1152"/>
            <a:chExt cx="4583" cy="1384"/>
          </a:xfrm>
        </p:grpSpPr>
        <p:sp>
          <p:nvSpPr>
            <p:cNvPr id="39940" name="Can 39939"/>
            <p:cNvSpPr/>
            <p:nvPr/>
          </p:nvSpPr>
          <p:spPr>
            <a:xfrm>
              <a:off x="432" y="1296"/>
              <a:ext cx="624" cy="864"/>
            </a:xfrm>
            <a:prstGeom prst="can">
              <a:avLst>
                <a:gd name="adj" fmla="val 34611"/>
              </a:avLst>
            </a:prstGeom>
            <a:gradFill rotWithShape="0">
              <a:gsLst>
                <a:gs pos="0">
                  <a:srgbClr val="FFFFFF">
                    <a:alpha val="100000"/>
                  </a:srgbClr>
                </a:gs>
                <a:gs pos="16000">
                  <a:srgbClr val="1F1F1F">
                    <a:alpha val="100000"/>
                  </a:srgbClr>
                </a:gs>
                <a:gs pos="17999">
                  <a:srgbClr val="FFFFFF">
                    <a:alpha val="100000"/>
                  </a:srgbClr>
                </a:gs>
                <a:gs pos="42000">
                  <a:srgbClr val="636363">
                    <a:alpha val="100000"/>
                  </a:srgbClr>
                </a:gs>
                <a:gs pos="53000">
                  <a:srgbClr val="CFCFCF">
                    <a:alpha val="100000"/>
                  </a:srgbClr>
                </a:gs>
                <a:gs pos="66000">
                  <a:srgbClr val="CFCFCF">
                    <a:alpha val="100000"/>
                  </a:srgbClr>
                </a:gs>
                <a:gs pos="75999">
                  <a:srgbClr val="1F1F1F">
                    <a:alpha val="100000"/>
                  </a:srgbClr>
                </a:gs>
                <a:gs pos="78999">
                  <a:srgbClr val="FFFFFF">
                    <a:alpha val="100000"/>
                  </a:srgbClr>
                </a:gs>
                <a:gs pos="100000">
                  <a:srgbClr val="7F7F7F">
                    <a:alpha val="100000"/>
                  </a:srgbClr>
                </a:gs>
              </a:gsLst>
              <a:lin ang="2700000" scaled="1"/>
              <a:tileRect/>
            </a:gradFill>
            <a:ln w="9525" cap="flat" cmpd="sng">
              <a:solidFill>
                <a:srgbClr val="000000"/>
              </a:solidFill>
              <a:prstDash val="solid"/>
              <a:headEnd type="none" w="med" len="med"/>
              <a:tailEnd type="none" w="med" len="med"/>
            </a:ln>
          </p:spPr>
          <p:txBody>
            <a:bodyPr/>
            <a:p>
              <a:endParaRPr lang="en-US"/>
            </a:p>
          </p:txBody>
        </p:sp>
        <p:sp>
          <p:nvSpPr>
            <p:cNvPr id="39941" name="Can 39940"/>
            <p:cNvSpPr/>
            <p:nvPr/>
          </p:nvSpPr>
          <p:spPr>
            <a:xfrm>
              <a:off x="1584" y="1392"/>
              <a:ext cx="624" cy="864"/>
            </a:xfrm>
            <a:prstGeom prst="can">
              <a:avLst>
                <a:gd name="adj" fmla="val 34611"/>
              </a:avLst>
            </a:prstGeom>
            <a:solidFill>
              <a:schemeClr val="bg2"/>
            </a:solidFill>
            <a:ln w="9525" cap="flat" cmpd="sng">
              <a:solidFill>
                <a:srgbClr val="000000"/>
              </a:solidFill>
              <a:prstDash val="solid"/>
              <a:headEnd type="none" w="med" len="med"/>
              <a:tailEnd type="none" w="med" len="med"/>
            </a:ln>
          </p:spPr>
          <p:txBody>
            <a:bodyPr/>
            <a:p>
              <a:endParaRPr lang="en-US"/>
            </a:p>
          </p:txBody>
        </p:sp>
        <p:sp>
          <p:nvSpPr>
            <p:cNvPr id="39942" name="Can 39941"/>
            <p:cNvSpPr/>
            <p:nvPr/>
          </p:nvSpPr>
          <p:spPr>
            <a:xfrm>
              <a:off x="4080" y="1392"/>
              <a:ext cx="624" cy="864"/>
            </a:xfrm>
            <a:prstGeom prst="can">
              <a:avLst>
                <a:gd name="adj" fmla="val 34611"/>
              </a:avLst>
            </a:prstGeom>
            <a:gradFill rotWithShape="0">
              <a:gsLst>
                <a:gs pos="0">
                  <a:srgbClr val="000000"/>
                </a:gs>
                <a:gs pos="50000">
                  <a:srgbClr val="969696"/>
                </a:gs>
                <a:gs pos="100000">
                  <a:srgbClr val="000000"/>
                </a:gs>
              </a:gsLst>
              <a:lin ang="0" scaled="1"/>
              <a:tileRect/>
            </a:gradFill>
            <a:ln w="9525" cap="flat" cmpd="sng">
              <a:solidFill>
                <a:srgbClr val="000000"/>
              </a:solidFill>
              <a:prstDash val="solid"/>
              <a:headEnd type="none" w="med" len="med"/>
              <a:tailEnd type="none" w="med" len="med"/>
            </a:ln>
          </p:spPr>
          <p:txBody>
            <a:bodyPr/>
            <a:p>
              <a:endParaRPr lang="en-US"/>
            </a:p>
          </p:txBody>
        </p:sp>
        <p:sp>
          <p:nvSpPr>
            <p:cNvPr id="39943" name="Can 39942"/>
            <p:cNvSpPr/>
            <p:nvPr/>
          </p:nvSpPr>
          <p:spPr>
            <a:xfrm>
              <a:off x="2736" y="1392"/>
              <a:ext cx="624" cy="864"/>
            </a:xfrm>
            <a:prstGeom prst="can">
              <a:avLst>
                <a:gd name="adj" fmla="val 34611"/>
              </a:avLst>
            </a:prstGeom>
            <a:solidFill>
              <a:srgbClr val="000000"/>
            </a:solidFill>
            <a:ln w="9525" cap="flat" cmpd="sng">
              <a:solidFill>
                <a:srgbClr val="000000"/>
              </a:solidFill>
              <a:prstDash val="solid"/>
              <a:headEnd type="none" w="med" len="med"/>
              <a:tailEnd type="none" w="med" len="med"/>
            </a:ln>
          </p:spPr>
          <p:txBody>
            <a:bodyPr/>
            <a:p>
              <a:endParaRPr lang="en-US"/>
            </a:p>
          </p:txBody>
        </p:sp>
        <p:sp>
          <p:nvSpPr>
            <p:cNvPr id="39945" name="Text Box 39944"/>
            <p:cNvSpPr txBox="1"/>
            <p:nvPr/>
          </p:nvSpPr>
          <p:spPr>
            <a:xfrm>
              <a:off x="240" y="2256"/>
              <a:ext cx="1248" cy="250"/>
            </a:xfrm>
            <a:prstGeom prst="rect">
              <a:avLst/>
            </a:prstGeom>
            <a:noFill/>
            <a:ln w="9525">
              <a:noFill/>
            </a:ln>
          </p:spPr>
          <p:txBody>
            <a:bodyPr>
              <a:spAutoFit/>
            </a:bodyPr>
            <a:p>
              <a:pPr>
                <a:spcBef>
                  <a:spcPct val="50000"/>
                </a:spcBef>
              </a:pPr>
              <a:r>
                <a:rPr lang="en-GB" altLang="x-none" sz="2000">
                  <a:solidFill>
                    <a:srgbClr val="0000FF"/>
                  </a:solidFill>
                  <a:latin typeface="Arial" panose="020B0604020202020204" pitchFamily="34" charset="0"/>
                </a:rPr>
                <a:t>Shiny metal</a:t>
              </a:r>
              <a:endParaRPr lang="en-GB" altLang="x-none" sz="2000">
                <a:solidFill>
                  <a:srgbClr val="0000FF"/>
                </a:solidFill>
                <a:latin typeface="Arial" panose="020B0604020202020204" pitchFamily="34" charset="0"/>
              </a:endParaRPr>
            </a:p>
          </p:txBody>
        </p:sp>
        <p:sp>
          <p:nvSpPr>
            <p:cNvPr id="39946" name="Rectangle 39945"/>
            <p:cNvSpPr/>
            <p:nvPr/>
          </p:nvSpPr>
          <p:spPr>
            <a:xfrm>
              <a:off x="1488" y="1152"/>
              <a:ext cx="828" cy="250"/>
            </a:xfrm>
            <a:prstGeom prst="rect">
              <a:avLst/>
            </a:prstGeom>
            <a:noFill/>
            <a:ln w="9525">
              <a:noFill/>
            </a:ln>
          </p:spPr>
          <p:txBody>
            <a:bodyPr wrap="none" anchor="t">
              <a:spAutoFit/>
            </a:bodyPr>
            <a:p>
              <a:r>
                <a:rPr lang="en-GB" altLang="x-none" sz="2000">
                  <a:solidFill>
                    <a:srgbClr val="0000FF"/>
                  </a:solidFill>
                  <a:latin typeface="Arial" panose="020B0604020202020204" pitchFamily="34" charset="0"/>
                </a:rPr>
                <a:t>Dull metal</a:t>
              </a:r>
              <a:endParaRPr lang="en-GB" altLang="x-none" sz="2000">
                <a:solidFill>
                  <a:srgbClr val="0000FF"/>
                </a:solidFill>
                <a:latin typeface="Arial" panose="020B0604020202020204" pitchFamily="34" charset="0"/>
              </a:endParaRPr>
            </a:p>
          </p:txBody>
        </p:sp>
        <p:sp>
          <p:nvSpPr>
            <p:cNvPr id="39947" name="Rectangle 39946"/>
            <p:cNvSpPr/>
            <p:nvPr/>
          </p:nvSpPr>
          <p:spPr>
            <a:xfrm>
              <a:off x="2640" y="2286"/>
              <a:ext cx="811" cy="250"/>
            </a:xfrm>
            <a:prstGeom prst="rect">
              <a:avLst/>
            </a:prstGeom>
            <a:noFill/>
            <a:ln w="9525">
              <a:noFill/>
            </a:ln>
          </p:spPr>
          <p:txBody>
            <a:bodyPr wrap="none" anchor="t">
              <a:spAutoFit/>
            </a:bodyPr>
            <a:p>
              <a:r>
                <a:rPr lang="en-GB" altLang="x-none" sz="2000">
                  <a:solidFill>
                    <a:srgbClr val="0000FF"/>
                  </a:solidFill>
                  <a:latin typeface="Arial" panose="020B0604020202020204" pitchFamily="34" charset="0"/>
                </a:rPr>
                <a:t>Dull black</a:t>
              </a:r>
              <a:endParaRPr lang="en-GB" altLang="x-none" sz="2000">
                <a:solidFill>
                  <a:srgbClr val="0000FF"/>
                </a:solidFill>
                <a:latin typeface="Arial" panose="020B0604020202020204" pitchFamily="34" charset="0"/>
              </a:endParaRPr>
            </a:p>
          </p:txBody>
        </p:sp>
        <p:sp>
          <p:nvSpPr>
            <p:cNvPr id="39948" name="Rectangle 39947"/>
            <p:cNvSpPr/>
            <p:nvPr/>
          </p:nvSpPr>
          <p:spPr>
            <a:xfrm>
              <a:off x="3888" y="1152"/>
              <a:ext cx="935" cy="250"/>
            </a:xfrm>
            <a:prstGeom prst="rect">
              <a:avLst/>
            </a:prstGeom>
            <a:noFill/>
            <a:ln w="9525">
              <a:noFill/>
            </a:ln>
          </p:spPr>
          <p:txBody>
            <a:bodyPr wrap="none" anchor="t">
              <a:spAutoFit/>
            </a:bodyPr>
            <a:p>
              <a:r>
                <a:rPr lang="en-GB" altLang="x-none" sz="2000">
                  <a:solidFill>
                    <a:srgbClr val="0000FF"/>
                  </a:solidFill>
                  <a:latin typeface="Arial" panose="020B0604020202020204" pitchFamily="34" charset="0"/>
                </a:rPr>
                <a:t>Shiny black</a:t>
              </a:r>
              <a:endParaRPr lang="en-GB" altLang="x-none" sz="2000">
                <a:solidFill>
                  <a:srgbClr val="0000FF"/>
                </a:solidFill>
                <a:latin typeface="Arial" panose="020B0604020202020204" pitchFamily="34" charset="0"/>
              </a:endParaRPr>
            </a:p>
          </p:txBody>
        </p:sp>
      </p:grpSp>
      <p:sp>
        <p:nvSpPr>
          <p:cNvPr id="39949" name="Text Box 39948"/>
          <p:cNvSpPr txBox="1"/>
          <p:nvPr/>
        </p:nvSpPr>
        <p:spPr>
          <a:xfrm>
            <a:off x="304800" y="4191000"/>
            <a:ext cx="8534400" cy="1198880"/>
          </a:xfrm>
          <a:prstGeom prst="rect">
            <a:avLst/>
          </a:prstGeom>
          <a:noFill/>
          <a:ln w="9525">
            <a:noFill/>
          </a:ln>
        </p:spPr>
        <p:txBody>
          <a:bodyPr>
            <a:spAutoFit/>
          </a:bodyPr>
          <a:p>
            <a:pPr>
              <a:spcBef>
                <a:spcPct val="50000"/>
              </a:spcBef>
            </a:pPr>
            <a:r>
              <a:rPr lang="en-GB" altLang="x-none">
                <a:latin typeface="Arial" panose="020B0604020202020204" pitchFamily="34" charset="0"/>
              </a:rPr>
              <a:t>The __________ container would be the warmest after ten minutes because its shiny surface reflects heat _______ back into the container so less is lost. The ________ container would be the coolest because it is the best at _______ heat radiation.</a:t>
            </a:r>
            <a:endParaRPr lang="en-GB" altLang="x-none">
              <a:latin typeface="Arial" panose="020B0604020202020204" pitchFamily="34" charset="0"/>
            </a:endParaRPr>
          </a:p>
        </p:txBody>
      </p:sp>
      <p:sp>
        <p:nvSpPr>
          <p:cNvPr id="39950" name="Rectangle 39949"/>
          <p:cNvSpPr/>
          <p:nvPr/>
        </p:nvSpPr>
        <p:spPr>
          <a:xfrm>
            <a:off x="971550" y="4184650"/>
            <a:ext cx="13385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shiny metal</a:t>
            </a:r>
            <a:endParaRPr lang="en-GB" altLang="x-none">
              <a:solidFill>
                <a:srgbClr val="FF0000"/>
              </a:solidFill>
              <a:latin typeface="Arial" panose="020B0604020202020204" pitchFamily="34" charset="0"/>
            </a:endParaRPr>
          </a:p>
        </p:txBody>
      </p:sp>
      <p:sp>
        <p:nvSpPr>
          <p:cNvPr id="39952" name="Rectangle 39951"/>
          <p:cNvSpPr/>
          <p:nvPr/>
        </p:nvSpPr>
        <p:spPr>
          <a:xfrm>
            <a:off x="2957195" y="4362450"/>
            <a:ext cx="10591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radiation</a:t>
            </a:r>
            <a:endParaRPr lang="en-GB" altLang="x-none">
              <a:solidFill>
                <a:srgbClr val="FF0000"/>
              </a:solidFill>
              <a:latin typeface="Arial" panose="020B0604020202020204" pitchFamily="34" charset="0"/>
            </a:endParaRPr>
          </a:p>
        </p:txBody>
      </p:sp>
      <p:sp>
        <p:nvSpPr>
          <p:cNvPr id="39953" name="Rectangle 39952"/>
          <p:cNvSpPr/>
          <p:nvPr/>
        </p:nvSpPr>
        <p:spPr>
          <a:xfrm>
            <a:off x="304800" y="4730750"/>
            <a:ext cx="11353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dull black</a:t>
            </a:r>
            <a:endParaRPr lang="en-GB" altLang="x-none">
              <a:solidFill>
                <a:srgbClr val="FF0000"/>
              </a:solidFill>
              <a:latin typeface="Arial" panose="020B0604020202020204" pitchFamily="34" charset="0"/>
            </a:endParaRPr>
          </a:p>
        </p:txBody>
      </p:sp>
      <p:sp>
        <p:nvSpPr>
          <p:cNvPr id="39954" name="Rectangle 39953"/>
          <p:cNvSpPr/>
          <p:nvPr/>
        </p:nvSpPr>
        <p:spPr>
          <a:xfrm>
            <a:off x="7033895" y="4730750"/>
            <a:ext cx="9829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emitting</a:t>
            </a:r>
            <a:endParaRPr lang="en-GB" altLang="x-none">
              <a:solidFill>
                <a:srgbClr val="FF0000"/>
              </a:solidFill>
              <a:latin typeface="Arial" panose="020B0604020202020204" pitchFamily="34" charset="0"/>
            </a:endParaRPr>
          </a:p>
        </p:txBody>
      </p:sp>
      <p:sp>
        <p:nvSpPr>
          <p:cNvPr id="3" name="Title 2"/>
          <p:cNvSpPr/>
          <p:nvPr>
            <p:ph type="title"/>
          </p:nvPr>
        </p:nvSpPr>
        <p:spPr/>
        <p:txBody>
          <a:bodyPr/>
          <a:p>
            <a:r>
              <a:rPr lang="en-US" altLang="en-US"/>
              <a:t>Emission Experiment</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50" grpId="0"/>
      <p:bldP spid="39952" grpId="0"/>
      <p:bldP spid="39953" grpId="0"/>
      <p:bldP spid="3995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r>
              <a:rPr lang="en-GB" altLang="x-none">
                <a:solidFill>
                  <a:schemeClr val="bg1"/>
                </a:solidFill>
                <a:latin typeface="Arial" panose="020B0604020202020204" pitchFamily="34" charset="0"/>
                <a:sym typeface="+mn-ea"/>
              </a:rPr>
              <a:t>Absorption experiment</a:t>
            </a:r>
            <a:endParaRPr lang="en-US"/>
          </a:p>
        </p:txBody>
      </p:sp>
      <p:sp>
        <p:nvSpPr>
          <p:cNvPr id="40967" name="Text Box 40966"/>
          <p:cNvSpPr txBox="1"/>
          <p:nvPr/>
        </p:nvSpPr>
        <p:spPr>
          <a:xfrm>
            <a:off x="0" y="762000"/>
            <a:ext cx="9144000" cy="645160"/>
          </a:xfrm>
          <a:prstGeom prst="rect">
            <a:avLst/>
          </a:prstGeom>
          <a:noFill/>
          <a:ln w="9525">
            <a:noFill/>
          </a:ln>
        </p:spPr>
        <p:txBody>
          <a:bodyPr>
            <a:spAutoFit/>
          </a:bodyPr>
          <a:p>
            <a:pPr>
              <a:spcBef>
                <a:spcPct val="50000"/>
              </a:spcBef>
            </a:pPr>
            <a:r>
              <a:rPr lang="en-GB" altLang="x-none">
                <a:latin typeface="Arial" panose="020B0604020202020204" pitchFamily="34" charset="0"/>
              </a:rPr>
              <a:t>Four containers were placed equidistant from a </a:t>
            </a:r>
            <a:r>
              <a:rPr lang="en-GB" altLang="x-none" err="1">
                <a:latin typeface="Arial" panose="020B0604020202020204" pitchFamily="34" charset="0"/>
              </a:rPr>
              <a:t>radiative</a:t>
            </a:r>
            <a:r>
              <a:rPr lang="en-GB" altLang="x-none">
                <a:latin typeface="Arial" panose="020B0604020202020204" pitchFamily="34" charset="0"/>
              </a:rPr>
              <a:t> heater, which container would have the warmest water after ten minutes?</a:t>
            </a:r>
            <a:endParaRPr lang="en-GB" altLang="x-none">
              <a:latin typeface="Arial" panose="020B0604020202020204" pitchFamily="34" charset="0"/>
            </a:endParaRPr>
          </a:p>
        </p:txBody>
      </p:sp>
      <p:sp>
        <p:nvSpPr>
          <p:cNvPr id="40972" name="Text Box 40971"/>
          <p:cNvSpPr txBox="1"/>
          <p:nvPr/>
        </p:nvSpPr>
        <p:spPr>
          <a:xfrm>
            <a:off x="304800" y="4502150"/>
            <a:ext cx="8534400" cy="922020"/>
          </a:xfrm>
          <a:prstGeom prst="rect">
            <a:avLst/>
          </a:prstGeom>
          <a:noFill/>
          <a:ln w="9525">
            <a:noFill/>
          </a:ln>
        </p:spPr>
        <p:txBody>
          <a:bodyPr>
            <a:spAutoFit/>
          </a:bodyPr>
          <a:p>
            <a:pPr>
              <a:spcBef>
                <a:spcPct val="50000"/>
              </a:spcBef>
            </a:pPr>
            <a:r>
              <a:rPr lang="en-GB" altLang="x-none">
                <a:latin typeface="Arial" panose="020B0604020202020204" pitchFamily="34" charset="0"/>
              </a:rPr>
              <a:t>The __________ container would be the warmest after ten minutes because its surface absorbs heat _______ the best. The _________ container would be the coolest because it is the poorest at __________ heat radiation.</a:t>
            </a:r>
            <a:endParaRPr lang="en-GB" altLang="x-none">
              <a:latin typeface="Arial" panose="020B0604020202020204" pitchFamily="34" charset="0"/>
            </a:endParaRPr>
          </a:p>
        </p:txBody>
      </p:sp>
      <p:sp>
        <p:nvSpPr>
          <p:cNvPr id="40973" name="Rectangle 40972"/>
          <p:cNvSpPr/>
          <p:nvPr/>
        </p:nvSpPr>
        <p:spPr>
          <a:xfrm>
            <a:off x="933450" y="4502150"/>
            <a:ext cx="11353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dull black</a:t>
            </a:r>
            <a:endParaRPr lang="en-GB" altLang="x-none">
              <a:solidFill>
                <a:srgbClr val="FF0000"/>
              </a:solidFill>
              <a:latin typeface="Arial" panose="020B0604020202020204" pitchFamily="34" charset="0"/>
            </a:endParaRPr>
          </a:p>
        </p:txBody>
      </p:sp>
      <p:sp>
        <p:nvSpPr>
          <p:cNvPr id="40974" name="Rectangle 40973"/>
          <p:cNvSpPr/>
          <p:nvPr/>
        </p:nvSpPr>
        <p:spPr>
          <a:xfrm>
            <a:off x="2514600" y="4779010"/>
            <a:ext cx="10591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radiation</a:t>
            </a:r>
            <a:endParaRPr lang="en-GB" altLang="x-none">
              <a:solidFill>
                <a:srgbClr val="FF0000"/>
              </a:solidFill>
              <a:latin typeface="Arial" panose="020B0604020202020204" pitchFamily="34" charset="0"/>
            </a:endParaRPr>
          </a:p>
        </p:txBody>
      </p:sp>
      <p:sp>
        <p:nvSpPr>
          <p:cNvPr id="40975" name="Rectangle 40974"/>
          <p:cNvSpPr/>
          <p:nvPr/>
        </p:nvSpPr>
        <p:spPr>
          <a:xfrm>
            <a:off x="4833620" y="4779010"/>
            <a:ext cx="13385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shiny metal</a:t>
            </a:r>
            <a:endParaRPr lang="en-GB" altLang="x-none">
              <a:solidFill>
                <a:srgbClr val="FF0000"/>
              </a:solidFill>
              <a:latin typeface="Arial" panose="020B0604020202020204" pitchFamily="34" charset="0"/>
            </a:endParaRPr>
          </a:p>
        </p:txBody>
      </p:sp>
      <p:sp>
        <p:nvSpPr>
          <p:cNvPr id="40976" name="Rectangle 40975"/>
          <p:cNvSpPr/>
          <p:nvPr/>
        </p:nvSpPr>
        <p:spPr>
          <a:xfrm>
            <a:off x="3978910" y="5055870"/>
            <a:ext cx="1186180" cy="368300"/>
          </a:xfrm>
          <a:prstGeom prst="rect">
            <a:avLst/>
          </a:prstGeom>
          <a:noFill/>
          <a:ln w="9525">
            <a:noFill/>
          </a:ln>
        </p:spPr>
        <p:txBody>
          <a:bodyPr wrap="none" anchor="t">
            <a:spAutoFit/>
          </a:bodyPr>
          <a:p>
            <a:r>
              <a:rPr lang="en-GB" altLang="x-none">
                <a:solidFill>
                  <a:srgbClr val="FF0000"/>
                </a:solidFill>
                <a:latin typeface="Arial" panose="020B0604020202020204" pitchFamily="34" charset="0"/>
              </a:rPr>
              <a:t>absorbing</a:t>
            </a:r>
            <a:endParaRPr lang="en-GB" altLang="x-none">
              <a:solidFill>
                <a:srgbClr val="FF0000"/>
              </a:solidFill>
              <a:latin typeface="Arial" panose="020B0604020202020204" pitchFamily="34" charset="0"/>
            </a:endParaRPr>
          </a:p>
        </p:txBody>
      </p:sp>
      <p:grpSp>
        <p:nvGrpSpPr>
          <p:cNvPr id="40977" name="Group 40976"/>
          <p:cNvGrpSpPr/>
          <p:nvPr/>
        </p:nvGrpSpPr>
        <p:grpSpPr>
          <a:xfrm>
            <a:off x="381000" y="1828800"/>
            <a:ext cx="7275513" cy="2197100"/>
            <a:chOff x="240" y="1152"/>
            <a:chExt cx="4583" cy="1384"/>
          </a:xfrm>
        </p:grpSpPr>
        <p:sp>
          <p:nvSpPr>
            <p:cNvPr id="40978" name="Can 40977"/>
            <p:cNvSpPr/>
            <p:nvPr/>
          </p:nvSpPr>
          <p:spPr>
            <a:xfrm>
              <a:off x="432" y="1296"/>
              <a:ext cx="624" cy="864"/>
            </a:xfrm>
            <a:prstGeom prst="can">
              <a:avLst>
                <a:gd name="adj" fmla="val 34611"/>
              </a:avLst>
            </a:prstGeom>
            <a:gradFill rotWithShape="0">
              <a:gsLst>
                <a:gs pos="0">
                  <a:srgbClr val="FFFFFF">
                    <a:alpha val="100000"/>
                  </a:srgbClr>
                </a:gs>
                <a:gs pos="16000">
                  <a:srgbClr val="1F1F1F">
                    <a:alpha val="100000"/>
                  </a:srgbClr>
                </a:gs>
                <a:gs pos="17999">
                  <a:srgbClr val="FFFFFF">
                    <a:alpha val="100000"/>
                  </a:srgbClr>
                </a:gs>
                <a:gs pos="42000">
                  <a:srgbClr val="636363">
                    <a:alpha val="100000"/>
                  </a:srgbClr>
                </a:gs>
                <a:gs pos="53000">
                  <a:srgbClr val="CFCFCF">
                    <a:alpha val="100000"/>
                  </a:srgbClr>
                </a:gs>
                <a:gs pos="66000">
                  <a:srgbClr val="CFCFCF">
                    <a:alpha val="100000"/>
                  </a:srgbClr>
                </a:gs>
                <a:gs pos="75999">
                  <a:srgbClr val="1F1F1F">
                    <a:alpha val="100000"/>
                  </a:srgbClr>
                </a:gs>
                <a:gs pos="78999">
                  <a:srgbClr val="FFFFFF">
                    <a:alpha val="100000"/>
                  </a:srgbClr>
                </a:gs>
                <a:gs pos="100000">
                  <a:srgbClr val="7F7F7F">
                    <a:alpha val="100000"/>
                  </a:srgbClr>
                </a:gs>
              </a:gsLst>
              <a:lin ang="2700000" scaled="1"/>
              <a:tileRect/>
            </a:gradFill>
            <a:ln w="9525" cap="flat" cmpd="sng">
              <a:solidFill>
                <a:srgbClr val="000000"/>
              </a:solidFill>
              <a:prstDash val="solid"/>
              <a:headEnd type="none" w="med" len="med"/>
              <a:tailEnd type="none" w="med" len="med"/>
            </a:ln>
          </p:spPr>
          <p:txBody>
            <a:bodyPr/>
            <a:p>
              <a:endParaRPr lang="en-US"/>
            </a:p>
          </p:txBody>
        </p:sp>
        <p:sp>
          <p:nvSpPr>
            <p:cNvPr id="40979" name="Can 40978"/>
            <p:cNvSpPr/>
            <p:nvPr/>
          </p:nvSpPr>
          <p:spPr>
            <a:xfrm>
              <a:off x="1584" y="1392"/>
              <a:ext cx="624" cy="864"/>
            </a:xfrm>
            <a:prstGeom prst="can">
              <a:avLst>
                <a:gd name="adj" fmla="val 34611"/>
              </a:avLst>
            </a:prstGeom>
            <a:solidFill>
              <a:schemeClr val="bg2"/>
            </a:solidFill>
            <a:ln w="9525" cap="flat" cmpd="sng">
              <a:solidFill>
                <a:srgbClr val="000000"/>
              </a:solidFill>
              <a:prstDash val="solid"/>
              <a:headEnd type="none" w="med" len="med"/>
              <a:tailEnd type="none" w="med" len="med"/>
            </a:ln>
          </p:spPr>
          <p:txBody>
            <a:bodyPr/>
            <a:p>
              <a:endParaRPr lang="en-US"/>
            </a:p>
          </p:txBody>
        </p:sp>
        <p:sp>
          <p:nvSpPr>
            <p:cNvPr id="40980" name="Can 40979"/>
            <p:cNvSpPr/>
            <p:nvPr/>
          </p:nvSpPr>
          <p:spPr>
            <a:xfrm>
              <a:off x="4080" y="1392"/>
              <a:ext cx="624" cy="864"/>
            </a:xfrm>
            <a:prstGeom prst="can">
              <a:avLst>
                <a:gd name="adj" fmla="val 34611"/>
              </a:avLst>
            </a:prstGeom>
            <a:gradFill rotWithShape="0">
              <a:gsLst>
                <a:gs pos="0">
                  <a:srgbClr val="000000"/>
                </a:gs>
                <a:gs pos="50000">
                  <a:srgbClr val="969696"/>
                </a:gs>
                <a:gs pos="100000">
                  <a:srgbClr val="000000"/>
                </a:gs>
              </a:gsLst>
              <a:lin ang="0" scaled="1"/>
              <a:tileRect/>
            </a:gradFill>
            <a:ln w="9525" cap="flat" cmpd="sng">
              <a:solidFill>
                <a:srgbClr val="000000"/>
              </a:solidFill>
              <a:prstDash val="solid"/>
              <a:headEnd type="none" w="med" len="med"/>
              <a:tailEnd type="none" w="med" len="med"/>
            </a:ln>
          </p:spPr>
          <p:txBody>
            <a:bodyPr/>
            <a:p>
              <a:endParaRPr lang="en-US"/>
            </a:p>
          </p:txBody>
        </p:sp>
        <p:sp>
          <p:nvSpPr>
            <p:cNvPr id="40981" name="Can 40980"/>
            <p:cNvSpPr/>
            <p:nvPr/>
          </p:nvSpPr>
          <p:spPr>
            <a:xfrm>
              <a:off x="2736" y="1392"/>
              <a:ext cx="624" cy="864"/>
            </a:xfrm>
            <a:prstGeom prst="can">
              <a:avLst>
                <a:gd name="adj" fmla="val 34611"/>
              </a:avLst>
            </a:prstGeom>
            <a:solidFill>
              <a:srgbClr val="000000"/>
            </a:solidFill>
            <a:ln w="9525" cap="flat" cmpd="sng">
              <a:solidFill>
                <a:srgbClr val="000000"/>
              </a:solidFill>
              <a:prstDash val="solid"/>
              <a:headEnd type="none" w="med" len="med"/>
              <a:tailEnd type="none" w="med" len="med"/>
            </a:ln>
          </p:spPr>
          <p:txBody>
            <a:bodyPr/>
            <a:p>
              <a:endParaRPr lang="en-US"/>
            </a:p>
          </p:txBody>
        </p:sp>
        <p:sp>
          <p:nvSpPr>
            <p:cNvPr id="40982" name="Text Box 40981"/>
            <p:cNvSpPr txBox="1"/>
            <p:nvPr/>
          </p:nvSpPr>
          <p:spPr>
            <a:xfrm>
              <a:off x="240" y="2256"/>
              <a:ext cx="1248" cy="250"/>
            </a:xfrm>
            <a:prstGeom prst="rect">
              <a:avLst/>
            </a:prstGeom>
            <a:noFill/>
            <a:ln w="9525">
              <a:noFill/>
            </a:ln>
          </p:spPr>
          <p:txBody>
            <a:bodyPr>
              <a:spAutoFit/>
            </a:bodyPr>
            <a:p>
              <a:pPr>
                <a:spcBef>
                  <a:spcPct val="50000"/>
                </a:spcBef>
              </a:pPr>
              <a:r>
                <a:rPr lang="en-GB" altLang="x-none" sz="2000">
                  <a:solidFill>
                    <a:srgbClr val="0000FF"/>
                  </a:solidFill>
                  <a:latin typeface="Arial" panose="020B0604020202020204" pitchFamily="34" charset="0"/>
                </a:rPr>
                <a:t>Shiny metal</a:t>
              </a:r>
              <a:endParaRPr lang="en-GB" altLang="x-none" sz="2000">
                <a:solidFill>
                  <a:srgbClr val="0000FF"/>
                </a:solidFill>
                <a:latin typeface="Arial" panose="020B0604020202020204" pitchFamily="34" charset="0"/>
              </a:endParaRPr>
            </a:p>
          </p:txBody>
        </p:sp>
        <p:sp>
          <p:nvSpPr>
            <p:cNvPr id="40983" name="Rectangle 40982"/>
            <p:cNvSpPr/>
            <p:nvPr/>
          </p:nvSpPr>
          <p:spPr>
            <a:xfrm>
              <a:off x="1488" y="1152"/>
              <a:ext cx="828" cy="250"/>
            </a:xfrm>
            <a:prstGeom prst="rect">
              <a:avLst/>
            </a:prstGeom>
            <a:noFill/>
            <a:ln w="9525">
              <a:noFill/>
            </a:ln>
          </p:spPr>
          <p:txBody>
            <a:bodyPr wrap="none" anchor="t">
              <a:spAutoFit/>
            </a:bodyPr>
            <a:p>
              <a:r>
                <a:rPr lang="en-GB" altLang="x-none" sz="2000">
                  <a:solidFill>
                    <a:srgbClr val="0000FF"/>
                  </a:solidFill>
                  <a:latin typeface="Arial" panose="020B0604020202020204" pitchFamily="34" charset="0"/>
                </a:rPr>
                <a:t>Dull metal</a:t>
              </a:r>
              <a:endParaRPr lang="en-GB" altLang="x-none" sz="2000">
                <a:solidFill>
                  <a:srgbClr val="0000FF"/>
                </a:solidFill>
                <a:latin typeface="Arial" panose="020B0604020202020204" pitchFamily="34" charset="0"/>
              </a:endParaRPr>
            </a:p>
          </p:txBody>
        </p:sp>
        <p:sp>
          <p:nvSpPr>
            <p:cNvPr id="40984" name="Rectangle 40983"/>
            <p:cNvSpPr/>
            <p:nvPr/>
          </p:nvSpPr>
          <p:spPr>
            <a:xfrm>
              <a:off x="2640" y="2286"/>
              <a:ext cx="811" cy="250"/>
            </a:xfrm>
            <a:prstGeom prst="rect">
              <a:avLst/>
            </a:prstGeom>
            <a:noFill/>
            <a:ln w="9525">
              <a:noFill/>
            </a:ln>
          </p:spPr>
          <p:txBody>
            <a:bodyPr wrap="none" anchor="t">
              <a:spAutoFit/>
            </a:bodyPr>
            <a:p>
              <a:r>
                <a:rPr lang="en-GB" altLang="x-none" sz="2000">
                  <a:solidFill>
                    <a:srgbClr val="0000FF"/>
                  </a:solidFill>
                  <a:latin typeface="Arial" panose="020B0604020202020204" pitchFamily="34" charset="0"/>
                </a:rPr>
                <a:t>Dull black</a:t>
              </a:r>
              <a:endParaRPr lang="en-GB" altLang="x-none" sz="2000">
                <a:solidFill>
                  <a:srgbClr val="0000FF"/>
                </a:solidFill>
                <a:latin typeface="Arial" panose="020B0604020202020204" pitchFamily="34" charset="0"/>
              </a:endParaRPr>
            </a:p>
          </p:txBody>
        </p:sp>
        <p:sp>
          <p:nvSpPr>
            <p:cNvPr id="40985" name="Rectangle 40984"/>
            <p:cNvSpPr/>
            <p:nvPr/>
          </p:nvSpPr>
          <p:spPr>
            <a:xfrm>
              <a:off x="3888" y="1152"/>
              <a:ext cx="935" cy="250"/>
            </a:xfrm>
            <a:prstGeom prst="rect">
              <a:avLst/>
            </a:prstGeom>
            <a:noFill/>
            <a:ln w="9525">
              <a:noFill/>
            </a:ln>
          </p:spPr>
          <p:txBody>
            <a:bodyPr wrap="none" anchor="t">
              <a:spAutoFit/>
            </a:bodyPr>
            <a:p>
              <a:r>
                <a:rPr lang="en-GB" altLang="x-none" sz="2000">
                  <a:solidFill>
                    <a:srgbClr val="0000FF"/>
                  </a:solidFill>
                  <a:latin typeface="Arial" panose="020B0604020202020204" pitchFamily="34" charset="0"/>
                </a:rPr>
                <a:t>Shiny black</a:t>
              </a:r>
              <a:endParaRPr lang="en-GB" altLang="x-none" sz="2000">
                <a:solidFill>
                  <a:srgbClr val="0000FF"/>
                </a:solidFill>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3" grpId="0"/>
      <p:bldP spid="40974" grpId="0"/>
      <p:bldP spid="40975" grpId="0"/>
      <p:bldP spid="4097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Title 8193"/>
          <p:cNvSpPr>
            <a:spLocks noGrp="1"/>
          </p:cNvSpPr>
          <p:nvPr>
            <p:ph type="title"/>
          </p:nvPr>
        </p:nvSpPr>
        <p:spPr/>
        <p:txBody>
          <a:bodyPr anchor="ctr"/>
          <a:p>
            <a:r>
              <a:rPr lang="en-GB" altLang="x-none" sz="4000">
                <a:solidFill>
                  <a:schemeClr val="bg1"/>
                </a:solidFill>
              </a:rPr>
              <a:t>Question</a:t>
            </a:r>
            <a:endParaRPr lang="en-US" altLang="zh-CN" sz="4000">
              <a:solidFill>
                <a:schemeClr val="bg1"/>
              </a:solidFill>
            </a:endParaRPr>
          </a:p>
        </p:txBody>
      </p:sp>
      <p:sp>
        <p:nvSpPr>
          <p:cNvPr id="29698" name="Text Placeholder 8194"/>
          <p:cNvSpPr>
            <a:spLocks noGrp="1"/>
          </p:cNvSpPr>
          <p:nvPr>
            <p:ph idx="1"/>
          </p:nvPr>
        </p:nvSpPr>
        <p:spPr>
          <a:xfrm>
            <a:off x="210820" y="672148"/>
            <a:ext cx="8229600" cy="4525962"/>
          </a:xfrm>
        </p:spPr>
        <p:txBody>
          <a:bodyPr anchor="t"/>
          <a:p>
            <a:pPr>
              <a:buNone/>
            </a:pPr>
            <a:r>
              <a:rPr lang="en-GB" altLang="x-none">
                <a:solidFill>
                  <a:schemeClr val="accent2"/>
                </a:solidFill>
              </a:rPr>
              <a:t>   What colour is it best to wear when you are hot and sitting inside a cool house – explain why?</a:t>
            </a:r>
            <a:endParaRPr lang="en-GB" altLang="x-none">
              <a:solidFill>
                <a:schemeClr val="accent2"/>
              </a:solidFill>
            </a:endParaRPr>
          </a:p>
          <a:p>
            <a:endParaRPr lang="en-US" altLang="zh-CN"/>
          </a:p>
        </p:txBody>
      </p:sp>
      <p:pic>
        <p:nvPicPr>
          <p:cNvPr id="8198" name="Picture 8197" descr="pixie, me and bradshaw"/>
          <p:cNvPicPr>
            <a:picLocks noChangeAspect="1"/>
          </p:cNvPicPr>
          <p:nvPr/>
        </p:nvPicPr>
        <p:blipFill>
          <a:blip r:embed="rId1"/>
          <a:stretch>
            <a:fillRect/>
          </a:stretch>
        </p:blipFill>
        <p:spPr>
          <a:xfrm>
            <a:off x="2895283" y="4075430"/>
            <a:ext cx="3352800" cy="2527300"/>
          </a:xfrm>
          <a:prstGeom prst="rect">
            <a:avLst/>
          </a:prstGeom>
          <a:noFill/>
          <a:ln w="9525">
            <a:noFill/>
          </a:ln>
        </p:spPr>
      </p:pic>
      <p:sp>
        <p:nvSpPr>
          <p:cNvPr id="2" name="Text Box 1"/>
          <p:cNvSpPr txBox="1"/>
          <p:nvPr/>
        </p:nvSpPr>
        <p:spPr>
          <a:xfrm>
            <a:off x="1305560" y="2486025"/>
            <a:ext cx="7516495" cy="953135"/>
          </a:xfrm>
          <a:prstGeom prst="rect">
            <a:avLst/>
          </a:prstGeom>
          <a:noFill/>
        </p:spPr>
        <p:txBody>
          <a:bodyPr wrap="square" rtlCol="0" anchor="t">
            <a:spAutoFit/>
          </a:bodyPr>
          <a:p>
            <a:pPr indent="0" algn="l"/>
            <a:r>
              <a:rPr lang="en-GB" altLang="x-none" sz="2800">
                <a:solidFill>
                  <a:schemeClr val="accent2"/>
                </a:solidFill>
                <a:latin typeface="Calibri" panose="020F0502020204030204" charset="0"/>
                <a:sym typeface="+mn-ea"/>
              </a:rPr>
              <a:t>Black because it lets radiation pass through it and out of you</a:t>
            </a:r>
            <a:endParaRPr lang="en-GB" altLang="x-none" sz="2800">
              <a:solidFill>
                <a:schemeClr val="accent2"/>
              </a:solidFill>
              <a:latin typeface="Calibri" panose="020F0502020204030204" charset="0"/>
              <a:sym typeface="+mn-ea"/>
            </a:endParaRPr>
          </a:p>
        </p:txBody>
      </p:sp>
      <p:sp>
        <p:nvSpPr>
          <p:cNvPr id="3" name="Text Placeholder 8194"/>
          <p:cNvSpPr>
            <a:spLocks noGrp="1"/>
          </p:cNvSpPr>
          <p:nvPr/>
        </p:nvSpPr>
        <p:spPr>
          <a:xfrm>
            <a:off x="210820" y="672148"/>
            <a:ext cx="8229600" cy="4525962"/>
          </a:xfrm>
          <a:prstGeom prst="rect">
            <a:avLst/>
          </a:prstGeom>
          <a:noFill/>
          <a:ln w="9525">
            <a:noFill/>
          </a:ln>
        </p:spPr>
        <p:txBody>
          <a:bodyPr anchor="t"/>
          <a:lstStyle>
            <a:lvl1pPr marL="34290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l"/>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1"/>
              </a:buClr>
              <a:buSzPct val="70000"/>
              <a:buFont typeface="Wingdings" panose="05000000000000000000" pitchFamily="2" charset="2"/>
              <a:buChar char="l"/>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l"/>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l"/>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Pct val="40000"/>
              <a:buFont typeface="Wingdings" panose="05000000000000000000" pitchFamily="2" charset="2"/>
              <a:buChar char="l"/>
              <a:defRPr sz="2000" b="0" i="0" u="none" kern="1200" baseline="0">
                <a:solidFill>
                  <a:schemeClr val="tx1"/>
                </a:solidFill>
                <a:latin typeface="+mn-lt"/>
                <a:ea typeface="+mn-ea"/>
                <a:cs typeface="+mn-cs"/>
              </a:defRPr>
            </a:lvl9pPr>
          </a:lstStyle>
          <a:p>
            <a:pPr>
              <a:buNone/>
            </a:pPr>
            <a:r>
              <a:rPr lang="en-GB" altLang="x-none">
                <a:solidFill>
                  <a:schemeClr val="tx1"/>
                </a:solidFill>
              </a:rPr>
              <a:t>   What colour is it best to wear when you are hot and sitting inside a cool house – explain why?</a:t>
            </a:r>
            <a:endParaRPr lang="en-GB" altLang="x-none">
              <a:solidFill>
                <a:schemeClr val="tx1"/>
              </a:solidFill>
            </a:endParaRPr>
          </a:p>
          <a:p>
            <a:endParaRPr lang="en-GB" altLang="x-none">
              <a:solidFill>
                <a:schemeClr val="tx1"/>
              </a:solidFill>
            </a:endParaRPr>
          </a:p>
        </p:txBody>
      </p:sp>
      <p:sp>
        <p:nvSpPr>
          <p:cNvPr id="4" name="Text Box 3"/>
          <p:cNvSpPr txBox="1"/>
          <p:nvPr/>
        </p:nvSpPr>
        <p:spPr>
          <a:xfrm>
            <a:off x="1305560" y="2486025"/>
            <a:ext cx="7516495" cy="953135"/>
          </a:xfrm>
          <a:prstGeom prst="rect">
            <a:avLst/>
          </a:prstGeom>
          <a:noFill/>
        </p:spPr>
        <p:txBody>
          <a:bodyPr wrap="square" rtlCol="0" anchor="t">
            <a:spAutoFit/>
          </a:bodyPr>
          <a:p>
            <a:pPr indent="0" algn="l"/>
            <a:r>
              <a:rPr lang="en-GB" altLang="x-none" sz="2800">
                <a:solidFill>
                  <a:schemeClr val="tx1"/>
                </a:solidFill>
                <a:latin typeface="Calibri" panose="020F0502020204030204" charset="0"/>
                <a:sym typeface="+mn-ea"/>
              </a:rPr>
              <a:t>Black because it lets radiation pass through it and out of you</a:t>
            </a:r>
            <a:endParaRPr lang="en-GB" altLang="x-none" sz="2800">
              <a:solidFill>
                <a:schemeClr val="tx1"/>
              </a:solidFill>
              <a:latin typeface="Calibri" panose="020F050202020403020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Title 11265"/>
          <p:cNvSpPr>
            <a:spLocks noGrp="1"/>
          </p:cNvSpPr>
          <p:nvPr>
            <p:ph type="title"/>
          </p:nvPr>
        </p:nvSpPr>
        <p:spPr/>
        <p:txBody>
          <a:bodyPr anchor="ctr"/>
          <a:p>
            <a:r>
              <a:rPr lang="en-GB" altLang="x-none" sz="4000">
                <a:solidFill>
                  <a:schemeClr val="bg1"/>
                </a:solidFill>
              </a:rPr>
              <a:t>Question</a:t>
            </a:r>
            <a:endParaRPr lang="en-US" altLang="zh-CN" sz="4000">
              <a:solidFill>
                <a:schemeClr val="bg1"/>
              </a:solidFill>
            </a:endParaRPr>
          </a:p>
        </p:txBody>
      </p:sp>
      <p:sp>
        <p:nvSpPr>
          <p:cNvPr id="33794" name="Text Placeholder 11266"/>
          <p:cNvSpPr>
            <a:spLocks noGrp="1"/>
          </p:cNvSpPr>
          <p:nvPr>
            <p:ph type="body" sz="half" idx="4294967295"/>
          </p:nvPr>
        </p:nvSpPr>
        <p:spPr>
          <a:xfrm>
            <a:off x="12065" y="708025"/>
            <a:ext cx="8728710" cy="1568450"/>
          </a:xfrm>
        </p:spPr>
        <p:txBody>
          <a:bodyPr anchor="t"/>
          <a:p>
            <a:pPr marL="0" indent="0">
              <a:lnSpc>
                <a:spcPct val="90000"/>
              </a:lnSpc>
              <a:buNone/>
            </a:pPr>
            <a:r>
              <a:rPr lang="en-GB" altLang="x-none" sz="2800"/>
              <a:t>Give as many examples as you can – where objects are a certain colour to help/prevent radiation</a:t>
            </a:r>
            <a:endParaRPr lang="en-GB" altLang="x-none" sz="2800"/>
          </a:p>
        </p:txBody>
      </p:sp>
      <p:sp>
        <p:nvSpPr>
          <p:cNvPr id="11268" name="Text Box 11267"/>
          <p:cNvSpPr txBox="1"/>
          <p:nvPr/>
        </p:nvSpPr>
        <p:spPr>
          <a:xfrm>
            <a:off x="759778" y="2495550"/>
            <a:ext cx="3361690" cy="953135"/>
          </a:xfrm>
          <a:prstGeom prst="rect">
            <a:avLst/>
          </a:prstGeom>
          <a:noFill/>
          <a:ln w="9525">
            <a:noFill/>
          </a:ln>
        </p:spPr>
        <p:txBody>
          <a:bodyPr wrap="none" anchor="t">
            <a:spAutoFit/>
          </a:bodyPr>
          <a:p>
            <a:pPr indent="0"/>
            <a:r>
              <a:rPr lang="en-GB" altLang="x-none" sz="2800"/>
              <a:t>Foil behind Radiator</a:t>
            </a:r>
            <a:endParaRPr lang="en-GB" altLang="x-none" sz="2800"/>
          </a:p>
          <a:p>
            <a:pPr indent="0"/>
            <a:r>
              <a:rPr lang="en-GB" altLang="x-none" sz="2800"/>
              <a:t>Petrol Tanker</a:t>
            </a:r>
            <a:endParaRPr lang="en-GB" altLang="x-none" sz="2800"/>
          </a:p>
        </p:txBody>
      </p:sp>
      <p:pic>
        <p:nvPicPr>
          <p:cNvPr id="11269" name="Picture 11268"/>
          <p:cNvPicPr>
            <a:picLocks noChangeAspect="1"/>
          </p:cNvPicPr>
          <p:nvPr/>
        </p:nvPicPr>
        <p:blipFill>
          <a:blip r:embed="rId1"/>
          <a:stretch>
            <a:fillRect/>
          </a:stretch>
        </p:blipFill>
        <p:spPr>
          <a:xfrm>
            <a:off x="5974080" y="1934210"/>
            <a:ext cx="2075180" cy="2075180"/>
          </a:xfrm>
          <a:prstGeom prst="rect">
            <a:avLst/>
          </a:prstGeom>
          <a:noFill/>
          <a:ln w="9525">
            <a:noFill/>
          </a:ln>
        </p:spPr>
      </p:pic>
      <p:pic>
        <p:nvPicPr>
          <p:cNvPr id="11278" name="Content Placeholder 11277"/>
          <p:cNvPicPr>
            <a:picLocks noGrp="1" noChangeAspect="1"/>
          </p:cNvPicPr>
          <p:nvPr>
            <p:ph idx="1"/>
          </p:nvPr>
        </p:nvPicPr>
        <p:blipFill>
          <a:blip r:embed="rId2"/>
          <a:stretch>
            <a:fillRect/>
          </a:stretch>
        </p:blipFill>
        <p:spPr>
          <a:xfrm>
            <a:off x="3759835" y="4263390"/>
            <a:ext cx="4419600" cy="25019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Title 8193"/>
          <p:cNvSpPr>
            <a:spLocks noGrp="1"/>
          </p:cNvSpPr>
          <p:nvPr>
            <p:ph type="title"/>
          </p:nvPr>
        </p:nvSpPr>
        <p:spPr/>
        <p:txBody>
          <a:bodyPr anchor="ctr"/>
          <a:p>
            <a:r>
              <a:rPr lang="en-US" altLang="zh-CN"/>
              <a:t>Question</a:t>
            </a:r>
            <a:endParaRPr lang="en-US" altLang="zh-CN"/>
          </a:p>
        </p:txBody>
      </p:sp>
      <p:sp>
        <p:nvSpPr>
          <p:cNvPr id="34818" name="Text Placeholder 8194"/>
          <p:cNvSpPr>
            <a:spLocks noGrp="1"/>
          </p:cNvSpPr>
          <p:nvPr>
            <p:ph idx="1"/>
          </p:nvPr>
        </p:nvSpPr>
        <p:spPr/>
        <p:txBody>
          <a:bodyPr anchor="t"/>
          <a:p>
            <a:pPr marL="0" indent="0">
              <a:buNone/>
            </a:pPr>
            <a:r>
              <a:rPr lang="en-US" altLang="zh-CN" sz="3600"/>
              <a:t>Draw a cooking pan - label the different materials you would use to make it and why you would choose those materials</a:t>
            </a:r>
            <a:endParaRPr lang="en-US" altLang="zh-CN" sz="3600"/>
          </a:p>
          <a:p>
            <a:pPr>
              <a:buNone/>
            </a:pPr>
            <a:endParaRPr lang="en-US" altLang="zh-CN" sz="3600"/>
          </a:p>
        </p:txBody>
      </p:sp>
    </p:spTree>
  </p:cSld>
  <p:clrMapOvr>
    <a:masterClrMapping/>
  </p:clrMapOvr>
  <p:transition advClick="0" advTm="165000"/>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Title 47105"/>
          <p:cNvSpPr>
            <a:spLocks noGrp="1"/>
          </p:cNvSpPr>
          <p:nvPr>
            <p:ph type="title"/>
          </p:nvPr>
        </p:nvSpPr>
        <p:spPr/>
        <p:txBody>
          <a:bodyPr anchor="ctr"/>
          <a:p>
            <a:r>
              <a:rPr lang="en-GB" altLang="x-none" b="1"/>
              <a:t>ANSWER</a:t>
            </a:r>
            <a:endParaRPr lang="en-GB" altLang="x-none" b="1"/>
          </a:p>
        </p:txBody>
      </p:sp>
      <p:sp>
        <p:nvSpPr>
          <p:cNvPr id="39938" name="Text Placeholder 47107"/>
          <p:cNvSpPr>
            <a:spLocks noGrp="1"/>
          </p:cNvSpPr>
          <p:nvPr>
            <p:ph idx="1"/>
          </p:nvPr>
        </p:nvSpPr>
        <p:spPr>
          <a:xfrm>
            <a:off x="489585" y="907415"/>
            <a:ext cx="7924800" cy="4419600"/>
          </a:xfrm>
        </p:spPr>
        <p:txBody>
          <a:bodyPr vert="horz" wrap="square" lIns="91440" tIns="45720" rIns="91440" bIns="45720" anchor="t"/>
          <a:p>
            <a:pPr marL="0" indent="0">
              <a:lnSpc>
                <a:spcPct val="90000"/>
              </a:lnSpc>
              <a:buNone/>
            </a:pPr>
            <a:r>
              <a:rPr lang="en-US" altLang="zh-CN" b="1"/>
              <a:t>The wood/ plastic handle is an INSULATOR that protects your hands from the heat (1).</a:t>
            </a:r>
            <a:br>
              <a:rPr lang="en-US" altLang="zh-CN" b="1"/>
            </a:br>
            <a:r>
              <a:rPr lang="en-US" altLang="zh-CN" b="1"/>
              <a:t>The metal of the pan is a CONDUCTOR which heats up cooking the food (1)</a:t>
            </a:r>
            <a:r>
              <a:rPr lang="en-US" altLang="zh-CN"/>
              <a:t> </a:t>
            </a:r>
            <a:endParaRPr lang="en-US" altLang="zh-CN"/>
          </a:p>
        </p:txBody>
      </p:sp>
    </p:spTree>
  </p:cSld>
  <p:clrMapOvr>
    <a:masterClrMapping/>
  </p:clrMapOvr>
  <p:transition advTm="180000"/>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Title 37889"/>
          <p:cNvSpPr>
            <a:spLocks noGrp="1"/>
          </p:cNvSpPr>
          <p:nvPr>
            <p:ph type="title"/>
          </p:nvPr>
        </p:nvSpPr>
        <p:spPr/>
        <p:txBody>
          <a:bodyPr anchor="ctr"/>
          <a:p>
            <a:r>
              <a:rPr lang="en-US" altLang="zh-CN"/>
              <a:t>Question</a:t>
            </a:r>
            <a:endParaRPr lang="en-US" altLang="zh-CN"/>
          </a:p>
        </p:txBody>
      </p:sp>
      <p:sp>
        <p:nvSpPr>
          <p:cNvPr id="35842" name="Text Placeholder 37890"/>
          <p:cNvSpPr>
            <a:spLocks noGrp="1"/>
          </p:cNvSpPr>
          <p:nvPr>
            <p:ph type="body" sz="half" idx="4294967295"/>
          </p:nvPr>
        </p:nvSpPr>
        <p:spPr>
          <a:xfrm>
            <a:off x="200025" y="907415"/>
            <a:ext cx="8752840" cy="1581150"/>
          </a:xfrm>
        </p:spPr>
        <p:txBody>
          <a:bodyPr anchor="t"/>
          <a:p>
            <a:pPr marL="0" indent="0">
              <a:buNone/>
            </a:pPr>
            <a:r>
              <a:rPr lang="en-US" altLang="zh-CN" sz="3600"/>
              <a:t>Explain why jacket potatoes cook quicker when they are on a metal spike?</a:t>
            </a:r>
            <a:endParaRPr lang="en-US" altLang="zh-CN" sz="3600"/>
          </a:p>
        </p:txBody>
      </p:sp>
      <p:pic>
        <p:nvPicPr>
          <p:cNvPr id="35844" name="Content Placeholder 37892" descr="skewerandmachine"/>
          <p:cNvPicPr>
            <a:picLocks noGrp="1" noChangeAspect="1"/>
          </p:cNvPicPr>
          <p:nvPr>
            <p:ph sz="quarter" idx="4294967295"/>
          </p:nvPr>
        </p:nvPicPr>
        <p:blipFill>
          <a:blip r:embed="rId1"/>
          <a:stretch>
            <a:fillRect/>
          </a:stretch>
        </p:blipFill>
        <p:spPr>
          <a:xfrm>
            <a:off x="2225675" y="2620010"/>
            <a:ext cx="4987290" cy="2676525"/>
          </a:xfrm>
        </p:spPr>
      </p:pic>
    </p:spTree>
  </p:cSld>
  <p:clrMapOvr>
    <a:masterClrMapping/>
  </p:clrMapOvr>
  <p:transition advClick="0" advTm="165000"/>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Title 48129"/>
          <p:cNvSpPr>
            <a:spLocks noGrp="1"/>
          </p:cNvSpPr>
          <p:nvPr>
            <p:ph type="title"/>
          </p:nvPr>
        </p:nvSpPr>
        <p:spPr/>
        <p:txBody>
          <a:bodyPr anchor="ctr"/>
          <a:p>
            <a:r>
              <a:rPr lang="en-GB" altLang="x-none" b="1"/>
              <a:t>ANSWER</a:t>
            </a:r>
            <a:endParaRPr lang="en-GB" altLang="x-none" b="1"/>
          </a:p>
        </p:txBody>
      </p:sp>
      <p:sp>
        <p:nvSpPr>
          <p:cNvPr id="40962" name="Text Placeholder 48130"/>
          <p:cNvSpPr>
            <a:spLocks noGrp="1"/>
          </p:cNvSpPr>
          <p:nvPr>
            <p:ph idx="1"/>
          </p:nvPr>
        </p:nvSpPr>
        <p:spPr/>
        <p:txBody>
          <a:bodyPr anchor="t"/>
          <a:p>
            <a:pPr>
              <a:lnSpc>
                <a:spcPct val="90000"/>
              </a:lnSpc>
            </a:pPr>
            <a:r>
              <a:rPr lang="en-US" altLang="zh-CN" b="1"/>
              <a:t>Heat is conducted </a:t>
            </a:r>
            <a:r>
              <a:rPr lang="en-US" altLang="en-US" b="1"/>
              <a:t>to the </a:t>
            </a:r>
            <a:r>
              <a:rPr lang="en-US" altLang="zh-CN" b="1"/>
              <a:t>inside </a:t>
            </a:r>
            <a:r>
              <a:rPr lang="en-US" altLang="en-US" b="1"/>
              <a:t>of </a:t>
            </a:r>
            <a:r>
              <a:rPr lang="en-US" altLang="zh-CN" b="1"/>
              <a:t>the potato(1). Cooking it from the inside and outside(1).</a:t>
            </a:r>
            <a:endParaRPr lang="en-US" altLang="zh-CN" b="1"/>
          </a:p>
          <a:p>
            <a:endParaRPr lang="en-GB" altLang="x-none"/>
          </a:p>
        </p:txBody>
      </p:sp>
      <p:pic>
        <p:nvPicPr>
          <p:cNvPr id="35844" name="Content Placeholder 37892" descr="skewerandmachine"/>
          <p:cNvPicPr>
            <a:picLocks noGrp="1" noChangeAspect="1"/>
          </p:cNvPicPr>
          <p:nvPr>
            <p:ph sz="quarter" idx="4294967295"/>
          </p:nvPr>
        </p:nvPicPr>
        <p:blipFill>
          <a:blip r:embed="rId1"/>
          <a:stretch>
            <a:fillRect/>
          </a:stretch>
        </p:blipFill>
        <p:spPr>
          <a:xfrm>
            <a:off x="2078355" y="3578860"/>
            <a:ext cx="4987290" cy="2676525"/>
          </a:xfrm>
        </p:spPr>
      </p:pic>
    </p:spTree>
  </p:cSld>
  <p:clrMapOvr>
    <a:masterClrMapping/>
  </p:clrMapOvr>
  <p:transition advTm="180000"/>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zh-CN"/>
              <a:t>Question</a:t>
            </a:r>
            <a:endParaRPr lang="en-US" altLang="zh-CN" sz="5200"/>
          </a:p>
        </p:txBody>
      </p:sp>
      <p:sp>
        <p:nvSpPr>
          <p:cNvPr id="36866" name="Text Placeholder 39938"/>
          <p:cNvSpPr>
            <a:spLocks noGrp="1"/>
          </p:cNvSpPr>
          <p:nvPr>
            <p:ph type="body" sz="half" idx="4294967295"/>
          </p:nvPr>
        </p:nvSpPr>
        <p:spPr>
          <a:xfrm>
            <a:off x="571500" y="1014095"/>
            <a:ext cx="8455025" cy="3028315"/>
          </a:xfrm>
        </p:spPr>
        <p:txBody>
          <a:bodyPr anchor="t"/>
          <a:p>
            <a:pPr marL="0" indent="0">
              <a:lnSpc>
                <a:spcPct val="90000"/>
              </a:lnSpc>
              <a:buNone/>
            </a:pPr>
            <a:r>
              <a:rPr lang="en-US" altLang="zh-CN" sz="3000"/>
              <a:t>In the classroom everything is a room temperature (about 20</a:t>
            </a:r>
            <a:r>
              <a:rPr lang="en-US" altLang="zh-CN" sz="3100" baseline="30000"/>
              <a:t>0</a:t>
            </a:r>
            <a:r>
              <a:rPr lang="en-US" altLang="zh-CN" sz="3000"/>
              <a:t>C) except you (about 37</a:t>
            </a:r>
            <a:r>
              <a:rPr lang="en-US" altLang="zh-CN" sz="3100" baseline="30000"/>
              <a:t>0</a:t>
            </a:r>
            <a:r>
              <a:rPr lang="en-US" altLang="zh-CN" sz="3000"/>
              <a:t>C ). Explain why some things (like the metal tap) feel cold to you, but other things (like the wooden table) don't.</a:t>
            </a:r>
            <a:endParaRPr lang="en-US" altLang="zh-CN" sz="3000"/>
          </a:p>
        </p:txBody>
      </p:sp>
      <p:sp>
        <p:nvSpPr>
          <p:cNvPr id="36869" name="Rectangle 39941"/>
          <p:cNvSpPr/>
          <p:nvPr/>
        </p:nvSpPr>
        <p:spPr>
          <a:xfrm>
            <a:off x="5366385" y="4463415"/>
            <a:ext cx="2529205" cy="555625"/>
          </a:xfrm>
          <a:prstGeom prst="rect">
            <a:avLst/>
          </a:prstGeom>
          <a:gradFill rotWithShape="0">
            <a:gsLst>
              <a:gs pos="0">
                <a:srgbClr val="FFFFFF">
                  <a:alpha val="100000"/>
                </a:srgbClr>
              </a:gs>
              <a:gs pos="16000">
                <a:srgbClr val="1F1F1F">
                  <a:alpha val="100000"/>
                </a:srgbClr>
              </a:gs>
              <a:gs pos="17999">
                <a:srgbClr val="FFFFFF">
                  <a:alpha val="100000"/>
                </a:srgbClr>
              </a:gs>
              <a:gs pos="42000">
                <a:srgbClr val="636363">
                  <a:alpha val="100000"/>
                </a:srgbClr>
              </a:gs>
              <a:gs pos="53000">
                <a:srgbClr val="CFCFCF">
                  <a:alpha val="100000"/>
                </a:srgbClr>
              </a:gs>
              <a:gs pos="66000">
                <a:srgbClr val="CFCFCF">
                  <a:alpha val="100000"/>
                </a:srgbClr>
              </a:gs>
              <a:gs pos="75999">
                <a:srgbClr val="1F1F1F">
                  <a:alpha val="100000"/>
                </a:srgbClr>
              </a:gs>
              <a:gs pos="78999">
                <a:srgbClr val="FFFFFF">
                  <a:alpha val="100000"/>
                </a:srgbClr>
              </a:gs>
              <a:gs pos="100000">
                <a:srgbClr val="7F7F7F">
                  <a:alpha val="100000"/>
                </a:srgbClr>
              </a:gs>
            </a:gsLst>
            <a:lin ang="2700000" scaled="1"/>
            <a:tileRect/>
          </a:gradFill>
          <a:ln w="9525"/>
          <a:scene3d>
            <a:camera prst="legacyObliqueTopRight">
              <a:rot lat="0" lon="0" rev="0"/>
            </a:camera>
            <a:lightRig rig="legacyFlat3" dir="b"/>
          </a:scene3d>
          <a:sp3d extrusionH="430200" prstMaterial="legacyMatte">
            <a:bevelT w="13500" h="13500" prst="angle"/>
            <a:bevelB w="13500" h="13500" prst="angle"/>
            <a:extrusionClr>
              <a:srgbClr val="FFFFFF"/>
            </a:extrusionClr>
          </a:sp3d>
        </p:spPr>
        <p:txBody>
          <a:bodyPr anchor="t">
            <a:flatTx/>
          </a:bodyPr>
          <a:p>
            <a:pPr indent="0"/>
            <a:endParaRPr lang="en-US" altLang="zh-CN">
              <a:latin typeface="Calibri" panose="020F0502020204030204" charset="0"/>
            </a:endParaRPr>
          </a:p>
        </p:txBody>
      </p:sp>
      <p:sp>
        <p:nvSpPr>
          <p:cNvPr id="36870" name="Rectangle 39942" descr="Papyrus"/>
          <p:cNvSpPr/>
          <p:nvPr/>
        </p:nvSpPr>
        <p:spPr>
          <a:xfrm>
            <a:off x="1425575" y="4542155"/>
            <a:ext cx="2529205" cy="695960"/>
          </a:xfrm>
          <a:prstGeom prst="rect">
            <a:avLst/>
          </a:prstGeom>
          <a:blipFill rotWithShape="1">
            <a:blip r:embed="rId1"/>
          </a:blipFill>
          <a:ln w="9525"/>
          <a:scene3d>
            <a:camera prst="legacyObliqueTopRight">
              <a:rot lat="0" lon="0" rev="0"/>
            </a:camera>
            <a:lightRig rig="legacyFlat3" dir="b"/>
          </a:scene3d>
          <a:sp3d extrusionH="430200" prstMaterial="legacyMatte">
            <a:bevelT w="13500" h="13500" prst="angle"/>
            <a:bevelB w="13500" h="13500" prst="angle"/>
            <a:extrusionClr>
              <a:srgbClr val="FFCC99"/>
            </a:extrusionClr>
          </a:sp3d>
        </p:spPr>
        <p:txBody>
          <a:bodyPr anchor="t">
            <a:flatTx/>
          </a:bodyPr>
          <a:p>
            <a:pPr indent="0"/>
            <a:endParaRPr lang="en-US" altLang="zh-CN">
              <a:latin typeface="Calibri" panose="020F0502020204030204" charset="0"/>
            </a:endParaRPr>
          </a:p>
        </p:txBody>
      </p:sp>
      <p:graphicFrame>
        <p:nvGraphicFramePr>
          <p:cNvPr id="3" name="Object 39940"/>
          <p:cNvGraphicFramePr/>
          <p:nvPr/>
        </p:nvGraphicFramePr>
        <p:xfrm>
          <a:off x="5221605" y="3865880"/>
          <a:ext cx="3355340" cy="1712595"/>
        </p:xfrm>
        <a:graphic>
          <a:graphicData uri="http://schemas.openxmlformats.org/presentationml/2006/ole">
            <mc:AlternateContent xmlns:mc="http://schemas.openxmlformats.org/markup-compatibility/2006">
              <mc:Choice xmlns:v="urn:schemas-microsoft-com:vml" Requires="v">
                <p:oleObj spid="_x0000_s4" name="" r:id="rId2" imgW="4075430" imgH="1875155" progId="MS_ClipArt_Gallery.2">
                  <p:embed/>
                </p:oleObj>
              </mc:Choice>
              <mc:Fallback>
                <p:oleObj name="" r:id="rId2" imgW="4075430" imgH="1875155" progId="MS_ClipArt_Gallery.2">
                  <p:embed/>
                  <p:pic>
                    <p:nvPicPr>
                      <p:cNvPr id="0" name="Picture 3075"/>
                      <p:cNvPicPr/>
                      <p:nvPr/>
                    </p:nvPicPr>
                    <p:blipFill>
                      <a:blip r:embed="rId3"/>
                      <a:stretch>
                        <a:fillRect/>
                      </a:stretch>
                    </p:blipFill>
                    <p:spPr>
                      <a:xfrm>
                        <a:off x="5221605" y="3865880"/>
                        <a:ext cx="3355340" cy="1712595"/>
                      </a:xfrm>
                      <a:prstGeom prst="rect">
                        <a:avLst/>
                      </a:prstGeom>
                      <a:noFill/>
                      <a:ln w="38100">
                        <a:noFill/>
                        <a:miter/>
                      </a:ln>
                    </p:spPr>
                  </p:pic>
                </p:oleObj>
              </mc:Fallback>
            </mc:AlternateContent>
          </a:graphicData>
        </a:graphic>
      </p:graphicFrame>
      <p:graphicFrame>
        <p:nvGraphicFramePr>
          <p:cNvPr id="36868" name="Object 39940"/>
          <p:cNvGraphicFramePr/>
          <p:nvPr/>
        </p:nvGraphicFramePr>
        <p:xfrm>
          <a:off x="1225550" y="3692525"/>
          <a:ext cx="3355340" cy="1712595"/>
        </p:xfrm>
        <a:graphic>
          <a:graphicData uri="http://schemas.openxmlformats.org/presentationml/2006/ole">
            <mc:AlternateContent xmlns:mc="http://schemas.openxmlformats.org/markup-compatibility/2006">
              <mc:Choice xmlns:v="urn:schemas-microsoft-com:vml" Requires="v">
                <p:oleObj spid="_x0000_s3076" name="" r:id="rId4" imgW="4075430" imgH="1875155" progId="MS_ClipArt_Gallery.2">
                  <p:embed/>
                </p:oleObj>
              </mc:Choice>
              <mc:Fallback>
                <p:oleObj name="" r:id="rId4" imgW="4075430" imgH="1875155" progId="MS_ClipArt_Gallery.2">
                  <p:embed/>
                  <p:pic>
                    <p:nvPicPr>
                      <p:cNvPr id="0" name="Picture 3075"/>
                      <p:cNvPicPr/>
                      <p:nvPr/>
                    </p:nvPicPr>
                    <p:blipFill>
                      <a:blip r:embed="rId3"/>
                      <a:stretch>
                        <a:fillRect/>
                      </a:stretch>
                    </p:blipFill>
                    <p:spPr>
                      <a:xfrm>
                        <a:off x="1225550" y="3692525"/>
                        <a:ext cx="3355340" cy="1712595"/>
                      </a:xfrm>
                      <a:prstGeom prst="rect">
                        <a:avLst/>
                      </a:prstGeom>
                      <a:noFill/>
                      <a:ln w="38100">
                        <a:noFill/>
                        <a:miter/>
                      </a:ln>
                    </p:spPr>
                  </p:pic>
                </p:oleObj>
              </mc:Fallback>
            </mc:AlternateContent>
          </a:graphicData>
        </a:graphic>
      </p:graphicFrame>
    </p:spTree>
  </p:cSld>
  <p:clrMapOvr>
    <a:masterClrMapping/>
  </p:clrMapOvr>
  <p:transition advClick="0" advTm="165000"/>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Title 49153"/>
          <p:cNvSpPr>
            <a:spLocks noGrp="1"/>
          </p:cNvSpPr>
          <p:nvPr>
            <p:ph type="title"/>
          </p:nvPr>
        </p:nvSpPr>
        <p:spPr/>
        <p:txBody>
          <a:bodyPr anchor="ctr"/>
          <a:p>
            <a:r>
              <a:rPr lang="en-GB" altLang="x-none" b="1"/>
              <a:t>ANSWER</a:t>
            </a:r>
            <a:endParaRPr lang="en-GB" altLang="x-none" b="1"/>
          </a:p>
        </p:txBody>
      </p:sp>
      <p:sp>
        <p:nvSpPr>
          <p:cNvPr id="41986" name="Text Placeholder 49155"/>
          <p:cNvSpPr>
            <a:spLocks noGrp="1"/>
          </p:cNvSpPr>
          <p:nvPr>
            <p:ph idx="1"/>
          </p:nvPr>
        </p:nvSpPr>
        <p:spPr/>
        <p:txBody>
          <a:bodyPr vert="horz" wrap="square" lIns="91440" tIns="45720" rIns="91440" bIns="45720" anchor="t"/>
          <a:p>
            <a:r>
              <a:rPr lang="en-US" altLang="zh-CN" b="1"/>
              <a:t>The metal is conducting heat away from you (1)</a:t>
            </a:r>
            <a:endParaRPr lang="en-US" altLang="zh-CN" b="1"/>
          </a:p>
          <a:p>
            <a:r>
              <a:rPr lang="en-GB" altLang="x-none" b="1"/>
              <a:t>The wood is an insulator (1)</a:t>
            </a:r>
            <a:endParaRPr lang="en-US" altLang="zh-CN" b="1"/>
          </a:p>
        </p:txBody>
      </p:sp>
      <p:sp>
        <p:nvSpPr>
          <p:cNvPr id="36869" name="Rectangle 39941"/>
          <p:cNvSpPr/>
          <p:nvPr/>
        </p:nvSpPr>
        <p:spPr>
          <a:xfrm>
            <a:off x="5366385" y="4463415"/>
            <a:ext cx="2529205" cy="555625"/>
          </a:xfrm>
          <a:prstGeom prst="rect">
            <a:avLst/>
          </a:prstGeom>
          <a:gradFill rotWithShape="0">
            <a:gsLst>
              <a:gs pos="0">
                <a:srgbClr val="FFFFFF">
                  <a:alpha val="100000"/>
                </a:srgbClr>
              </a:gs>
              <a:gs pos="16000">
                <a:srgbClr val="1F1F1F">
                  <a:alpha val="100000"/>
                </a:srgbClr>
              </a:gs>
              <a:gs pos="17999">
                <a:srgbClr val="FFFFFF">
                  <a:alpha val="100000"/>
                </a:srgbClr>
              </a:gs>
              <a:gs pos="42000">
                <a:srgbClr val="636363">
                  <a:alpha val="100000"/>
                </a:srgbClr>
              </a:gs>
              <a:gs pos="53000">
                <a:srgbClr val="CFCFCF">
                  <a:alpha val="100000"/>
                </a:srgbClr>
              </a:gs>
              <a:gs pos="66000">
                <a:srgbClr val="CFCFCF">
                  <a:alpha val="100000"/>
                </a:srgbClr>
              </a:gs>
              <a:gs pos="75999">
                <a:srgbClr val="1F1F1F">
                  <a:alpha val="100000"/>
                </a:srgbClr>
              </a:gs>
              <a:gs pos="78999">
                <a:srgbClr val="FFFFFF">
                  <a:alpha val="100000"/>
                </a:srgbClr>
              </a:gs>
              <a:gs pos="100000">
                <a:srgbClr val="7F7F7F">
                  <a:alpha val="100000"/>
                </a:srgbClr>
              </a:gs>
            </a:gsLst>
            <a:lin ang="2700000" scaled="1"/>
            <a:tileRect/>
          </a:gradFill>
          <a:ln w="9525"/>
          <a:scene3d>
            <a:camera prst="legacyObliqueTopRight">
              <a:rot lat="0" lon="0" rev="0"/>
            </a:camera>
            <a:lightRig rig="legacyFlat3" dir="b"/>
          </a:scene3d>
          <a:sp3d extrusionH="430200" prstMaterial="legacyMatte">
            <a:bevelT w="13500" h="13500" prst="angle"/>
            <a:bevelB w="13500" h="13500" prst="angle"/>
            <a:extrusionClr>
              <a:srgbClr val="FFFFFF"/>
            </a:extrusionClr>
          </a:sp3d>
        </p:spPr>
        <p:txBody>
          <a:bodyPr anchor="t">
            <a:flatTx/>
          </a:bodyPr>
          <a:p>
            <a:pPr indent="0"/>
            <a:endParaRPr lang="en-US" altLang="zh-CN">
              <a:latin typeface="Calibri" panose="020F0502020204030204" charset="0"/>
            </a:endParaRPr>
          </a:p>
        </p:txBody>
      </p:sp>
      <p:sp>
        <p:nvSpPr>
          <p:cNvPr id="36870" name="Rectangle 39942" descr="Papyrus"/>
          <p:cNvSpPr/>
          <p:nvPr/>
        </p:nvSpPr>
        <p:spPr>
          <a:xfrm>
            <a:off x="1425575" y="4542155"/>
            <a:ext cx="2529205" cy="695960"/>
          </a:xfrm>
          <a:prstGeom prst="rect">
            <a:avLst/>
          </a:prstGeom>
          <a:blipFill rotWithShape="1">
            <a:blip r:embed="rId1"/>
          </a:blipFill>
          <a:ln w="9525"/>
          <a:scene3d>
            <a:camera prst="legacyObliqueTopRight">
              <a:rot lat="0" lon="0" rev="0"/>
            </a:camera>
            <a:lightRig rig="legacyFlat3" dir="b"/>
          </a:scene3d>
          <a:sp3d extrusionH="430200" prstMaterial="legacyMatte">
            <a:bevelT w="13500" h="13500" prst="angle"/>
            <a:bevelB w="13500" h="13500" prst="angle"/>
            <a:extrusionClr>
              <a:srgbClr val="FFCC99"/>
            </a:extrusionClr>
          </a:sp3d>
        </p:spPr>
        <p:txBody>
          <a:bodyPr anchor="t">
            <a:flatTx/>
          </a:bodyPr>
          <a:p>
            <a:pPr indent="0"/>
            <a:endParaRPr lang="en-US" altLang="zh-CN">
              <a:latin typeface="Calibri" panose="020F0502020204030204" charset="0"/>
            </a:endParaRPr>
          </a:p>
        </p:txBody>
      </p:sp>
      <p:graphicFrame>
        <p:nvGraphicFramePr>
          <p:cNvPr id="3" name="Object 39940"/>
          <p:cNvGraphicFramePr/>
          <p:nvPr/>
        </p:nvGraphicFramePr>
        <p:xfrm>
          <a:off x="5221605" y="3865880"/>
          <a:ext cx="3355340" cy="1712595"/>
        </p:xfrm>
        <a:graphic>
          <a:graphicData uri="http://schemas.openxmlformats.org/presentationml/2006/ole">
            <mc:AlternateContent xmlns:mc="http://schemas.openxmlformats.org/markup-compatibility/2006">
              <mc:Choice xmlns:v="urn:schemas-microsoft-com:vml" Requires="v">
                <p:oleObj spid="_x0000_s4" name="" r:id="rId2" imgW="4075430" imgH="1875155" progId="MS_ClipArt_Gallery.2">
                  <p:embed/>
                </p:oleObj>
              </mc:Choice>
              <mc:Fallback>
                <p:oleObj name="" r:id="rId2" imgW="4075430" imgH="1875155" progId="MS_ClipArt_Gallery.2">
                  <p:embed/>
                  <p:pic>
                    <p:nvPicPr>
                      <p:cNvPr id="0" name="Picture 3075"/>
                      <p:cNvPicPr/>
                      <p:nvPr/>
                    </p:nvPicPr>
                    <p:blipFill>
                      <a:blip r:embed="rId3"/>
                      <a:stretch>
                        <a:fillRect/>
                      </a:stretch>
                    </p:blipFill>
                    <p:spPr>
                      <a:xfrm>
                        <a:off x="5221605" y="3865880"/>
                        <a:ext cx="3355340" cy="1712595"/>
                      </a:xfrm>
                      <a:prstGeom prst="rect">
                        <a:avLst/>
                      </a:prstGeom>
                      <a:noFill/>
                      <a:ln w="38100">
                        <a:noFill/>
                        <a:miter/>
                      </a:ln>
                    </p:spPr>
                  </p:pic>
                </p:oleObj>
              </mc:Fallback>
            </mc:AlternateContent>
          </a:graphicData>
        </a:graphic>
      </p:graphicFrame>
      <p:graphicFrame>
        <p:nvGraphicFramePr>
          <p:cNvPr id="36868" name="Object 39940"/>
          <p:cNvGraphicFramePr/>
          <p:nvPr/>
        </p:nvGraphicFramePr>
        <p:xfrm>
          <a:off x="1225550" y="3692525"/>
          <a:ext cx="3355340" cy="1712595"/>
        </p:xfrm>
        <a:graphic>
          <a:graphicData uri="http://schemas.openxmlformats.org/presentationml/2006/ole">
            <mc:AlternateContent xmlns:mc="http://schemas.openxmlformats.org/markup-compatibility/2006">
              <mc:Choice xmlns:v="urn:schemas-microsoft-com:vml" Requires="v">
                <p:oleObj spid="_x0000_s3076" name="" r:id="rId4" imgW="4075430" imgH="1875155" progId="MS_ClipArt_Gallery.2">
                  <p:embed/>
                </p:oleObj>
              </mc:Choice>
              <mc:Fallback>
                <p:oleObj name="" r:id="rId4" imgW="4075430" imgH="1875155" progId="MS_ClipArt_Gallery.2">
                  <p:embed/>
                  <p:pic>
                    <p:nvPicPr>
                      <p:cNvPr id="0" name="Picture 3075"/>
                      <p:cNvPicPr/>
                      <p:nvPr/>
                    </p:nvPicPr>
                    <p:blipFill>
                      <a:blip r:embed="rId3"/>
                      <a:stretch>
                        <a:fillRect/>
                      </a:stretch>
                    </p:blipFill>
                    <p:spPr>
                      <a:xfrm>
                        <a:off x="1225550" y="3692525"/>
                        <a:ext cx="3355340" cy="1712595"/>
                      </a:xfrm>
                      <a:prstGeom prst="rect">
                        <a:avLst/>
                      </a:prstGeom>
                      <a:noFill/>
                      <a:ln w="38100">
                        <a:noFill/>
                        <a:miter/>
                      </a:ln>
                    </p:spPr>
                  </p:pic>
                </p:oleObj>
              </mc:Fallback>
            </mc:AlternateContent>
          </a:graphicData>
        </a:graphic>
      </p:graphicFrame>
    </p:spTree>
  </p:cSld>
  <p:clrMapOvr>
    <a:masterClrMapping/>
  </p:clrMapOvr>
  <p:transition advTm="180000"/>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132856"/>
            <a:ext cx="8229600" cy="2016224"/>
          </a:xfrm>
          <a:solidFill>
            <a:srgbClr val="FFDDFD"/>
          </a:solidFill>
        </p:spPr>
        <p:txBody>
          <a:bodyPr/>
          <a:lstStyle/>
          <a:p>
            <a:r>
              <a:rPr lang="en-US" sz="6600" b="1" dirty="0" smtClean="0"/>
              <a:t>The Gas Laws</a:t>
            </a:r>
            <a:endParaRPr lang="en-US" sz="6600" b="1"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p:cNvSpPr>
            <a:spLocks noGrp="1" noChangeArrowheads="1"/>
          </p:cNvSpPr>
          <p:nvPr>
            <p:ph/>
          </p:nvPr>
        </p:nvSpPr>
        <p:spPr>
          <a:xfrm>
            <a:off x="468313" y="2492375"/>
            <a:ext cx="8229600" cy="946150"/>
          </a:xfrm>
          <a:solidFill>
            <a:srgbClr val="FFDDFD"/>
          </a:solidFill>
        </p:spPr>
        <p:txBody>
          <a:bodyPr>
            <a:spAutoFit/>
          </a:bodyPr>
          <a:lstStyle/>
          <a:p>
            <a:pPr marL="0" indent="0" algn="ctr">
              <a:buFontTx/>
              <a:buNone/>
              <a:tabLst>
                <a:tab pos="2160270" algn="l"/>
              </a:tabLst>
            </a:pPr>
            <a:endParaRPr lang="en-GB" altLang="en-US" sz="900" b="1" dirty="0" smtClean="0">
              <a:latin typeface="Tahoma" panose="020B0604030504040204" pitchFamily="34" charset="0"/>
            </a:endParaRPr>
          </a:p>
          <a:p>
            <a:pPr marL="0" indent="0" algn="ctr">
              <a:buFontTx/>
              <a:buNone/>
              <a:tabLst>
                <a:tab pos="2160270" algn="l"/>
              </a:tabLst>
            </a:pPr>
            <a:r>
              <a:rPr lang="en-GB" altLang="en-US" b="1" dirty="0" smtClean="0">
                <a:latin typeface="Tahoma" panose="020B0604030504040204" pitchFamily="34" charset="0"/>
              </a:rPr>
              <a:t>BOYLE’S LAW</a:t>
            </a:r>
            <a:endParaRPr lang="en-GB" altLang="en-US" b="1" dirty="0" smtClean="0">
              <a:latin typeface="Tahoma" panose="020B0604030504040204" pitchFamily="34" charset="0"/>
            </a:endParaRPr>
          </a:p>
          <a:p>
            <a:pPr marL="0" indent="0" algn="ctr">
              <a:buFontTx/>
              <a:buNone/>
              <a:tabLst>
                <a:tab pos="2160270" algn="l"/>
              </a:tabLst>
            </a:pPr>
            <a:endParaRPr lang="en-GB" altLang="en-US" sz="1000" b="1" baseline="30000" dirty="0" smtClean="0">
              <a:latin typeface="Tahoma" panose="020B0604030504040204"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Text Box 3"/>
          <p:cNvSpPr txBox="1">
            <a:spLocks noChangeArrowheads="1"/>
          </p:cNvSpPr>
          <p:nvPr/>
        </p:nvSpPr>
        <p:spPr bwMode="auto">
          <a:xfrm>
            <a:off x="609600" y="990600"/>
            <a:ext cx="8001000" cy="1569660"/>
          </a:xfrm>
          <a:prstGeom prst="rect">
            <a:avLst/>
          </a:prstGeom>
          <a:noFill/>
          <a:ln w="12700">
            <a:noFill/>
            <a:miter lim="800000"/>
          </a:ln>
          <a:effectLst/>
        </p:spPr>
        <p:txBody>
          <a:bodyPr>
            <a:spAutoFit/>
          </a:bodyPr>
          <a:lstStyle/>
          <a:p>
            <a:r>
              <a:rPr lang="en-US" sz="3200" dirty="0">
                <a:solidFill>
                  <a:schemeClr val="tx1"/>
                </a:solidFill>
              </a:rPr>
              <a:t>Pressure is inversely proportional to </a:t>
            </a:r>
            <a:r>
              <a:rPr lang="en-US" sz="3200" dirty="0" smtClean="0">
                <a:solidFill>
                  <a:schemeClr val="tx1"/>
                </a:solidFill>
              </a:rPr>
              <a:t>volume when </a:t>
            </a:r>
            <a:r>
              <a:rPr lang="en-US" sz="3200" dirty="0">
                <a:solidFill>
                  <a:schemeClr val="tx1"/>
                </a:solidFill>
              </a:rPr>
              <a:t>temperature is held constant. </a:t>
            </a:r>
            <a:endParaRPr lang="en-US" sz="3200" dirty="0">
              <a:solidFill>
                <a:schemeClr val="tx1"/>
              </a:solidFill>
            </a:endParaRPr>
          </a:p>
        </p:txBody>
      </p:sp>
      <p:graphicFrame>
        <p:nvGraphicFramePr>
          <p:cNvPr id="8" name="Object 7"/>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049" name="Equation" r:id="rId1" imgW="2743200" imgH="5181600" progId="Equation.3">
                  <p:embed/>
                </p:oleObj>
              </mc:Choice>
              <mc:Fallback>
                <p:oleObj name="Equation" r:id="rId1" imgW="2743200" imgH="5181600" progId="Equation.3">
                  <p:embed/>
                  <p:pic>
                    <p:nvPicPr>
                      <p:cNvPr id="0" name="Picture 2048"/>
                      <p:cNvPicPr>
                        <a:picLocks noChangeAspect="1"/>
                      </p:cNvPicPr>
                      <p:nvPr/>
                    </p:nvPicPr>
                    <p:blipFill>
                      <a:blip r:embed="rId2"/>
                      <a:stretch>
                        <a:fillRect/>
                      </a:stretch>
                    </p:blipFill>
                    <p:spPr>
                      <a:xfrm>
                        <a:off x="4514850" y="3321050"/>
                        <a:ext cx="114300" cy="215900"/>
                      </a:xfrm>
                      <a:prstGeom prst="rect">
                        <a:avLst/>
                      </a:prstGeom>
                      <a:noFill/>
                      <a:ln w="9525">
                        <a:noFill/>
                      </a:ln>
                    </p:spPr>
                  </p:pic>
                </p:oleObj>
              </mc:Fallback>
            </mc:AlternateContent>
          </a:graphicData>
        </a:graphic>
      </p:graphicFrame>
      <p:graphicFrame>
        <p:nvGraphicFramePr>
          <p:cNvPr id="6" name="Object 5"/>
          <p:cNvGraphicFramePr>
            <a:graphicFrameLocks noChangeAspect="1"/>
          </p:cNvGraphicFramePr>
          <p:nvPr/>
        </p:nvGraphicFramePr>
        <p:xfrm>
          <a:off x="838200" y="3352800"/>
          <a:ext cx="3496236" cy="1143000"/>
        </p:xfrm>
        <a:graphic>
          <a:graphicData uri="http://schemas.openxmlformats.org/presentationml/2006/ole">
            <mc:AlternateContent xmlns:mc="http://schemas.openxmlformats.org/markup-compatibility/2006">
              <mc:Choice xmlns:v="urn:schemas-microsoft-com:vml" Requires="v">
                <p:oleObj spid="_x0000_s2050" name="Equation" r:id="rId3" imgW="15849600" imgH="5181600" progId="Equation.3">
                  <p:embed/>
                </p:oleObj>
              </mc:Choice>
              <mc:Fallback>
                <p:oleObj name="Equation" r:id="rId3" imgW="15849600" imgH="5181600" progId="Equation.3">
                  <p:embed/>
                  <p:pic>
                    <p:nvPicPr>
                      <p:cNvPr id="0" name="Picture 2049"/>
                      <p:cNvPicPr>
                        <a:picLocks noChangeAspect="1"/>
                      </p:cNvPicPr>
                      <p:nvPr/>
                    </p:nvPicPr>
                    <p:blipFill>
                      <a:blip r:embed="rId4"/>
                      <a:stretch>
                        <a:fillRect/>
                      </a:stretch>
                    </p:blipFill>
                    <p:spPr>
                      <a:xfrm>
                        <a:off x="838200" y="3352800"/>
                        <a:ext cx="3496236" cy="1143000"/>
                      </a:xfrm>
                      <a:prstGeom prst="rect">
                        <a:avLst/>
                      </a:prstGeom>
                      <a:noFill/>
                      <a:ln w="9525">
                        <a:noFill/>
                      </a:ln>
                    </p:spPr>
                  </p:pic>
                </p:oleObj>
              </mc:Fallback>
            </mc:AlternateContent>
          </a:graphicData>
        </a:graphic>
      </p:graphicFrame>
      <p:pic>
        <p:nvPicPr>
          <p:cNvPr id="7" name="Picture 3" descr="boyles"/>
          <p:cNvPicPr>
            <a:picLocks noGrp="1" noChangeAspect="1" noChangeArrowheads="1"/>
          </p:cNvPicPr>
          <p:nvPr>
            <p:ph idx="1"/>
          </p:nvPr>
        </p:nvPicPr>
        <p:blipFill>
          <a:blip r:embed="rId5" cstate="print"/>
          <a:srcRect/>
          <a:stretch>
            <a:fillRect/>
          </a:stretch>
        </p:blipFill>
        <p:spPr bwMode="auto">
          <a:xfrm>
            <a:off x="4514850" y="2126615"/>
            <a:ext cx="4440555" cy="4160520"/>
          </a:xfrm>
          <a:prstGeom prst="rect">
            <a:avLst/>
          </a:prstGeom>
          <a:ln>
            <a:noFill/>
          </a:ln>
          <a:effectLst/>
        </p:spPr>
      </p:pic>
      <p:sp>
        <p:nvSpPr>
          <p:cNvPr id="3"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20" name="Picture 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1000" y="1143000"/>
            <a:ext cx="8153400" cy="49704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21" name="AutoShape 9"/>
          <p:cNvSpPr>
            <a:spLocks noChangeArrowheads="1"/>
          </p:cNvSpPr>
          <p:nvPr/>
        </p:nvSpPr>
        <p:spPr bwMode="auto">
          <a:xfrm>
            <a:off x="3276600" y="6096000"/>
            <a:ext cx="5183832" cy="685800"/>
          </a:xfrm>
          <a:prstGeom prst="wedgeRectCallout">
            <a:avLst>
              <a:gd name="adj1" fmla="val -44708"/>
              <a:gd name="adj2" fmla="val -222685"/>
            </a:avLst>
          </a:prstGeom>
          <a:solidFill>
            <a:srgbClr val="AFE5B2"/>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b="1"/>
              <a:t>When volume is increased there is more area for the molecules to “hit”; less force </a:t>
            </a:r>
            <a:r>
              <a:rPr lang="en-US" altLang="en-US" sz="1800" b="1" i="1"/>
              <a:t>per</a:t>
            </a:r>
            <a:r>
              <a:rPr lang="en-US" altLang="en-US" sz="1800" b="1"/>
              <a:t> area.</a:t>
            </a:r>
            <a:endParaRPr lang="en-US" altLang="en-US" sz="1800" b="1"/>
          </a:p>
        </p:txBody>
      </p:sp>
      <p:sp>
        <p:nvSpPr>
          <p:cNvPr id="38922" name="AutoShape 10"/>
          <p:cNvSpPr>
            <a:spLocks noChangeArrowheads="1"/>
          </p:cNvSpPr>
          <p:nvPr/>
        </p:nvSpPr>
        <p:spPr bwMode="auto">
          <a:xfrm>
            <a:off x="3733800" y="1143000"/>
            <a:ext cx="3429000" cy="1205880"/>
          </a:xfrm>
          <a:prstGeom prst="wedgeRectCallout">
            <a:avLst>
              <a:gd name="adj1" fmla="val 36435"/>
              <a:gd name="adj2" fmla="val 9204"/>
            </a:avLst>
          </a:prstGeom>
          <a:solidFill>
            <a:srgbClr val="AFE5B2"/>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b="1" dirty="0"/>
              <a:t>Estimate the pressure at 3</a:t>
            </a:r>
            <a:r>
              <a:rPr lang="en-US" altLang="en-US" sz="1800" b="1" i="1" dirty="0"/>
              <a:t>V</a:t>
            </a:r>
            <a:r>
              <a:rPr lang="en-US" altLang="en-US" sz="1800" b="1" dirty="0"/>
              <a:t> and at 5</a:t>
            </a:r>
            <a:r>
              <a:rPr lang="en-US" altLang="en-US" sz="1800" b="1" i="1" dirty="0"/>
              <a:t>V</a:t>
            </a:r>
            <a:r>
              <a:rPr lang="en-US" altLang="en-US" sz="1800" b="1" dirty="0"/>
              <a:t>. Which plot is easier to use for making this estimation?</a:t>
            </a:r>
            <a:endParaRPr lang="en-US" altLang="en-US" sz="1800" b="1" dirty="0"/>
          </a:p>
        </p:txBody>
      </p:sp>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8920"/>
                                        </p:tgtEl>
                                        <p:attrNameLst>
                                          <p:attrName>style.visibility</p:attrName>
                                        </p:attrNameLst>
                                      </p:cBhvr>
                                      <p:to>
                                        <p:strVal val="visible"/>
                                      </p:to>
                                    </p:set>
                                    <p:animEffect transition="in" filter="dissolve">
                                      <p:cBhvr>
                                        <p:cTn id="7" dur="500"/>
                                        <p:tgtEl>
                                          <p:spTgt spid="389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89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89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1" grpId="0" bldLvl="0" animBg="1" autoUpdateAnimBg="0"/>
      <p:bldP spid="38922" grpId="0" bldLvl="0" animBg="1"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pic>
        <p:nvPicPr>
          <p:cNvPr id="2" name="Picture 1"/>
          <p:cNvPicPr>
            <a:picLocks noChangeAspect="1"/>
          </p:cNvPicPr>
          <p:nvPr/>
        </p:nvPicPr>
        <p:blipFill>
          <a:blip r:embed="rId1"/>
          <a:stretch>
            <a:fillRect/>
          </a:stretch>
        </p:blipFill>
        <p:spPr>
          <a:xfrm>
            <a:off x="2595245" y="800100"/>
            <a:ext cx="4486275" cy="5967095"/>
          </a:xfrm>
          <a:prstGeom prst="rect">
            <a:avLst/>
          </a:prstGeom>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pic>
        <p:nvPicPr>
          <p:cNvPr id="3" name="Picture 2"/>
          <p:cNvPicPr>
            <a:picLocks noChangeAspect="1"/>
          </p:cNvPicPr>
          <p:nvPr/>
        </p:nvPicPr>
        <p:blipFill>
          <a:blip r:embed="rId1"/>
          <a:stretch>
            <a:fillRect/>
          </a:stretch>
        </p:blipFill>
        <p:spPr>
          <a:xfrm>
            <a:off x="0" y="1093470"/>
            <a:ext cx="9170670" cy="2816225"/>
          </a:xfrm>
          <a:prstGeom prst="rect">
            <a:avLst/>
          </a:prstGeom>
        </p:spPr>
      </p:pic>
      <p:sp>
        <p:nvSpPr>
          <p:cNvPr id="4" name="Rectangle 3"/>
          <p:cNvSpPr/>
          <p:nvPr/>
        </p:nvSpPr>
        <p:spPr>
          <a:xfrm>
            <a:off x="7236460" y="162877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
          <p:cNvSpPr/>
          <p:nvPr/>
        </p:nvSpPr>
        <p:spPr>
          <a:xfrm>
            <a:off x="7314565" y="208597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6" name="Rectangle 5"/>
          <p:cNvSpPr/>
          <p:nvPr/>
        </p:nvSpPr>
        <p:spPr>
          <a:xfrm>
            <a:off x="7236460" y="255587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 name="Rectangle 7"/>
          <p:cNvSpPr/>
          <p:nvPr/>
        </p:nvSpPr>
        <p:spPr>
          <a:xfrm>
            <a:off x="7314565" y="2915920"/>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Rectangle 8"/>
          <p:cNvSpPr/>
          <p:nvPr/>
        </p:nvSpPr>
        <p:spPr>
          <a:xfrm>
            <a:off x="7236460" y="344487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8" grpId="0" bldLvl="0" animBg="1"/>
      <p:bldP spid="9" grpId="0" bldLvl="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4" name="Text Placeholder 46083"/>
          <p:cNvSpPr>
            <a:spLocks noGrp="1"/>
          </p:cNvSpPr>
          <p:nvPr>
            <p:ph type="body" idx="1"/>
          </p:nvPr>
        </p:nvSpPr>
        <p:spPr>
          <a:xfrm>
            <a:off x="102235" y="861060"/>
            <a:ext cx="9041130" cy="1819910"/>
          </a:xfrm>
        </p:spPr>
        <p:txBody>
          <a:bodyPr lIns="92075" tIns="46038" rIns="92075" bIns="46038"/>
          <a:p>
            <a:pPr marL="0" indent="0">
              <a:buNone/>
            </a:pPr>
            <a:r>
              <a:rPr sz="2800"/>
              <a:t>What will be the volume of a balloon at 98 kPa if its volume is 9.65 L at 235 kPa?</a:t>
            </a:r>
            <a:endParaRPr sz="2800"/>
          </a:p>
        </p:txBody>
      </p:sp>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sp>
        <p:nvSpPr>
          <p:cNvPr id="47107" name="Text Placeholder 47106"/>
          <p:cNvSpPr>
            <a:spLocks noGrp="1"/>
          </p:cNvSpPr>
          <p:nvPr/>
        </p:nvSpPr>
        <p:spPr>
          <a:xfrm>
            <a:off x="645160" y="2498090"/>
            <a:ext cx="4114800" cy="4114800"/>
          </a:xfrm>
          <a:prstGeom prst="rect">
            <a:avLst/>
          </a:prstGeom>
          <a:noFill/>
          <a:ln>
            <a:noFill/>
          </a:ln>
        </p:spPr>
        <p:txBody>
          <a:bodyPr vert="horz" wrap="square" lIns="92075" tIns="46038" rIns="92075" bIns="46038"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anose="020B0604020202020204"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anose="020B0604020202020204"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endParaRPr sz="2800">
              <a:latin typeface="Arial" panose="020B0604020202020204" pitchFamily="34" charset="0"/>
              <a:cs typeface="Arial" panose="020B0604020202020204" pitchFamily="34" charset="0"/>
            </a:endParaRPr>
          </a:p>
        </p:txBody>
      </p:sp>
      <p:sp>
        <p:nvSpPr>
          <p:cNvPr id="2" name="Text Box 1"/>
          <p:cNvSpPr txBox="1"/>
          <p:nvPr/>
        </p:nvSpPr>
        <p:spPr>
          <a:xfrm>
            <a:off x="568325" y="1916430"/>
            <a:ext cx="7882890" cy="4831080"/>
          </a:xfrm>
          <a:prstGeom prst="rect">
            <a:avLst/>
          </a:prstGeom>
          <a:noFill/>
        </p:spPr>
        <p:txBody>
          <a:bodyPr wrap="square" rtlCol="0">
            <a:spAutoFit/>
          </a:bodyPr>
          <a:p>
            <a:r>
              <a:rPr lang="en-US" sz="2800">
                <a:sym typeface="+mn-ea"/>
              </a:rPr>
              <a:t>P</a:t>
            </a:r>
            <a:r>
              <a:rPr lang="en-US" sz="2800" baseline="-25000">
                <a:sym typeface="+mn-ea"/>
              </a:rPr>
              <a:t>1 </a:t>
            </a:r>
            <a:r>
              <a:rPr lang="en-US" altLang="en-US" sz="2800">
                <a:sym typeface="+mn-ea"/>
              </a:rPr>
              <a:t>= </a:t>
            </a:r>
            <a:r>
              <a:rPr sz="2800">
                <a:sym typeface="+mn-ea"/>
              </a:rPr>
              <a:t>235 kPa  </a:t>
            </a:r>
            <a:endParaRPr lang="en-US" sz="2800">
              <a:sym typeface="+mn-ea"/>
            </a:endParaRPr>
          </a:p>
          <a:p>
            <a:r>
              <a:rPr lang="en-US" sz="2800">
                <a:sym typeface="+mn-ea"/>
              </a:rPr>
              <a:t>V</a:t>
            </a:r>
            <a:r>
              <a:rPr lang="en-US" sz="2800" baseline="-25000">
                <a:sym typeface="+mn-ea"/>
              </a:rPr>
              <a:t>1 </a:t>
            </a:r>
            <a:r>
              <a:rPr lang="en-US" altLang="en-US" sz="2800">
                <a:sym typeface="+mn-ea"/>
              </a:rPr>
              <a:t>= </a:t>
            </a:r>
            <a:r>
              <a:rPr sz="2800">
                <a:sym typeface="+mn-ea"/>
              </a:rPr>
              <a:t>9.65 L</a:t>
            </a:r>
            <a:endParaRPr lang="en-US" sz="2800" baseline="-25000">
              <a:sym typeface="+mn-ea"/>
            </a:endParaRPr>
          </a:p>
          <a:p>
            <a:r>
              <a:rPr lang="en-US" sz="2800">
                <a:sym typeface="+mn-ea"/>
              </a:rPr>
              <a:t>P</a:t>
            </a:r>
            <a:r>
              <a:rPr lang="en-US" sz="2800" baseline="-25000">
                <a:sym typeface="+mn-ea"/>
              </a:rPr>
              <a:t>2 </a:t>
            </a:r>
            <a:r>
              <a:rPr lang="en-US" altLang="en-US" sz="2800">
                <a:sym typeface="+mn-ea"/>
              </a:rPr>
              <a:t>= </a:t>
            </a:r>
            <a:r>
              <a:rPr sz="2800">
                <a:sym typeface="+mn-ea"/>
              </a:rPr>
              <a:t>98 kPa</a:t>
            </a:r>
            <a:endParaRPr lang="en-US" sz="2800"/>
          </a:p>
          <a:p>
            <a:r>
              <a:rPr lang="en-US" sz="2800">
                <a:sym typeface="+mn-ea"/>
              </a:rPr>
              <a:t>V</a:t>
            </a:r>
            <a:r>
              <a:rPr lang="en-US" sz="2800" baseline="-25000">
                <a:sym typeface="+mn-ea"/>
              </a:rPr>
              <a:t>2 </a:t>
            </a:r>
            <a:r>
              <a:rPr lang="en-US" altLang="en-US" sz="2800">
                <a:sym typeface="+mn-ea"/>
              </a:rPr>
              <a:t>= ?</a:t>
            </a:r>
            <a:endParaRPr lang="en-US" altLang="en-US" sz="2800">
              <a:sym typeface="+mn-ea"/>
            </a:endParaRPr>
          </a:p>
          <a:p>
            <a:endParaRPr lang="en-US" sz="2800"/>
          </a:p>
          <a:p>
            <a:r>
              <a:rPr lang="en-US" sz="2800"/>
              <a:t>P</a:t>
            </a:r>
            <a:r>
              <a:rPr lang="en-US" sz="2800" baseline="-25000"/>
              <a:t>1</a:t>
            </a:r>
            <a:r>
              <a:rPr lang="en-US" sz="2800"/>
              <a:t>V</a:t>
            </a:r>
            <a:r>
              <a:rPr lang="en-US" sz="2800" baseline="-25000"/>
              <a:t>1</a:t>
            </a:r>
            <a:r>
              <a:rPr lang="en-US" sz="2800"/>
              <a:t> = P</a:t>
            </a:r>
            <a:r>
              <a:rPr lang="en-US" sz="2800" baseline="-25000"/>
              <a:t>2</a:t>
            </a:r>
            <a:r>
              <a:rPr lang="en-US" sz="2800"/>
              <a:t>V</a:t>
            </a:r>
            <a:r>
              <a:rPr lang="en-US" sz="2800" baseline="-25000"/>
              <a:t>2</a:t>
            </a:r>
            <a:endParaRPr lang="en-US" sz="2800"/>
          </a:p>
          <a:p>
            <a:r>
              <a:rPr lang="en-US" sz="2800"/>
              <a:t>V</a:t>
            </a:r>
            <a:r>
              <a:rPr lang="en-US" sz="2800" baseline="-25000"/>
              <a:t>2</a:t>
            </a:r>
            <a:r>
              <a:rPr lang="en-US" sz="2800"/>
              <a:t> = </a:t>
            </a:r>
            <a:r>
              <a:rPr lang="en-US" sz="2800" u="sng"/>
              <a:t>P</a:t>
            </a:r>
            <a:r>
              <a:rPr lang="en-US" sz="2800" u="sng" baseline="-25000"/>
              <a:t>1</a:t>
            </a:r>
            <a:r>
              <a:rPr lang="en-US" sz="2800" u="sng"/>
              <a:t>V</a:t>
            </a:r>
            <a:r>
              <a:rPr lang="en-US" sz="2800" u="sng" baseline="-25000"/>
              <a:t>1</a:t>
            </a:r>
            <a:endParaRPr lang="en-US" sz="2800"/>
          </a:p>
          <a:p>
            <a:r>
              <a:rPr lang="en-US" sz="2800"/>
              <a:t>          P</a:t>
            </a:r>
            <a:r>
              <a:rPr lang="en-US" sz="2800" baseline="-25000"/>
              <a:t>2</a:t>
            </a:r>
            <a:endParaRPr lang="en-US" sz="2800"/>
          </a:p>
          <a:p>
            <a:r>
              <a:rPr lang="en-US" sz="2800"/>
              <a:t>V</a:t>
            </a:r>
            <a:r>
              <a:rPr lang="en-US" sz="2800" baseline="-25000"/>
              <a:t>2</a:t>
            </a:r>
            <a:r>
              <a:rPr lang="en-US" sz="2800"/>
              <a:t> = </a:t>
            </a:r>
            <a:r>
              <a:rPr lang="en-US" sz="2800" u="sng"/>
              <a:t>(9.65L)(235 kPa)</a:t>
            </a:r>
            <a:endParaRPr lang="en-US" sz="2800" u="sng"/>
          </a:p>
          <a:p>
            <a:r>
              <a:rPr lang="en-US" sz="2800"/>
              <a:t>             (98 kPa)</a:t>
            </a:r>
            <a:endParaRPr lang="en-US" sz="2800"/>
          </a:p>
          <a:p>
            <a:r>
              <a:rPr lang="en-US" sz="2800"/>
              <a:t>V</a:t>
            </a:r>
            <a:r>
              <a:rPr lang="en-US" sz="2800" baseline="-25000"/>
              <a:t>2</a:t>
            </a:r>
            <a:r>
              <a:rPr lang="en-US" sz="2800"/>
              <a:t> = 23 L</a:t>
            </a: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4" name="Text Placeholder 46083"/>
          <p:cNvSpPr>
            <a:spLocks noGrp="1"/>
          </p:cNvSpPr>
          <p:nvPr>
            <p:ph type="body" idx="1"/>
          </p:nvPr>
        </p:nvSpPr>
        <p:spPr>
          <a:xfrm>
            <a:off x="102235" y="861060"/>
            <a:ext cx="9041130" cy="1819910"/>
          </a:xfrm>
        </p:spPr>
        <p:txBody>
          <a:bodyPr lIns="92075" tIns="46038" rIns="92075" bIns="46038"/>
          <a:p>
            <a:pPr marL="0" indent="0">
              <a:buNone/>
            </a:pPr>
            <a:r>
              <a:rPr sz="2800" err="1"/>
              <a:t>A 3.2 L sample of gas has a pressure of 102 kPa</a:t>
            </a:r>
            <a:r>
              <a:rPr sz="2800"/>
              <a:t>.  If the volume is reduced to 0.65 L, what pressure will the gas exert?</a:t>
            </a:r>
            <a:endParaRPr sz="2800"/>
          </a:p>
        </p:txBody>
      </p:sp>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sp>
        <p:nvSpPr>
          <p:cNvPr id="47107" name="Text Placeholder 47106"/>
          <p:cNvSpPr>
            <a:spLocks noGrp="1"/>
          </p:cNvSpPr>
          <p:nvPr/>
        </p:nvSpPr>
        <p:spPr>
          <a:xfrm>
            <a:off x="645160" y="2498090"/>
            <a:ext cx="4114800" cy="4114800"/>
          </a:xfrm>
          <a:prstGeom prst="rect">
            <a:avLst/>
          </a:prstGeom>
          <a:noFill/>
          <a:ln>
            <a:noFill/>
          </a:ln>
        </p:spPr>
        <p:txBody>
          <a:bodyPr vert="horz" wrap="square" lIns="92075" tIns="46038" rIns="92075" bIns="46038"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anose="020B0604020202020204"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anose="020B0604020202020204"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sz="2800">
                <a:latin typeface="Arial" panose="020B0604020202020204" pitchFamily="34" charset="0"/>
                <a:cs typeface="Arial" panose="020B0604020202020204" pitchFamily="34" charset="0"/>
              </a:rPr>
              <a:t>V</a:t>
            </a:r>
            <a:r>
              <a:rPr sz="2800" baseline="-25000">
                <a:latin typeface="Arial" panose="020B0604020202020204" pitchFamily="34" charset="0"/>
                <a:cs typeface="Arial" panose="020B0604020202020204" pitchFamily="34" charset="0"/>
              </a:rPr>
              <a:t>1</a:t>
            </a:r>
            <a:r>
              <a:rPr sz="2800">
                <a:latin typeface="Arial" panose="020B0604020202020204" pitchFamily="34" charset="0"/>
                <a:cs typeface="Arial" panose="020B0604020202020204" pitchFamily="34" charset="0"/>
              </a:rPr>
              <a:t> = 3.2 L</a:t>
            </a:r>
            <a:endParaRPr sz="2800">
              <a:latin typeface="Arial" panose="020B0604020202020204" pitchFamily="34" charset="0"/>
              <a:cs typeface="Arial" panose="020B0604020202020204" pitchFamily="34" charset="0"/>
            </a:endParaRPr>
          </a:p>
          <a:p>
            <a:r>
              <a:rPr sz="2800">
                <a:latin typeface="Arial" panose="020B0604020202020204" pitchFamily="34" charset="0"/>
                <a:cs typeface="Arial" panose="020B0604020202020204" pitchFamily="34" charset="0"/>
              </a:rPr>
              <a:t>P</a:t>
            </a:r>
            <a:r>
              <a:rPr sz="2800" baseline="-25000">
                <a:latin typeface="Arial" panose="020B0604020202020204" pitchFamily="34" charset="0"/>
                <a:cs typeface="Arial" panose="020B0604020202020204" pitchFamily="34" charset="0"/>
              </a:rPr>
              <a:t>1</a:t>
            </a:r>
            <a:r>
              <a:rPr sz="2800" err="1">
                <a:latin typeface="Arial" panose="020B0604020202020204" pitchFamily="34" charset="0"/>
                <a:cs typeface="Arial" panose="020B0604020202020204" pitchFamily="34" charset="0"/>
              </a:rPr>
              <a:t> = 102 kPa</a:t>
            </a:r>
            <a:endParaRPr sz="2800">
              <a:latin typeface="Arial" panose="020B0604020202020204" pitchFamily="34" charset="0"/>
              <a:cs typeface="Arial" panose="020B0604020202020204" pitchFamily="34" charset="0"/>
            </a:endParaRPr>
          </a:p>
          <a:p>
            <a:r>
              <a:rPr sz="2800">
                <a:latin typeface="Arial" panose="020B0604020202020204" pitchFamily="34" charset="0"/>
                <a:cs typeface="Arial" panose="020B0604020202020204" pitchFamily="34" charset="0"/>
              </a:rPr>
              <a:t>V</a:t>
            </a:r>
            <a:r>
              <a:rPr sz="2800" baseline="-25000">
                <a:latin typeface="Arial" panose="020B0604020202020204" pitchFamily="34" charset="0"/>
                <a:cs typeface="Arial" panose="020B0604020202020204" pitchFamily="34" charset="0"/>
              </a:rPr>
              <a:t>2</a:t>
            </a:r>
            <a:r>
              <a:rPr sz="2800">
                <a:latin typeface="Arial" panose="020B0604020202020204" pitchFamily="34" charset="0"/>
                <a:cs typeface="Arial" panose="020B0604020202020204" pitchFamily="34" charset="0"/>
              </a:rPr>
              <a:t> = 0.65 L</a:t>
            </a:r>
            <a:endParaRPr sz="2800">
              <a:latin typeface="Arial" panose="020B0604020202020204" pitchFamily="34" charset="0"/>
              <a:cs typeface="Arial" panose="020B0604020202020204" pitchFamily="34" charset="0"/>
            </a:endParaRPr>
          </a:p>
          <a:p>
            <a:r>
              <a:rPr sz="2800">
                <a:latin typeface="Arial" panose="020B0604020202020204" pitchFamily="34" charset="0"/>
                <a:cs typeface="Arial" panose="020B0604020202020204" pitchFamily="34" charset="0"/>
              </a:rPr>
              <a:t>P</a:t>
            </a:r>
            <a:r>
              <a:rPr sz="2800" baseline="-25000">
                <a:latin typeface="Arial" panose="020B0604020202020204" pitchFamily="34" charset="0"/>
                <a:cs typeface="Arial" panose="020B0604020202020204" pitchFamily="34" charset="0"/>
              </a:rPr>
              <a:t>2</a:t>
            </a:r>
            <a:r>
              <a:rPr sz="2800">
                <a:latin typeface="Arial" panose="020B0604020202020204" pitchFamily="34" charset="0"/>
                <a:cs typeface="Arial" panose="020B0604020202020204" pitchFamily="34" charset="0"/>
              </a:rPr>
              <a:t> = ?</a:t>
            </a:r>
            <a:endParaRPr sz="2800">
              <a:latin typeface="Arial" panose="020B0604020202020204" pitchFamily="34" charset="0"/>
              <a:cs typeface="Arial" panose="020B0604020202020204" pitchFamily="34" charset="0"/>
            </a:endParaRPr>
          </a:p>
          <a:p>
            <a:endParaRPr sz="2800">
              <a:latin typeface="Arial" panose="020B0604020202020204" pitchFamily="34" charset="0"/>
              <a:cs typeface="Arial" panose="020B0604020202020204" pitchFamily="34" charset="0"/>
            </a:endParaRPr>
          </a:p>
        </p:txBody>
      </p:sp>
      <p:sp>
        <p:nvSpPr>
          <p:cNvPr id="47109" name="Rectangle 47108"/>
          <p:cNvSpPr/>
          <p:nvPr/>
        </p:nvSpPr>
        <p:spPr>
          <a:xfrm>
            <a:off x="4759960" y="2498090"/>
            <a:ext cx="3810000" cy="4114800"/>
          </a:xfrm>
          <a:prstGeom prst="rect">
            <a:avLst/>
          </a:prstGeom>
          <a:noFill/>
          <a:ln w="9525">
            <a:noFill/>
          </a:ln>
        </p:spPr>
        <p:txBody>
          <a:bodyPr lIns="92075" tIns="46038" rIns="92075" bIns="46038"/>
          <a:lstStyle>
            <a:lvl1pPr marL="0" lvl="0" indent="0" algn="l" defTabSz="914400" rtl="0" eaLnBrk="0" fontAlgn="base" latinLnBrk="0" hangingPunct="0">
              <a:lnSpc>
                <a:spcPct val="100000"/>
              </a:lnSpc>
              <a:spcBef>
                <a:spcPct val="20000"/>
              </a:spcBef>
              <a:spcAft>
                <a:spcPct val="0"/>
              </a:spcAft>
              <a:buNone/>
              <a:defRPr sz="4000" u="none" kern="1200" baseline="0">
                <a:solidFill>
                  <a:schemeClr val="tx1"/>
                </a:solidFill>
                <a:latin typeface="Times New Roman" panose="02020603050405020304"/>
              </a:defRPr>
            </a:lvl1pPr>
            <a:lvl2pPr marL="742950" lvl="1" indent="-28575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2pPr>
            <a:lvl3pPr marL="1143000" lvl="2" indent="-22860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3pPr>
            <a:lvl4pPr marL="1600200" lvl="3" indent="-22860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4pPr>
            <a:lvl5pPr marL="2057400" lvl="4" indent="-22860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5pPr>
          </a:lstStyle>
          <a:p>
            <a:pPr lvl="0" algn="l"/>
            <a:r>
              <a:rPr lang="en-US" sz="2800" dirty="0">
                <a:solidFill>
                  <a:schemeClr val="tx1"/>
                </a:solidFill>
                <a:latin typeface="Arial" panose="020B0604020202020204" pitchFamily="34" charset="0"/>
                <a:cs typeface="Arial" panose="020B0604020202020204" pitchFamily="34" charset="0"/>
              </a:rPr>
              <a:t>P</a:t>
            </a:r>
            <a:r>
              <a:rPr lang="en-US" sz="2800" baseline="-25000" dirty="0">
                <a:solidFill>
                  <a:schemeClr val="tx1"/>
                </a:solidFill>
                <a:latin typeface="Arial" panose="020B0604020202020204" pitchFamily="34" charset="0"/>
                <a:cs typeface="Arial" panose="020B0604020202020204" pitchFamily="34" charset="0"/>
              </a:rPr>
              <a:t>1</a:t>
            </a:r>
            <a:r>
              <a:rPr lang="en-US" sz="2800" dirty="0">
                <a:solidFill>
                  <a:schemeClr val="tx1"/>
                </a:solidFill>
                <a:latin typeface="Arial" panose="020B0604020202020204" pitchFamily="34" charset="0"/>
                <a:cs typeface="Arial" panose="020B0604020202020204" pitchFamily="34" charset="0"/>
              </a:rPr>
              <a:t>V</a:t>
            </a:r>
            <a:r>
              <a:rPr lang="en-US" sz="2800" baseline="-25000" dirty="0">
                <a:solidFill>
                  <a:schemeClr val="tx1"/>
                </a:solidFill>
                <a:latin typeface="Arial" panose="020B0604020202020204" pitchFamily="34" charset="0"/>
                <a:cs typeface="Arial" panose="020B0604020202020204" pitchFamily="34" charset="0"/>
              </a:rPr>
              <a:t>1</a:t>
            </a:r>
            <a:r>
              <a:rPr lang="en-US" sz="2800" dirty="0">
                <a:solidFill>
                  <a:schemeClr val="tx1"/>
                </a:solidFill>
                <a:latin typeface="Arial" panose="020B0604020202020204" pitchFamily="34" charset="0"/>
                <a:cs typeface="Arial" panose="020B0604020202020204" pitchFamily="34" charset="0"/>
              </a:rPr>
              <a:t> = P</a:t>
            </a:r>
            <a:r>
              <a:rPr lang="en-US" sz="2800" baseline="-25000" dirty="0">
                <a:solidFill>
                  <a:schemeClr val="tx1"/>
                </a:solidFill>
                <a:latin typeface="Arial" panose="020B0604020202020204" pitchFamily="34" charset="0"/>
                <a:cs typeface="Arial" panose="020B0604020202020204" pitchFamily="34" charset="0"/>
              </a:rPr>
              <a:t>2</a:t>
            </a:r>
            <a:r>
              <a:rPr lang="en-US" sz="2800" dirty="0">
                <a:solidFill>
                  <a:schemeClr val="tx1"/>
                </a:solidFill>
                <a:latin typeface="Arial" panose="020B0604020202020204" pitchFamily="34" charset="0"/>
                <a:cs typeface="Arial" panose="020B0604020202020204" pitchFamily="34" charset="0"/>
              </a:rPr>
              <a:t>V</a:t>
            </a:r>
            <a:r>
              <a:rPr lang="en-US" sz="2800" baseline="-25000" dirty="0">
                <a:solidFill>
                  <a:schemeClr val="tx1"/>
                </a:solidFill>
                <a:latin typeface="Arial" panose="020B0604020202020204" pitchFamily="34" charset="0"/>
                <a:cs typeface="Arial" panose="020B0604020202020204" pitchFamily="34" charset="0"/>
              </a:rPr>
              <a:t>2</a:t>
            </a:r>
            <a:endParaRPr lang="en-US" sz="2800" baseline="-25000" dirty="0">
              <a:solidFill>
                <a:schemeClr val="tx1"/>
              </a:solidFill>
              <a:latin typeface="Arial" panose="020B0604020202020204" pitchFamily="34" charset="0"/>
              <a:cs typeface="Arial" panose="020B0604020202020204" pitchFamily="34" charset="0"/>
            </a:endParaRPr>
          </a:p>
          <a:p>
            <a:pPr lvl="0" algn="l"/>
            <a:r>
              <a:rPr lang="en-US" altLang="en-US" sz="2800">
                <a:latin typeface="Arial" panose="020B0604020202020204" pitchFamily="34" charset="0"/>
                <a:cs typeface="Arial" panose="020B0604020202020204" pitchFamily="34" charset="0"/>
                <a:sym typeface="+mn-ea"/>
              </a:rPr>
              <a:t>P</a:t>
            </a:r>
            <a:r>
              <a:rPr lang="en-US" sz="2800" baseline="-25000">
                <a:latin typeface="Arial" panose="020B0604020202020204" pitchFamily="34" charset="0"/>
                <a:cs typeface="Arial" panose="020B0604020202020204" pitchFamily="34" charset="0"/>
                <a:sym typeface="+mn-ea"/>
              </a:rPr>
              <a:t>2</a:t>
            </a:r>
            <a:r>
              <a:rPr lang="en-US" sz="2800">
                <a:latin typeface="Arial" panose="020B0604020202020204" pitchFamily="34" charset="0"/>
                <a:cs typeface="Arial" panose="020B0604020202020204" pitchFamily="34" charset="0"/>
                <a:sym typeface="+mn-ea"/>
              </a:rPr>
              <a:t> = </a:t>
            </a:r>
            <a:r>
              <a:rPr lang="en-US" sz="2800" u="sng">
                <a:latin typeface="Arial" panose="020B0604020202020204" pitchFamily="34" charset="0"/>
                <a:cs typeface="Arial" panose="020B0604020202020204" pitchFamily="34" charset="0"/>
                <a:sym typeface="+mn-ea"/>
              </a:rPr>
              <a:t>P</a:t>
            </a:r>
            <a:r>
              <a:rPr lang="en-US" sz="2800" u="sng" baseline="-25000">
                <a:latin typeface="Arial" panose="020B0604020202020204" pitchFamily="34" charset="0"/>
                <a:cs typeface="Arial" panose="020B0604020202020204" pitchFamily="34" charset="0"/>
                <a:sym typeface="+mn-ea"/>
              </a:rPr>
              <a:t>1</a:t>
            </a:r>
            <a:r>
              <a:rPr lang="en-US" sz="2800" u="sng">
                <a:latin typeface="Arial" panose="020B0604020202020204" pitchFamily="34" charset="0"/>
                <a:cs typeface="Arial" panose="020B0604020202020204" pitchFamily="34" charset="0"/>
                <a:sym typeface="+mn-ea"/>
              </a:rPr>
              <a:t>V</a:t>
            </a:r>
            <a:r>
              <a:rPr lang="en-US" sz="2800" u="sng" baseline="-25000">
                <a:latin typeface="Arial" panose="020B0604020202020204" pitchFamily="34" charset="0"/>
                <a:cs typeface="Arial" panose="020B0604020202020204" pitchFamily="34" charset="0"/>
                <a:sym typeface="+mn-ea"/>
              </a:rPr>
              <a:t>1</a:t>
            </a:r>
            <a:endParaRPr lang="en-US" sz="2800">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          </a:t>
            </a:r>
            <a:r>
              <a:rPr lang="en-US" altLang="en-US" sz="2800">
                <a:latin typeface="Arial" panose="020B0604020202020204" pitchFamily="34" charset="0"/>
                <a:cs typeface="Arial" panose="020B0604020202020204" pitchFamily="34" charset="0"/>
                <a:sym typeface="+mn-ea"/>
              </a:rPr>
              <a:t>V</a:t>
            </a:r>
            <a:r>
              <a:rPr lang="en-US" sz="2800" baseline="-25000">
                <a:latin typeface="Arial" panose="020B0604020202020204" pitchFamily="34" charset="0"/>
                <a:cs typeface="Arial" panose="020B0604020202020204" pitchFamily="34" charset="0"/>
                <a:sym typeface="+mn-ea"/>
              </a:rPr>
              <a:t>2</a:t>
            </a:r>
            <a:endParaRPr lang="en-US" sz="2800">
              <a:latin typeface="Arial" panose="020B0604020202020204" pitchFamily="34" charset="0"/>
              <a:cs typeface="Arial" panose="020B0604020202020204" pitchFamily="34" charset="0"/>
            </a:endParaRPr>
          </a:p>
          <a:p>
            <a:pPr lvl="0" algn="l"/>
            <a:r>
              <a:rPr lang="en-US" altLang="en-US" sz="2800">
                <a:latin typeface="Arial" panose="020B0604020202020204" pitchFamily="34" charset="0"/>
                <a:cs typeface="Arial" panose="020B0604020202020204" pitchFamily="34" charset="0"/>
                <a:sym typeface="+mn-ea"/>
              </a:rPr>
              <a:t>P</a:t>
            </a:r>
            <a:r>
              <a:rPr lang="en-US" sz="2800" baseline="-25000">
                <a:latin typeface="Arial" panose="020B0604020202020204" pitchFamily="34" charset="0"/>
                <a:cs typeface="Arial" panose="020B0604020202020204" pitchFamily="34" charset="0"/>
                <a:sym typeface="+mn-ea"/>
              </a:rPr>
              <a:t>2</a:t>
            </a:r>
            <a:r>
              <a:rPr lang="en-US" sz="2800">
                <a:latin typeface="Arial" panose="020B0604020202020204" pitchFamily="34" charset="0"/>
                <a:cs typeface="Arial" panose="020B0604020202020204" pitchFamily="34" charset="0"/>
                <a:sym typeface="+mn-ea"/>
              </a:rPr>
              <a:t> = </a:t>
            </a:r>
            <a:r>
              <a:rPr lang="en-US" sz="2800" u="sng">
                <a:latin typeface="Arial" panose="020B0604020202020204" pitchFamily="34" charset="0"/>
                <a:cs typeface="Arial" panose="020B0604020202020204" pitchFamily="34" charset="0"/>
                <a:sym typeface="+mn-ea"/>
              </a:rPr>
              <a:t>(</a:t>
            </a:r>
            <a:r>
              <a:rPr lang="en-US" altLang="en-US" sz="2800" u="sng">
                <a:latin typeface="Arial" panose="020B0604020202020204" pitchFamily="34" charset="0"/>
                <a:cs typeface="Arial" panose="020B0604020202020204" pitchFamily="34" charset="0"/>
                <a:sym typeface="+mn-ea"/>
              </a:rPr>
              <a:t>102 </a:t>
            </a:r>
            <a:r>
              <a:rPr lang="en-US" sz="2800" u="sng">
                <a:latin typeface="Arial" panose="020B0604020202020204" pitchFamily="34" charset="0"/>
                <a:cs typeface="Arial" panose="020B0604020202020204" pitchFamily="34" charset="0"/>
                <a:sym typeface="+mn-ea"/>
              </a:rPr>
              <a:t>kPa)</a:t>
            </a:r>
            <a:r>
              <a:rPr lang="en-US" altLang="en-US" sz="2800" u="sng">
                <a:latin typeface="Arial" panose="020B0604020202020204" pitchFamily="34" charset="0"/>
                <a:cs typeface="Arial" panose="020B0604020202020204" pitchFamily="34" charset="0"/>
                <a:sym typeface="+mn-ea"/>
              </a:rPr>
              <a:t>(3.2 L)</a:t>
            </a:r>
            <a:endParaRPr lang="en-US" sz="2800" u="sng">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             (</a:t>
            </a:r>
            <a:r>
              <a:rPr lang="en-US" altLang="en-US" sz="2800">
                <a:latin typeface="Arial" panose="020B0604020202020204" pitchFamily="34" charset="0"/>
                <a:cs typeface="Arial" panose="020B0604020202020204" pitchFamily="34" charset="0"/>
                <a:sym typeface="+mn-ea"/>
              </a:rPr>
              <a:t>0.65 L</a:t>
            </a:r>
            <a:r>
              <a:rPr lang="en-US" sz="2800">
                <a:latin typeface="Arial" panose="020B0604020202020204" pitchFamily="34" charset="0"/>
                <a:cs typeface="Arial" panose="020B0604020202020204" pitchFamily="34" charset="0"/>
                <a:sym typeface="+mn-ea"/>
              </a:rPr>
              <a:t>)</a:t>
            </a:r>
            <a:endParaRPr lang="en-US" sz="2800">
              <a:latin typeface="Arial" panose="020B0604020202020204" pitchFamily="34" charset="0"/>
              <a:cs typeface="Arial" panose="020B0604020202020204" pitchFamily="34" charset="0"/>
            </a:endParaRPr>
          </a:p>
          <a:p>
            <a:pPr lvl="0" algn="l"/>
            <a:r>
              <a:rPr lang="en-US" sz="2800" b="1" dirty="0">
                <a:solidFill>
                  <a:schemeClr val="tx1"/>
                </a:solidFill>
                <a:latin typeface="Arial" panose="020B0604020202020204" pitchFamily="34" charset="0"/>
                <a:cs typeface="Arial" panose="020B0604020202020204" pitchFamily="34" charset="0"/>
              </a:rPr>
              <a:t>P</a:t>
            </a:r>
            <a:r>
              <a:rPr lang="en-US" sz="2800" b="1" baseline="-25000" dirty="0">
                <a:solidFill>
                  <a:schemeClr val="tx1"/>
                </a:solidFill>
                <a:latin typeface="Arial" panose="020B0604020202020204" pitchFamily="34" charset="0"/>
                <a:cs typeface="Arial" panose="020B0604020202020204" pitchFamily="34" charset="0"/>
              </a:rPr>
              <a:t>2</a:t>
            </a:r>
            <a:r>
              <a:rPr lang="en-US" sz="2800" b="1" dirty="0">
                <a:solidFill>
                  <a:schemeClr val="tx1"/>
                </a:solidFill>
                <a:latin typeface="Arial" panose="020B0604020202020204" pitchFamily="34" charset="0"/>
                <a:cs typeface="Arial" panose="020B0604020202020204" pitchFamily="34" charset="0"/>
              </a:rPr>
              <a:t> = 502 kPa</a:t>
            </a:r>
            <a:endParaRPr lang="en-US" sz="2800" b="1" baseline="-25000" dirty="0">
              <a:solidFill>
                <a:schemeClr val="tx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10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109">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109">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109">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109">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710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4" name="Text Placeholder 46083"/>
          <p:cNvSpPr>
            <a:spLocks noGrp="1"/>
          </p:cNvSpPr>
          <p:nvPr>
            <p:ph type="body" idx="1"/>
          </p:nvPr>
        </p:nvSpPr>
        <p:spPr>
          <a:xfrm>
            <a:off x="51435" y="723900"/>
            <a:ext cx="9041130" cy="1819910"/>
          </a:xfrm>
        </p:spPr>
        <p:txBody>
          <a:bodyPr lIns="92075" tIns="46038" rIns="92075" bIns="46038"/>
          <a:p>
            <a:pPr marL="0" indent="0">
              <a:buNone/>
            </a:pPr>
            <a:r>
              <a:rPr sz="2800"/>
              <a:t>An exhaled air bubble underwater at 290 kPa has </a:t>
            </a:r>
            <a:r>
              <a:rPr lang="en-US" sz="2800"/>
              <a:t>a </a:t>
            </a:r>
            <a:r>
              <a:rPr sz="2800"/>
              <a:t>volume </a:t>
            </a:r>
            <a:r>
              <a:rPr lang="en-US" sz="2800"/>
              <a:t>of </a:t>
            </a:r>
            <a:r>
              <a:rPr sz="2800"/>
              <a:t>18.9 mL.  What will be its volume at the water’s surface where the pressure is 104 kPa. (Why must a diver exhale during ascent?)</a:t>
            </a:r>
            <a:endParaRPr sz="2800"/>
          </a:p>
        </p:txBody>
      </p:sp>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sp>
        <p:nvSpPr>
          <p:cNvPr id="47107" name="Text Placeholder 47106"/>
          <p:cNvSpPr>
            <a:spLocks noGrp="1"/>
          </p:cNvSpPr>
          <p:nvPr/>
        </p:nvSpPr>
        <p:spPr>
          <a:xfrm>
            <a:off x="645160" y="2498090"/>
            <a:ext cx="4114800" cy="4114800"/>
          </a:xfrm>
          <a:prstGeom prst="rect">
            <a:avLst/>
          </a:prstGeom>
          <a:noFill/>
          <a:ln>
            <a:noFill/>
          </a:ln>
        </p:spPr>
        <p:txBody>
          <a:bodyPr vert="horz" wrap="square" lIns="92075" tIns="46038" rIns="92075" bIns="46038"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anose="020B0604020202020204"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anose="020B0604020202020204"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sz="2800">
                <a:latin typeface="Arial" panose="020B0604020202020204" pitchFamily="34" charset="0"/>
                <a:cs typeface="Arial" panose="020B0604020202020204" pitchFamily="34" charset="0"/>
              </a:rPr>
              <a:t>V</a:t>
            </a:r>
            <a:r>
              <a:rPr sz="2800" baseline="-25000">
                <a:latin typeface="Arial" panose="020B0604020202020204" pitchFamily="34" charset="0"/>
                <a:cs typeface="Arial" panose="020B0604020202020204" pitchFamily="34" charset="0"/>
              </a:rPr>
              <a:t>1</a:t>
            </a:r>
            <a:r>
              <a:rPr sz="2800">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18.9</a:t>
            </a:r>
            <a:r>
              <a:rPr sz="2800">
                <a:latin typeface="Arial" panose="020B0604020202020204" pitchFamily="34" charset="0"/>
                <a:cs typeface="Arial" panose="020B0604020202020204" pitchFamily="34" charset="0"/>
              </a:rPr>
              <a:t> </a:t>
            </a:r>
            <a:r>
              <a:rPr lang="en-US" sz="2800">
                <a:latin typeface="Arial" panose="020B0604020202020204" pitchFamily="34" charset="0"/>
                <a:cs typeface="Arial" panose="020B0604020202020204" pitchFamily="34" charset="0"/>
              </a:rPr>
              <a:t>m</a:t>
            </a:r>
            <a:r>
              <a:rPr sz="2800">
                <a:latin typeface="Arial" panose="020B0604020202020204" pitchFamily="34" charset="0"/>
                <a:cs typeface="Arial" panose="020B0604020202020204" pitchFamily="34" charset="0"/>
              </a:rPr>
              <a:t>L</a:t>
            </a:r>
            <a:endParaRPr sz="2800">
              <a:latin typeface="Arial" panose="020B0604020202020204" pitchFamily="34" charset="0"/>
              <a:cs typeface="Arial" panose="020B0604020202020204" pitchFamily="34" charset="0"/>
            </a:endParaRPr>
          </a:p>
          <a:p>
            <a:r>
              <a:rPr sz="2800">
                <a:latin typeface="Arial" panose="020B0604020202020204" pitchFamily="34" charset="0"/>
                <a:cs typeface="Arial" panose="020B0604020202020204" pitchFamily="34" charset="0"/>
              </a:rPr>
              <a:t>P</a:t>
            </a:r>
            <a:r>
              <a:rPr sz="2800" baseline="-25000">
                <a:latin typeface="Arial" panose="020B0604020202020204" pitchFamily="34" charset="0"/>
                <a:cs typeface="Arial" panose="020B0604020202020204" pitchFamily="34" charset="0"/>
              </a:rPr>
              <a:t>1</a:t>
            </a:r>
            <a:r>
              <a:rPr sz="2800" err="1">
                <a:latin typeface="Arial" panose="020B0604020202020204" pitchFamily="34" charset="0"/>
                <a:cs typeface="Arial" panose="020B0604020202020204" pitchFamily="34" charset="0"/>
              </a:rPr>
              <a:t> = </a:t>
            </a:r>
            <a:r>
              <a:rPr lang="en-US" sz="2800" err="1">
                <a:latin typeface="Arial" panose="020B0604020202020204" pitchFamily="34" charset="0"/>
                <a:cs typeface="Arial" panose="020B0604020202020204" pitchFamily="34" charset="0"/>
              </a:rPr>
              <a:t>290</a:t>
            </a:r>
            <a:r>
              <a:rPr sz="2800" err="1">
                <a:latin typeface="Arial" panose="020B0604020202020204" pitchFamily="34" charset="0"/>
                <a:cs typeface="Arial" panose="020B0604020202020204" pitchFamily="34" charset="0"/>
              </a:rPr>
              <a:t> kPa</a:t>
            </a:r>
            <a:endParaRPr sz="2800">
              <a:latin typeface="Arial" panose="020B0604020202020204" pitchFamily="34" charset="0"/>
              <a:cs typeface="Arial" panose="020B0604020202020204" pitchFamily="34" charset="0"/>
            </a:endParaRPr>
          </a:p>
          <a:p>
            <a:r>
              <a:rPr sz="2800">
                <a:latin typeface="Arial" panose="020B0604020202020204" pitchFamily="34" charset="0"/>
                <a:cs typeface="Arial" panose="020B0604020202020204" pitchFamily="34" charset="0"/>
              </a:rPr>
              <a:t>V</a:t>
            </a:r>
            <a:r>
              <a:rPr sz="2800" baseline="-25000">
                <a:latin typeface="Arial" panose="020B0604020202020204" pitchFamily="34" charset="0"/>
                <a:cs typeface="Arial" panose="020B0604020202020204" pitchFamily="34" charset="0"/>
              </a:rPr>
              <a:t>2</a:t>
            </a:r>
            <a:r>
              <a:rPr sz="2800">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a:t>
            </a:r>
            <a:endParaRPr sz="2800">
              <a:latin typeface="Arial" panose="020B0604020202020204" pitchFamily="34" charset="0"/>
              <a:cs typeface="Arial" panose="020B0604020202020204" pitchFamily="34" charset="0"/>
            </a:endParaRPr>
          </a:p>
          <a:p>
            <a:r>
              <a:rPr sz="2800">
                <a:latin typeface="Arial" panose="020B0604020202020204" pitchFamily="34" charset="0"/>
                <a:cs typeface="Arial" panose="020B0604020202020204" pitchFamily="34" charset="0"/>
              </a:rPr>
              <a:t>P</a:t>
            </a:r>
            <a:r>
              <a:rPr sz="2800" baseline="-25000">
                <a:latin typeface="Arial" panose="020B0604020202020204" pitchFamily="34" charset="0"/>
                <a:cs typeface="Arial" panose="020B0604020202020204" pitchFamily="34" charset="0"/>
              </a:rPr>
              <a:t>2</a:t>
            </a:r>
            <a:r>
              <a:rPr sz="2800">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104 kPa</a:t>
            </a:r>
            <a:endParaRPr sz="2800">
              <a:latin typeface="Arial" panose="020B0604020202020204" pitchFamily="34" charset="0"/>
              <a:cs typeface="Arial" panose="020B0604020202020204" pitchFamily="34" charset="0"/>
            </a:endParaRPr>
          </a:p>
          <a:p>
            <a:endParaRPr sz="2800">
              <a:latin typeface="Arial" panose="020B0604020202020204" pitchFamily="34" charset="0"/>
              <a:cs typeface="Arial" panose="020B0604020202020204" pitchFamily="34" charset="0"/>
            </a:endParaRPr>
          </a:p>
        </p:txBody>
      </p:sp>
      <p:sp>
        <p:nvSpPr>
          <p:cNvPr id="47109" name="Rectangle 47108"/>
          <p:cNvSpPr/>
          <p:nvPr/>
        </p:nvSpPr>
        <p:spPr>
          <a:xfrm>
            <a:off x="4290060" y="2498090"/>
            <a:ext cx="4279900" cy="4114800"/>
          </a:xfrm>
          <a:prstGeom prst="rect">
            <a:avLst/>
          </a:prstGeom>
          <a:noFill/>
          <a:ln w="9525">
            <a:noFill/>
          </a:ln>
        </p:spPr>
        <p:txBody>
          <a:bodyPr lIns="92075" tIns="46038" rIns="92075" bIns="46038"/>
          <a:lstStyle>
            <a:lvl1pPr marL="0" lvl="0" indent="0" algn="l" defTabSz="914400" rtl="0" eaLnBrk="0" fontAlgn="base" latinLnBrk="0" hangingPunct="0">
              <a:lnSpc>
                <a:spcPct val="100000"/>
              </a:lnSpc>
              <a:spcBef>
                <a:spcPct val="20000"/>
              </a:spcBef>
              <a:spcAft>
                <a:spcPct val="0"/>
              </a:spcAft>
              <a:buNone/>
              <a:defRPr sz="4000" u="none" kern="1200" baseline="0">
                <a:solidFill>
                  <a:schemeClr val="tx1"/>
                </a:solidFill>
                <a:latin typeface="Times New Roman" panose="02020603050405020304"/>
              </a:defRPr>
            </a:lvl1pPr>
            <a:lvl2pPr marL="742950" lvl="1" indent="-28575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2pPr>
            <a:lvl3pPr marL="1143000" lvl="2" indent="-22860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3pPr>
            <a:lvl4pPr marL="1600200" lvl="3" indent="-22860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4pPr>
            <a:lvl5pPr marL="2057400" lvl="4" indent="-228600" algn="l" defTabSz="914400" rtl="0" eaLnBrk="0" fontAlgn="base" latinLnBrk="0" hangingPunct="0">
              <a:lnSpc>
                <a:spcPct val="100000"/>
              </a:lnSpc>
              <a:spcBef>
                <a:spcPct val="20000"/>
              </a:spcBef>
              <a:spcAft>
                <a:spcPct val="0"/>
              </a:spcAft>
              <a:buChar char="•"/>
              <a:defRPr sz="4000" b="0" i="0" u="none" kern="1200" baseline="0">
                <a:solidFill>
                  <a:schemeClr val="tx1"/>
                </a:solidFill>
                <a:latin typeface="Times New Roman" panose="02020603050405020304"/>
              </a:defRPr>
            </a:lvl5pPr>
          </a:lstStyle>
          <a:p>
            <a:pPr lvl="0" algn="l"/>
            <a:r>
              <a:rPr lang="en-US" sz="2800" dirty="0">
                <a:solidFill>
                  <a:schemeClr val="tx1"/>
                </a:solidFill>
                <a:latin typeface="Arial" panose="020B0604020202020204" pitchFamily="34" charset="0"/>
                <a:cs typeface="Arial" panose="020B0604020202020204" pitchFamily="34" charset="0"/>
              </a:rPr>
              <a:t>P</a:t>
            </a:r>
            <a:r>
              <a:rPr lang="en-US" sz="2800" baseline="-25000" dirty="0">
                <a:solidFill>
                  <a:schemeClr val="tx1"/>
                </a:solidFill>
                <a:latin typeface="Arial" panose="020B0604020202020204" pitchFamily="34" charset="0"/>
                <a:cs typeface="Arial" panose="020B0604020202020204" pitchFamily="34" charset="0"/>
              </a:rPr>
              <a:t>1</a:t>
            </a:r>
            <a:r>
              <a:rPr lang="en-US" sz="2800" dirty="0">
                <a:solidFill>
                  <a:schemeClr val="tx1"/>
                </a:solidFill>
                <a:latin typeface="Arial" panose="020B0604020202020204" pitchFamily="34" charset="0"/>
                <a:cs typeface="Arial" panose="020B0604020202020204" pitchFamily="34" charset="0"/>
              </a:rPr>
              <a:t>V</a:t>
            </a:r>
            <a:r>
              <a:rPr lang="en-US" sz="2800" baseline="-25000" dirty="0">
                <a:solidFill>
                  <a:schemeClr val="tx1"/>
                </a:solidFill>
                <a:latin typeface="Arial" panose="020B0604020202020204" pitchFamily="34" charset="0"/>
                <a:cs typeface="Arial" panose="020B0604020202020204" pitchFamily="34" charset="0"/>
              </a:rPr>
              <a:t>1</a:t>
            </a:r>
            <a:r>
              <a:rPr lang="en-US" sz="2800" dirty="0">
                <a:solidFill>
                  <a:schemeClr val="tx1"/>
                </a:solidFill>
                <a:latin typeface="Arial" panose="020B0604020202020204" pitchFamily="34" charset="0"/>
                <a:cs typeface="Arial" panose="020B0604020202020204" pitchFamily="34" charset="0"/>
              </a:rPr>
              <a:t> = P</a:t>
            </a:r>
            <a:r>
              <a:rPr lang="en-US" sz="2800" baseline="-25000" dirty="0">
                <a:solidFill>
                  <a:schemeClr val="tx1"/>
                </a:solidFill>
                <a:latin typeface="Arial" panose="020B0604020202020204" pitchFamily="34" charset="0"/>
                <a:cs typeface="Arial" panose="020B0604020202020204" pitchFamily="34" charset="0"/>
              </a:rPr>
              <a:t>2</a:t>
            </a:r>
            <a:r>
              <a:rPr lang="en-US" sz="2800" dirty="0">
                <a:solidFill>
                  <a:schemeClr val="tx1"/>
                </a:solidFill>
                <a:latin typeface="Arial" panose="020B0604020202020204" pitchFamily="34" charset="0"/>
                <a:cs typeface="Arial" panose="020B0604020202020204" pitchFamily="34" charset="0"/>
              </a:rPr>
              <a:t>V</a:t>
            </a:r>
            <a:r>
              <a:rPr lang="en-US" sz="2800" baseline="-25000" dirty="0">
                <a:solidFill>
                  <a:schemeClr val="tx1"/>
                </a:solidFill>
                <a:latin typeface="Arial" panose="020B0604020202020204" pitchFamily="34" charset="0"/>
                <a:cs typeface="Arial" panose="020B0604020202020204" pitchFamily="34" charset="0"/>
              </a:rPr>
              <a:t>2</a:t>
            </a:r>
            <a:endParaRPr lang="en-US" sz="2800" baseline="-25000" dirty="0">
              <a:solidFill>
                <a:schemeClr val="tx1"/>
              </a:solidFill>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V</a:t>
            </a:r>
            <a:r>
              <a:rPr lang="en-US" sz="2800" baseline="-25000">
                <a:latin typeface="Arial" panose="020B0604020202020204" pitchFamily="34" charset="0"/>
                <a:cs typeface="Arial" panose="020B0604020202020204" pitchFamily="34" charset="0"/>
                <a:sym typeface="+mn-ea"/>
              </a:rPr>
              <a:t>2</a:t>
            </a:r>
            <a:r>
              <a:rPr lang="en-US" sz="2800">
                <a:latin typeface="Arial" panose="020B0604020202020204" pitchFamily="34" charset="0"/>
                <a:cs typeface="Arial" panose="020B0604020202020204" pitchFamily="34" charset="0"/>
                <a:sym typeface="+mn-ea"/>
              </a:rPr>
              <a:t> = </a:t>
            </a:r>
            <a:r>
              <a:rPr lang="en-US" sz="2800" u="sng">
                <a:latin typeface="Arial" panose="020B0604020202020204" pitchFamily="34" charset="0"/>
                <a:cs typeface="Arial" panose="020B0604020202020204" pitchFamily="34" charset="0"/>
                <a:sym typeface="+mn-ea"/>
              </a:rPr>
              <a:t>P</a:t>
            </a:r>
            <a:r>
              <a:rPr lang="en-US" sz="2800" u="sng" baseline="-25000">
                <a:latin typeface="Arial" panose="020B0604020202020204" pitchFamily="34" charset="0"/>
                <a:cs typeface="Arial" panose="020B0604020202020204" pitchFamily="34" charset="0"/>
                <a:sym typeface="+mn-ea"/>
              </a:rPr>
              <a:t>1</a:t>
            </a:r>
            <a:r>
              <a:rPr lang="en-US" sz="2800" u="sng">
                <a:latin typeface="Arial" panose="020B0604020202020204" pitchFamily="34" charset="0"/>
                <a:cs typeface="Arial" panose="020B0604020202020204" pitchFamily="34" charset="0"/>
                <a:sym typeface="+mn-ea"/>
              </a:rPr>
              <a:t>V</a:t>
            </a:r>
            <a:r>
              <a:rPr lang="en-US" sz="2800" u="sng" baseline="-25000">
                <a:latin typeface="Arial" panose="020B0604020202020204" pitchFamily="34" charset="0"/>
                <a:cs typeface="Arial" panose="020B0604020202020204" pitchFamily="34" charset="0"/>
                <a:sym typeface="+mn-ea"/>
              </a:rPr>
              <a:t>1</a:t>
            </a:r>
            <a:endParaRPr lang="en-US" sz="2800">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          P</a:t>
            </a:r>
            <a:r>
              <a:rPr lang="en-US" sz="2800" baseline="-25000">
                <a:latin typeface="Arial" panose="020B0604020202020204" pitchFamily="34" charset="0"/>
                <a:cs typeface="Arial" panose="020B0604020202020204" pitchFamily="34" charset="0"/>
                <a:sym typeface="+mn-ea"/>
              </a:rPr>
              <a:t>2</a:t>
            </a:r>
            <a:endParaRPr lang="en-US" sz="2800">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V</a:t>
            </a:r>
            <a:r>
              <a:rPr lang="en-US" sz="2800" baseline="-25000">
                <a:latin typeface="Arial" panose="020B0604020202020204" pitchFamily="34" charset="0"/>
                <a:cs typeface="Arial" panose="020B0604020202020204" pitchFamily="34" charset="0"/>
                <a:sym typeface="+mn-ea"/>
              </a:rPr>
              <a:t>2</a:t>
            </a:r>
            <a:r>
              <a:rPr lang="en-US" sz="2800">
                <a:latin typeface="Arial" panose="020B0604020202020204" pitchFamily="34" charset="0"/>
                <a:cs typeface="Arial" panose="020B0604020202020204" pitchFamily="34" charset="0"/>
                <a:sym typeface="+mn-ea"/>
              </a:rPr>
              <a:t> = </a:t>
            </a:r>
            <a:r>
              <a:rPr lang="en-US" sz="2800" u="sng">
                <a:latin typeface="Arial" panose="020B0604020202020204" pitchFamily="34" charset="0"/>
                <a:cs typeface="Arial" panose="020B0604020202020204" pitchFamily="34" charset="0"/>
                <a:sym typeface="+mn-ea"/>
              </a:rPr>
              <a:t>(</a:t>
            </a:r>
            <a:r>
              <a:rPr lang="en-US" sz="2800" u="sng" err="1">
                <a:latin typeface="Arial" panose="020B0604020202020204" pitchFamily="34" charset="0"/>
                <a:cs typeface="Arial" panose="020B0604020202020204" pitchFamily="34" charset="0"/>
                <a:sym typeface="+mn-ea"/>
              </a:rPr>
              <a:t>290</a:t>
            </a:r>
            <a:r>
              <a:rPr sz="2800" u="sng" err="1">
                <a:latin typeface="Arial" panose="020B0604020202020204" pitchFamily="34" charset="0"/>
                <a:cs typeface="Arial" panose="020B0604020202020204" pitchFamily="34" charset="0"/>
                <a:sym typeface="+mn-ea"/>
              </a:rPr>
              <a:t> kPa</a:t>
            </a:r>
            <a:r>
              <a:rPr lang="en-US" sz="2800" u="sng">
                <a:latin typeface="Arial" panose="020B0604020202020204" pitchFamily="34" charset="0"/>
                <a:cs typeface="Arial" panose="020B0604020202020204" pitchFamily="34" charset="0"/>
                <a:sym typeface="+mn-ea"/>
              </a:rPr>
              <a:t>)(18.9</a:t>
            </a:r>
            <a:r>
              <a:rPr sz="2800" u="sng">
                <a:latin typeface="Arial" panose="020B0604020202020204" pitchFamily="34" charset="0"/>
                <a:cs typeface="Arial" panose="020B0604020202020204" pitchFamily="34" charset="0"/>
                <a:sym typeface="+mn-ea"/>
              </a:rPr>
              <a:t> </a:t>
            </a:r>
            <a:r>
              <a:rPr lang="en-US" sz="2800" u="sng">
                <a:latin typeface="Arial" panose="020B0604020202020204" pitchFamily="34" charset="0"/>
                <a:cs typeface="Arial" panose="020B0604020202020204" pitchFamily="34" charset="0"/>
                <a:sym typeface="+mn-ea"/>
              </a:rPr>
              <a:t>m</a:t>
            </a:r>
            <a:r>
              <a:rPr sz="2800" u="sng">
                <a:latin typeface="Arial" panose="020B0604020202020204" pitchFamily="34" charset="0"/>
                <a:cs typeface="Arial" panose="020B0604020202020204" pitchFamily="34" charset="0"/>
                <a:sym typeface="+mn-ea"/>
              </a:rPr>
              <a:t>L</a:t>
            </a:r>
            <a:r>
              <a:rPr lang="en-US" sz="2800" u="sng">
                <a:latin typeface="Arial" panose="020B0604020202020204" pitchFamily="34" charset="0"/>
                <a:cs typeface="Arial" panose="020B0604020202020204" pitchFamily="34" charset="0"/>
                <a:sym typeface="+mn-ea"/>
              </a:rPr>
              <a:t>)</a:t>
            </a:r>
            <a:endParaRPr lang="en-US" sz="2800" u="sng">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             (104 kPa)</a:t>
            </a:r>
            <a:endParaRPr lang="en-US" sz="2800">
              <a:latin typeface="Arial" panose="020B0604020202020204" pitchFamily="34" charset="0"/>
              <a:cs typeface="Arial" panose="020B0604020202020204" pitchFamily="34" charset="0"/>
            </a:endParaRPr>
          </a:p>
          <a:p>
            <a:pPr lvl="0" algn="l"/>
            <a:r>
              <a:rPr lang="en-US" sz="2800">
                <a:latin typeface="Arial" panose="020B0604020202020204" pitchFamily="34" charset="0"/>
                <a:cs typeface="Arial" panose="020B0604020202020204" pitchFamily="34" charset="0"/>
                <a:sym typeface="+mn-ea"/>
              </a:rPr>
              <a:t>V</a:t>
            </a:r>
            <a:r>
              <a:rPr lang="en-US" sz="2800" baseline="-25000">
                <a:latin typeface="Arial" panose="020B0604020202020204" pitchFamily="34" charset="0"/>
                <a:cs typeface="Arial" panose="020B0604020202020204" pitchFamily="34" charset="0"/>
                <a:sym typeface="+mn-ea"/>
              </a:rPr>
              <a:t>2</a:t>
            </a:r>
            <a:r>
              <a:rPr lang="en-US" sz="2800">
                <a:latin typeface="Arial" panose="020B0604020202020204" pitchFamily="34" charset="0"/>
                <a:cs typeface="Arial" panose="020B0604020202020204" pitchFamily="34" charset="0"/>
                <a:sym typeface="+mn-ea"/>
              </a:rPr>
              <a:t> = 52.7mL</a:t>
            </a:r>
            <a:endParaRPr lang="en-US" sz="2800">
              <a:latin typeface="Arial" panose="020B0604020202020204" pitchFamily="34" charset="0"/>
              <a:cs typeface="Arial" panose="020B0604020202020204" pitchFamily="34" charset="0"/>
              <a:sym typeface="+mn-ea"/>
            </a:endParaRPr>
          </a:p>
        </p:txBody>
      </p:sp>
      <p:sp>
        <p:nvSpPr>
          <p:cNvPr id="2" name="Text Box 1"/>
          <p:cNvSpPr txBox="1"/>
          <p:nvPr/>
        </p:nvSpPr>
        <p:spPr>
          <a:xfrm>
            <a:off x="51435" y="5712460"/>
            <a:ext cx="8821420" cy="953135"/>
          </a:xfrm>
          <a:prstGeom prst="rect">
            <a:avLst/>
          </a:prstGeom>
          <a:noFill/>
        </p:spPr>
        <p:txBody>
          <a:bodyPr wrap="square" rtlCol="0" anchor="t">
            <a:spAutoFit/>
          </a:bodyPr>
          <a:p>
            <a:pPr lvl="0" algn="l"/>
            <a:r>
              <a:rPr lang="en-US" sz="2800">
                <a:cs typeface="Arial" panose="020B0604020202020204" pitchFamily="34" charset="0"/>
                <a:sym typeface="+mn-ea"/>
              </a:rPr>
              <a:t>Divers must exhale </a:t>
            </a:r>
            <a:r>
              <a:rPr lang="en-US" altLang="en-US" sz="2800">
                <a:cs typeface="Arial" panose="020B0604020202020204" pitchFamily="34" charset="0"/>
                <a:sym typeface="+mn-ea"/>
              </a:rPr>
              <a:t>because </a:t>
            </a:r>
            <a:r>
              <a:rPr lang="en-US" sz="2800">
                <a:cs typeface="Arial" panose="020B0604020202020204" pitchFamily="34" charset="0"/>
                <a:sym typeface="+mn-ea"/>
              </a:rPr>
              <a:t>the gas in the lungs will expand </a:t>
            </a:r>
            <a:r>
              <a:rPr lang="en-US" altLang="en-US" sz="2800">
                <a:cs typeface="Arial" panose="020B0604020202020204" pitchFamily="34" charset="0"/>
                <a:sym typeface="+mn-ea"/>
              </a:rPr>
              <a:t>and it could cause the </a:t>
            </a:r>
            <a:r>
              <a:rPr lang="en-US" sz="2800">
                <a:cs typeface="Arial" panose="020B0604020202020204" pitchFamily="34" charset="0"/>
                <a:sym typeface="+mn-ea"/>
              </a:rPr>
              <a:t>lungs </a:t>
            </a:r>
            <a:r>
              <a:rPr lang="en-US" altLang="en-US" sz="2800">
                <a:cs typeface="Arial" panose="020B0604020202020204" pitchFamily="34" charset="0"/>
                <a:sym typeface="+mn-ea"/>
              </a:rPr>
              <a:t>to burst</a:t>
            </a:r>
            <a:r>
              <a:rPr lang="en-US" sz="2800">
                <a:cs typeface="Arial" panose="020B0604020202020204" pitchFamily="34" charset="0"/>
                <a:sym typeface="+mn-ea"/>
              </a:rPr>
              <a:t>.</a:t>
            </a:r>
            <a:endParaRPr lang="en-US" sz="2800">
              <a:cs typeface="Arial" panose="020B0604020202020204"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10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109">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109">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109">
                                            <p:txEl>
                                              <p:pRg st="3" end="3"/>
                                            </p:txEl>
                                          </p:spTgt>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47109">
                                            <p:txEl>
                                              <p:pRg st="4" end="4"/>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7109">
                                            <p:txEl>
                                              <p:pRg st="5" end="5"/>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9" name="Text Box 139268"/>
          <p:cNvSpPr txBox="1"/>
          <p:nvPr/>
        </p:nvSpPr>
        <p:spPr>
          <a:xfrm>
            <a:off x="0" y="949643"/>
            <a:ext cx="9144000" cy="3969385"/>
          </a:xfrm>
          <a:prstGeom prst="rect">
            <a:avLst/>
          </a:prstGeom>
          <a:noFill/>
          <a:ln w="9525">
            <a:noFill/>
          </a:ln>
        </p:spPr>
        <p:txBody>
          <a:bodyPr>
            <a:spAutoFit/>
          </a:bodyPr>
          <a:p>
            <a:pPr marL="457200" indent="-457200" algn="l">
              <a:spcBef>
                <a:spcPct val="50000"/>
              </a:spcBef>
              <a:buAutoNum type="arabicParenR"/>
            </a:pPr>
            <a:r>
              <a:rPr sz="2400">
                <a:solidFill>
                  <a:schemeClr val="tx1"/>
                </a:solidFill>
                <a:cs typeface="Arial" panose="020B0604020202020204" pitchFamily="34" charset="0"/>
              </a:rPr>
              <a:t>A gas has a volume of 3m</a:t>
            </a:r>
            <a:r>
              <a:rPr sz="2400" baseline="30000">
                <a:solidFill>
                  <a:schemeClr val="tx1"/>
                </a:solidFill>
                <a:cs typeface="Arial" panose="020B0604020202020204" pitchFamily="34" charset="0"/>
              </a:rPr>
              <a:t>3</a:t>
            </a:r>
            <a:r>
              <a:rPr sz="2400">
                <a:solidFill>
                  <a:schemeClr val="tx1"/>
                </a:solidFill>
                <a:cs typeface="Arial" panose="020B0604020202020204" pitchFamily="34" charset="0"/>
              </a:rPr>
              <a:t> at a pressure of 20N/m</a:t>
            </a:r>
            <a:r>
              <a:rPr sz="2400" baseline="30000">
                <a:solidFill>
                  <a:schemeClr val="tx1"/>
                </a:solidFill>
                <a:cs typeface="Arial" panose="020B0604020202020204" pitchFamily="34" charset="0"/>
              </a:rPr>
              <a:t>2</a:t>
            </a:r>
            <a:r>
              <a:rPr sz="2400">
                <a:solidFill>
                  <a:schemeClr val="tx1"/>
                </a:solidFill>
                <a:cs typeface="Arial" panose="020B0604020202020204" pitchFamily="34" charset="0"/>
              </a:rPr>
              <a:t>.  What will the pressure be if the volume is reduced to 1.5m</a:t>
            </a:r>
            <a:r>
              <a:rPr sz="2400" baseline="30000">
                <a:solidFill>
                  <a:schemeClr val="tx1"/>
                </a:solidFill>
                <a:cs typeface="Arial" panose="020B0604020202020204" pitchFamily="34" charset="0"/>
              </a:rPr>
              <a:t>3</a:t>
            </a:r>
            <a:r>
              <a:rPr sz="2400">
                <a:solidFill>
                  <a:schemeClr val="tx1"/>
                </a:solidFill>
                <a:cs typeface="Arial" panose="020B0604020202020204" pitchFamily="34" charset="0"/>
              </a:rPr>
              <a:t>?</a:t>
            </a:r>
            <a:endParaRPr sz="2400">
              <a:solidFill>
                <a:schemeClr val="tx1"/>
              </a:solidFill>
              <a:cs typeface="Arial" panose="020B0604020202020204" pitchFamily="34" charset="0"/>
            </a:endParaRPr>
          </a:p>
          <a:p>
            <a:pPr marL="457200" indent="-457200" algn="l">
              <a:spcBef>
                <a:spcPct val="50000"/>
              </a:spcBef>
              <a:buAutoNum type="arabicParenR"/>
            </a:pPr>
            <a:r>
              <a:rPr sz="2400">
                <a:solidFill>
                  <a:schemeClr val="tx1"/>
                </a:solidFill>
                <a:cs typeface="Arial" panose="020B0604020202020204" pitchFamily="34" charset="0"/>
              </a:rPr>
              <a:t>A gas increases in volume from 10m</a:t>
            </a:r>
            <a:r>
              <a:rPr sz="2400" baseline="30000">
                <a:solidFill>
                  <a:schemeClr val="tx1"/>
                </a:solidFill>
                <a:cs typeface="Arial" panose="020B0604020202020204" pitchFamily="34" charset="0"/>
              </a:rPr>
              <a:t>3</a:t>
            </a:r>
            <a:r>
              <a:rPr sz="2400">
                <a:solidFill>
                  <a:schemeClr val="tx1"/>
                </a:solidFill>
                <a:cs typeface="Arial" panose="020B0604020202020204" pitchFamily="34" charset="0"/>
              </a:rPr>
              <a:t> to 50m</a:t>
            </a:r>
            <a:r>
              <a:rPr sz="2400" baseline="30000">
                <a:solidFill>
                  <a:schemeClr val="tx1"/>
                </a:solidFill>
                <a:cs typeface="Arial" panose="020B0604020202020204" pitchFamily="34" charset="0"/>
              </a:rPr>
              <a:t>3</a:t>
            </a:r>
            <a:r>
              <a:rPr sz="2400">
                <a:solidFill>
                  <a:schemeClr val="tx1"/>
                </a:solidFill>
                <a:cs typeface="Arial" panose="020B0604020202020204" pitchFamily="34" charset="0"/>
              </a:rPr>
              <a:t>.  If the initial pressure was 10,000N/m</a:t>
            </a:r>
            <a:r>
              <a:rPr sz="2400" baseline="30000">
                <a:solidFill>
                  <a:schemeClr val="tx1"/>
                </a:solidFill>
                <a:cs typeface="Arial" panose="020B0604020202020204" pitchFamily="34" charset="0"/>
              </a:rPr>
              <a:t>2</a:t>
            </a:r>
            <a:r>
              <a:rPr sz="2400">
                <a:solidFill>
                  <a:schemeClr val="tx1"/>
                </a:solidFill>
                <a:cs typeface="Arial" panose="020B0604020202020204" pitchFamily="34" charset="0"/>
              </a:rPr>
              <a:t> what is the new pressure?</a:t>
            </a:r>
            <a:endParaRPr sz="2400">
              <a:solidFill>
                <a:schemeClr val="tx1"/>
              </a:solidFill>
              <a:cs typeface="Arial" panose="020B0604020202020204" pitchFamily="34" charset="0"/>
            </a:endParaRPr>
          </a:p>
          <a:p>
            <a:pPr marL="457200" indent="-457200" algn="l">
              <a:spcBef>
                <a:spcPct val="50000"/>
              </a:spcBef>
              <a:buAutoNum type="arabicParenR"/>
            </a:pPr>
            <a:r>
              <a:rPr sz="2400" err="1">
                <a:solidFill>
                  <a:schemeClr val="tx1"/>
                </a:solidFill>
                <a:cs typeface="Arial" panose="020B0604020202020204" pitchFamily="34" charset="0"/>
              </a:rPr>
              <a:t>A gas decreases in pressure from 100,000 Pascals to 50,000 Pascals</a:t>
            </a:r>
            <a:r>
              <a:rPr sz="2400">
                <a:solidFill>
                  <a:schemeClr val="tx1"/>
                </a:solidFill>
                <a:cs typeface="Arial" panose="020B0604020202020204" pitchFamily="34" charset="0"/>
              </a:rPr>
              <a:t>.  The final volume was 3m</a:t>
            </a:r>
            <a:r>
              <a:rPr sz="2400" baseline="30000">
                <a:solidFill>
                  <a:schemeClr val="tx1"/>
                </a:solidFill>
                <a:cs typeface="Arial" panose="020B0604020202020204" pitchFamily="34" charset="0"/>
              </a:rPr>
              <a:t>3</a:t>
            </a:r>
            <a:r>
              <a:rPr sz="2400">
                <a:solidFill>
                  <a:schemeClr val="tx1"/>
                </a:solidFill>
                <a:cs typeface="Arial" panose="020B0604020202020204" pitchFamily="34" charset="0"/>
              </a:rPr>
              <a:t>.  What was the initial volume?</a:t>
            </a:r>
            <a:endParaRPr sz="2400">
              <a:solidFill>
                <a:schemeClr val="tx1"/>
              </a:solidFill>
              <a:cs typeface="Arial" panose="020B0604020202020204" pitchFamily="34" charset="0"/>
            </a:endParaRPr>
          </a:p>
          <a:p>
            <a:pPr marL="457200" indent="-457200" algn="l">
              <a:spcBef>
                <a:spcPct val="50000"/>
              </a:spcBef>
              <a:buAutoNum type="arabicParenR"/>
            </a:pPr>
            <a:r>
              <a:rPr sz="2400">
                <a:solidFill>
                  <a:schemeClr val="tx1"/>
                </a:solidFill>
                <a:cs typeface="Arial" panose="020B0604020202020204" pitchFamily="34" charset="0"/>
              </a:rPr>
              <a:t>The pressure of a gas changes from 100N/m</a:t>
            </a:r>
            <a:r>
              <a:rPr sz="2400" baseline="30000">
                <a:solidFill>
                  <a:schemeClr val="tx1"/>
                </a:solidFill>
                <a:cs typeface="Arial" panose="020B0604020202020204" pitchFamily="34" charset="0"/>
              </a:rPr>
              <a:t>2</a:t>
            </a:r>
            <a:r>
              <a:rPr sz="2400">
                <a:solidFill>
                  <a:schemeClr val="tx1"/>
                </a:solidFill>
                <a:cs typeface="Arial" panose="020B0604020202020204" pitchFamily="34" charset="0"/>
              </a:rPr>
              <a:t> to 20N/m</a:t>
            </a:r>
            <a:r>
              <a:rPr sz="2400" baseline="30000">
                <a:solidFill>
                  <a:schemeClr val="tx1"/>
                </a:solidFill>
                <a:cs typeface="Arial" panose="020B0604020202020204" pitchFamily="34" charset="0"/>
              </a:rPr>
              <a:t>2</a:t>
            </a:r>
            <a:r>
              <a:rPr sz="2400">
                <a:solidFill>
                  <a:schemeClr val="tx1"/>
                </a:solidFill>
                <a:cs typeface="Arial" panose="020B0604020202020204" pitchFamily="34" charset="0"/>
              </a:rPr>
              <a:t>.  What is the ratio for volume  change?</a:t>
            </a:r>
            <a:endParaRPr sz="2400">
              <a:solidFill>
                <a:schemeClr val="tx1"/>
              </a:solidFill>
              <a:cs typeface="Arial" panose="020B0604020202020204" pitchFamily="34" charset="0"/>
            </a:endParaRPr>
          </a:p>
        </p:txBody>
      </p:sp>
      <p:sp>
        <p:nvSpPr>
          <p:cNvPr id="7" name="Text Box 3"/>
          <p:cNvSpPr txBox="1">
            <a:spLocks noChangeArrowheads="1"/>
          </p:cNvSpPr>
          <p:nvPr/>
        </p:nvSpPr>
        <p:spPr bwMode="auto">
          <a:xfrm>
            <a:off x="0" y="0"/>
            <a:ext cx="9144000" cy="723900"/>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smtClean="0"/>
              <a:t>Boyle’s Law (</a:t>
            </a:r>
            <a:r>
              <a:rPr lang="en-US" altLang="en-US" b="1" dirty="0" err="1" smtClean="0"/>
              <a:t>pressure:volume</a:t>
            </a:r>
            <a:r>
              <a:rPr lang="en-US" altLang="en-US" b="1" dirty="0" smtClean="0"/>
              <a:t>)</a:t>
            </a:r>
            <a:endParaRPr lang="en-GB" altLang="en-US" sz="1000" b="1" baseline="30000" dirty="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9269"/>
                                        </p:tgtEl>
                                        <p:attrNameLst>
                                          <p:attrName>style.visibility</p:attrName>
                                        </p:attrNameLst>
                                      </p:cBhvr>
                                      <p:to>
                                        <p:strVal val="visible"/>
                                      </p:to>
                                    </p:set>
                                    <p:animEffect transition="in" filter="wipe(left)">
                                      <p:cBhvr>
                                        <p:cTn id="7" dur="500"/>
                                        <p:tgtEl>
                                          <p:spTgt spid="139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9" name="Text Box 1041"/>
          <p:cNvSpPr txBox="1">
            <a:spLocks noChangeArrowheads="1"/>
          </p:cNvSpPr>
          <p:nvPr/>
        </p:nvSpPr>
        <p:spPr bwMode="auto">
          <a:xfrm>
            <a:off x="827584" y="5373216"/>
            <a:ext cx="792088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dirty="0"/>
              <a:t>The SI unit for temperature is </a:t>
            </a:r>
            <a:r>
              <a:rPr lang="en-US" altLang="en-US" sz="2800" dirty="0" smtClean="0"/>
              <a:t>Kelvin </a:t>
            </a:r>
            <a:r>
              <a:rPr lang="en-US" altLang="en-US" sz="2800" dirty="0"/>
              <a:t>(K).</a:t>
            </a:r>
            <a:endParaRPr lang="en-US" altLang="en-US" sz="2800" dirty="0"/>
          </a:p>
          <a:p>
            <a:pPr algn="ctr"/>
            <a:r>
              <a:rPr lang="en-US" altLang="en-US" sz="2800" b="1" dirty="0"/>
              <a:t>Note that a change of 1 </a:t>
            </a:r>
            <a:r>
              <a:rPr lang="en-US" altLang="en-US" sz="2800" b="1" dirty="0">
                <a:cs typeface="Times New Roman" panose="02020603050405020304" charset="0"/>
              </a:rPr>
              <a:t>º</a:t>
            </a:r>
            <a:r>
              <a:rPr lang="en-US" altLang="en-US" sz="2800" b="1" dirty="0"/>
              <a:t>C = 1 K</a:t>
            </a:r>
            <a:endParaRPr lang="en-US" altLang="en-US" sz="2800" b="1" dirty="0"/>
          </a:p>
        </p:txBody>
      </p:sp>
      <p:sp>
        <p:nvSpPr>
          <p:cNvPr id="16" name="Text Box 3"/>
          <p:cNvSpPr txBox="1">
            <a:spLocks noChangeArrowheads="1"/>
          </p:cNvSpPr>
          <p:nvPr/>
        </p:nvSpPr>
        <p:spPr bwMode="auto">
          <a:xfrm>
            <a:off x="0" y="-26988"/>
            <a:ext cx="9144000" cy="723275"/>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GB" altLang="en-US" b="1" dirty="0">
                <a:latin typeface="Tahoma" panose="020B0604030504040204" pitchFamily="34" charset="0"/>
              </a:rPr>
              <a:t>Comparing Temperature Scales</a:t>
            </a:r>
            <a:endParaRPr lang="en-GB" altLang="en-US" sz="1000" b="1" baseline="30000" dirty="0">
              <a:latin typeface="Tahoma" panose="020B0604030504040204" pitchFamily="34" charset="0"/>
            </a:endParaRPr>
          </a:p>
        </p:txBody>
      </p:sp>
      <p:pic>
        <p:nvPicPr>
          <p:cNvPr id="2" name="Picture 1"/>
          <p:cNvPicPr>
            <a:picLocks noChangeAspect="1"/>
          </p:cNvPicPr>
          <p:nvPr/>
        </p:nvPicPr>
        <p:blipFill>
          <a:blip r:embed="rId1"/>
          <a:stretch>
            <a:fillRect/>
          </a:stretch>
        </p:blipFill>
        <p:spPr>
          <a:xfrm>
            <a:off x="467544" y="908720"/>
            <a:ext cx="7971022" cy="4090679"/>
          </a:xfrm>
          <a:prstGeom prst="rect">
            <a:avLst/>
          </a:prstGeo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p:cNvSpPr>
            <a:spLocks noGrp="1" noChangeArrowheads="1"/>
          </p:cNvSpPr>
          <p:nvPr>
            <p:ph/>
          </p:nvPr>
        </p:nvSpPr>
        <p:spPr>
          <a:xfrm>
            <a:off x="468313" y="2492375"/>
            <a:ext cx="8229600" cy="645160"/>
          </a:xfrm>
          <a:solidFill>
            <a:srgbClr val="FFDDFD"/>
          </a:solidFill>
        </p:spPr>
        <p:txBody>
          <a:bodyPr>
            <a:spAutoFit/>
          </a:bodyPr>
          <a:lstStyle/>
          <a:p>
            <a:pPr marL="0" indent="0" algn="ctr">
              <a:buFontTx/>
              <a:buNone/>
              <a:tabLst>
                <a:tab pos="2160270" algn="l"/>
              </a:tabLst>
            </a:pPr>
            <a:r>
              <a:rPr lang="en-GB" altLang="en-US" sz="3600" b="1" dirty="0" smtClean="0">
                <a:latin typeface="Tahoma" panose="020B0604030504040204" pitchFamily="34" charset="0"/>
              </a:rPr>
              <a:t>Gay Lussac’s Law</a:t>
            </a:r>
            <a:endParaRPr lang="en-GB" altLang="en-US" sz="3600" b="1" dirty="0" smtClean="0">
              <a:latin typeface="Tahoma" panose="020B0604030504040204"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p:cNvSpPr txBox="1">
            <a:spLocks noChangeArrowheads="1"/>
          </p:cNvSpPr>
          <p:nvPr/>
        </p:nvSpPr>
        <p:spPr bwMode="auto">
          <a:xfrm>
            <a:off x="762000" y="1066800"/>
            <a:ext cx="7778750" cy="1373187"/>
          </a:xfrm>
          <a:prstGeom prst="rect">
            <a:avLst/>
          </a:prstGeom>
          <a:noFill/>
          <a:ln w="12700">
            <a:noFill/>
            <a:miter lim="800000"/>
          </a:ln>
          <a:effectLst/>
        </p:spPr>
        <p:txBody>
          <a:bodyPr wrap="none">
            <a:spAutoFit/>
          </a:bodyPr>
          <a:lstStyle/>
          <a:p>
            <a:r>
              <a:rPr lang="en-US" sz="2800" dirty="0">
                <a:solidFill>
                  <a:schemeClr val="tx1"/>
                </a:solidFill>
              </a:rPr>
              <a:t>The pressure and temperature of a gas are</a:t>
            </a:r>
            <a:endParaRPr lang="en-US" sz="2800" dirty="0">
              <a:solidFill>
                <a:schemeClr val="tx1"/>
              </a:solidFill>
            </a:endParaRPr>
          </a:p>
          <a:p>
            <a:r>
              <a:rPr lang="en-US" sz="2800" dirty="0">
                <a:solidFill>
                  <a:schemeClr val="tx1"/>
                </a:solidFill>
              </a:rPr>
              <a:t>directly related, provided that the volume </a:t>
            </a:r>
            <a:endParaRPr lang="en-US" sz="2800" dirty="0">
              <a:solidFill>
                <a:schemeClr val="tx1"/>
              </a:solidFill>
            </a:endParaRPr>
          </a:p>
          <a:p>
            <a:r>
              <a:rPr lang="en-US" sz="2800" dirty="0">
                <a:solidFill>
                  <a:schemeClr val="tx1"/>
                </a:solidFill>
              </a:rPr>
              <a:t>remains constant.</a:t>
            </a:r>
            <a:endParaRPr lang="en-US" sz="2800" dirty="0">
              <a:solidFill>
                <a:schemeClr val="tx1"/>
              </a:solidFill>
            </a:endParaRPr>
          </a:p>
        </p:txBody>
      </p:sp>
      <p:sp>
        <p:nvSpPr>
          <p:cNvPr id="50182" name="Text Box 6"/>
          <p:cNvSpPr txBox="1">
            <a:spLocks noChangeArrowheads="1"/>
          </p:cNvSpPr>
          <p:nvPr/>
        </p:nvSpPr>
        <p:spPr bwMode="auto">
          <a:xfrm>
            <a:off x="1344295" y="6259195"/>
            <a:ext cx="5581650" cy="521970"/>
          </a:xfrm>
          <a:prstGeom prst="rect">
            <a:avLst/>
          </a:prstGeom>
          <a:noFill/>
          <a:ln w="12700">
            <a:noFill/>
            <a:miter lim="800000"/>
          </a:ln>
          <a:effectLst/>
        </p:spPr>
        <p:txBody>
          <a:bodyPr wrap="none">
            <a:spAutoFit/>
          </a:bodyPr>
          <a:lstStyle/>
          <a:p>
            <a:r>
              <a:rPr lang="en-US" sz="2800" dirty="0">
                <a:solidFill>
                  <a:schemeClr val="tx1"/>
                </a:solidFill>
              </a:rPr>
              <a:t>Temperature MUST be in </a:t>
            </a:r>
            <a:r>
              <a:rPr lang="en-US" sz="2800" u="sng" dirty="0">
                <a:solidFill>
                  <a:schemeClr val="tx1"/>
                </a:solidFill>
              </a:rPr>
              <a:t>KELVIN!</a:t>
            </a:r>
            <a:endParaRPr lang="en-US" sz="2800" u="sng" dirty="0">
              <a:solidFill>
                <a:schemeClr val="tx1"/>
              </a:solidFill>
            </a:endParaRPr>
          </a:p>
        </p:txBody>
      </p:sp>
      <p:graphicFrame>
        <p:nvGraphicFramePr>
          <p:cNvPr id="6" name="Object 5"/>
          <p:cNvGraphicFramePr>
            <a:graphicFrameLocks noChangeAspect="1"/>
          </p:cNvGraphicFramePr>
          <p:nvPr/>
        </p:nvGraphicFramePr>
        <p:xfrm>
          <a:off x="914400" y="2667000"/>
          <a:ext cx="2679700" cy="2397626"/>
        </p:xfrm>
        <a:graphic>
          <a:graphicData uri="http://schemas.openxmlformats.org/presentationml/2006/ole">
            <mc:AlternateContent xmlns:mc="http://schemas.openxmlformats.org/markup-compatibility/2006">
              <mc:Choice xmlns:v="urn:schemas-microsoft-com:vml" Requires="v">
                <p:oleObj spid="_x0000_s4097" name="Equation" r:id="rId1" imgW="11582400" imgH="10363200" progId="Equation.3">
                  <p:embed/>
                </p:oleObj>
              </mc:Choice>
              <mc:Fallback>
                <p:oleObj name="Equation" r:id="rId1" imgW="11582400" imgH="10363200" progId="Equation.3">
                  <p:embed/>
                  <p:pic>
                    <p:nvPicPr>
                      <p:cNvPr id="0" name="Picture 4096"/>
                      <p:cNvPicPr>
                        <a:picLocks noChangeAspect="1"/>
                      </p:cNvPicPr>
                      <p:nvPr/>
                    </p:nvPicPr>
                    <p:blipFill>
                      <a:blip r:embed="rId2"/>
                      <a:stretch>
                        <a:fillRect/>
                      </a:stretch>
                    </p:blipFill>
                    <p:spPr>
                      <a:xfrm>
                        <a:off x="914400" y="2667000"/>
                        <a:ext cx="2679700" cy="2397626"/>
                      </a:xfrm>
                      <a:prstGeom prst="rect">
                        <a:avLst/>
                      </a:prstGeom>
                      <a:noFill/>
                      <a:ln w="9525">
                        <a:noFill/>
                      </a:ln>
                    </p:spPr>
                  </p:pic>
                </p:oleObj>
              </mc:Fallback>
            </mc:AlternateContent>
          </a:graphicData>
        </a:graphic>
      </p:graphicFrame>
      <p:pic>
        <p:nvPicPr>
          <p:cNvPr id="7" name="Picture 5" descr="gaylussac"/>
          <p:cNvPicPr>
            <a:picLocks noGrp="1" noChangeAspect="1" noChangeArrowheads="1"/>
          </p:cNvPicPr>
          <p:nvPr>
            <p:ph idx="1"/>
          </p:nvPr>
        </p:nvPicPr>
        <p:blipFill>
          <a:blip r:embed="rId3" cstate="print"/>
          <a:srcRect/>
          <a:stretch>
            <a:fillRect/>
          </a:stretch>
        </p:blipFill>
        <p:spPr bwMode="auto">
          <a:xfrm>
            <a:off x="4876800" y="2209800"/>
            <a:ext cx="3504565" cy="3878580"/>
          </a:xfrm>
          <a:prstGeom prst="rect">
            <a:avLst/>
          </a:prstGeom>
          <a:ln>
            <a:noFill/>
          </a:ln>
          <a:effectLst/>
        </p:spPr>
      </p:pic>
      <p:sp>
        <p:nvSpPr>
          <p:cNvPr id="3" name="Text Box 3"/>
          <p:cNvSpPr txBox="1">
            <a:spLocks noChangeArrowheads="1"/>
          </p:cNvSpPr>
          <p:nvPr/>
        </p:nvSpPr>
        <p:spPr bwMode="auto">
          <a:xfrm>
            <a:off x="0" y="38100"/>
            <a:ext cx="9144000" cy="721995"/>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err="1" smtClean="0"/>
              <a:t>Gay Lussac's </a:t>
            </a:r>
            <a:r>
              <a:rPr lang="en-US" altLang="en-US" b="1" dirty="0" smtClean="0"/>
              <a:t>Law (pressure:</a:t>
            </a:r>
            <a:r>
              <a:rPr lang="en-US" altLang="en-US" b="1" dirty="0" err="1" smtClean="0"/>
              <a:t>temperature</a:t>
            </a:r>
            <a:r>
              <a:rPr lang="en-US" altLang="en-US" b="1" dirty="0" smtClean="0"/>
              <a:t>)</a:t>
            </a:r>
            <a:endParaRPr lang="en-GB" altLang="en-US" sz="1000" b="1" baseline="30000" dirty="0">
              <a:latin typeface="Tahoma" panose="020B0604030504040204"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142339" name="Straight Connector 142338"/>
          <p:cNvSpPr/>
          <p:nvPr/>
        </p:nvSpPr>
        <p:spPr>
          <a:xfrm flipV="1">
            <a:off x="6300788" y="1050925"/>
            <a:ext cx="0" cy="4392613"/>
          </a:xfrm>
          <a:prstGeom prst="line">
            <a:avLst/>
          </a:prstGeom>
          <a:ln w="25400" cap="flat" cmpd="sng">
            <a:solidFill>
              <a:schemeClr val="tx1"/>
            </a:solidFill>
            <a:prstDash val="solid"/>
            <a:headEnd type="none" w="med" len="med"/>
            <a:tailEnd type="triangle" w="lg" len="med"/>
          </a:ln>
        </p:spPr>
      </p:sp>
      <p:sp>
        <p:nvSpPr>
          <p:cNvPr id="142340" name="Straight Connector 142339"/>
          <p:cNvSpPr/>
          <p:nvPr/>
        </p:nvSpPr>
        <p:spPr>
          <a:xfrm>
            <a:off x="250825" y="5443538"/>
            <a:ext cx="8642350" cy="0"/>
          </a:xfrm>
          <a:prstGeom prst="line">
            <a:avLst/>
          </a:prstGeom>
          <a:ln w="25400" cap="flat" cmpd="sng">
            <a:solidFill>
              <a:schemeClr val="tx1"/>
            </a:solidFill>
            <a:prstDash val="solid"/>
            <a:headEnd type="none" w="med" len="med"/>
            <a:tailEnd type="triangle" w="lg" len="med"/>
          </a:ln>
        </p:spPr>
      </p:sp>
      <p:sp>
        <p:nvSpPr>
          <p:cNvPr id="142341" name="Text Box 142340"/>
          <p:cNvSpPr txBox="1"/>
          <p:nvPr/>
        </p:nvSpPr>
        <p:spPr>
          <a:xfrm>
            <a:off x="5795963" y="763588"/>
            <a:ext cx="792162" cy="457200"/>
          </a:xfrm>
          <a:prstGeom prst="rect">
            <a:avLst/>
          </a:prstGeom>
          <a:noFill/>
          <a:ln w="25400">
            <a:noFill/>
          </a:ln>
        </p:spPr>
        <p:txBody>
          <a:bodyPr lIns="90000" tIns="46800" rIns="90000" bIns="46800">
            <a:spAutoFit/>
          </a:bodyPr>
          <a:p>
            <a:pPr algn="l">
              <a:spcBef>
                <a:spcPct val="50000"/>
              </a:spcBef>
            </a:pPr>
            <a:r>
              <a:rPr sz="2400">
                <a:latin typeface="Comic Sans MS" panose="030F0702030302020204" pitchFamily="66" charset="0"/>
              </a:rPr>
              <a:t>P</a:t>
            </a:r>
            <a:endParaRPr sz="2400">
              <a:latin typeface="Comic Sans MS" panose="030F0702030302020204" pitchFamily="66" charset="0"/>
            </a:endParaRPr>
          </a:p>
        </p:txBody>
      </p:sp>
      <p:sp>
        <p:nvSpPr>
          <p:cNvPr id="142342" name="Text Box 142341"/>
          <p:cNvSpPr txBox="1"/>
          <p:nvPr/>
        </p:nvSpPr>
        <p:spPr>
          <a:xfrm>
            <a:off x="8351838" y="5516563"/>
            <a:ext cx="792162" cy="457200"/>
          </a:xfrm>
          <a:prstGeom prst="rect">
            <a:avLst/>
          </a:prstGeom>
          <a:noFill/>
          <a:ln w="25400">
            <a:noFill/>
          </a:ln>
        </p:spPr>
        <p:txBody>
          <a:bodyPr lIns="90000" tIns="46800" rIns="90000" bIns="46800">
            <a:spAutoFit/>
          </a:bodyPr>
          <a:p>
            <a:pPr algn="l">
              <a:spcBef>
                <a:spcPct val="50000"/>
              </a:spcBef>
            </a:pPr>
            <a:r>
              <a:rPr sz="2400">
                <a:latin typeface="Comic Sans MS" panose="030F0702030302020204" pitchFamily="66" charset="0"/>
              </a:rPr>
              <a:t>T</a:t>
            </a:r>
            <a:endParaRPr sz="2400">
              <a:latin typeface="Comic Sans MS" panose="030F0702030302020204" pitchFamily="66" charset="0"/>
            </a:endParaRPr>
          </a:p>
        </p:txBody>
      </p:sp>
      <p:sp>
        <p:nvSpPr>
          <p:cNvPr id="142343" name="Straight Connector 142342"/>
          <p:cNvSpPr/>
          <p:nvPr/>
        </p:nvSpPr>
        <p:spPr>
          <a:xfrm flipV="1">
            <a:off x="468313" y="2805113"/>
            <a:ext cx="5832475" cy="2638425"/>
          </a:xfrm>
          <a:prstGeom prst="line">
            <a:avLst/>
          </a:prstGeom>
          <a:ln w="44450" cap="flat" cmpd="sng">
            <a:solidFill>
              <a:srgbClr val="FF9933"/>
            </a:solidFill>
            <a:prstDash val="dash"/>
            <a:headEnd type="none" w="med" len="med"/>
            <a:tailEnd type="none" w="lg" len="med"/>
          </a:ln>
        </p:spPr>
      </p:sp>
      <p:sp>
        <p:nvSpPr>
          <p:cNvPr id="142344" name="Straight Connector 142343"/>
          <p:cNvSpPr/>
          <p:nvPr/>
        </p:nvSpPr>
        <p:spPr>
          <a:xfrm flipV="1">
            <a:off x="6300788" y="1627188"/>
            <a:ext cx="2590800" cy="1171575"/>
          </a:xfrm>
          <a:prstGeom prst="line">
            <a:avLst/>
          </a:prstGeom>
          <a:ln w="44450" cap="flat" cmpd="sng">
            <a:solidFill>
              <a:srgbClr val="FF9933"/>
            </a:solidFill>
            <a:prstDash val="solid"/>
            <a:headEnd type="none" w="med" len="med"/>
            <a:tailEnd type="none" w="lg" len="med"/>
          </a:ln>
        </p:spPr>
      </p:sp>
      <p:grpSp>
        <p:nvGrpSpPr>
          <p:cNvPr id="142347" name="Group 142346"/>
          <p:cNvGrpSpPr/>
          <p:nvPr/>
        </p:nvGrpSpPr>
        <p:grpSpPr>
          <a:xfrm>
            <a:off x="323850" y="2419350"/>
            <a:ext cx="2397125" cy="2891155"/>
            <a:chOff x="204" y="1661"/>
            <a:chExt cx="2064" cy="1821"/>
          </a:xfrm>
        </p:grpSpPr>
        <p:sp>
          <p:nvSpPr>
            <p:cNvPr id="142345" name="Text Box 142344"/>
            <p:cNvSpPr txBox="1"/>
            <p:nvPr/>
          </p:nvSpPr>
          <p:spPr>
            <a:xfrm>
              <a:off x="204" y="1661"/>
              <a:ext cx="2064" cy="524"/>
            </a:xfrm>
            <a:prstGeom prst="rect">
              <a:avLst/>
            </a:prstGeom>
            <a:solidFill>
              <a:srgbClr val="800080"/>
            </a:solidFill>
            <a:ln w="25400">
              <a:noFill/>
            </a:ln>
          </p:spPr>
          <p:txBody>
            <a:bodyPr lIns="90000" tIns="46800" rIns="90000" bIns="46800">
              <a:spAutoFit/>
            </a:bodyPr>
            <a:p>
              <a:pPr>
                <a:spcBef>
                  <a:spcPct val="50000"/>
                </a:spcBef>
              </a:pPr>
              <a:r>
                <a:rPr sz="2400">
                  <a:solidFill>
                    <a:schemeClr val="bg1"/>
                  </a:solidFill>
                  <a:latin typeface="Comic Sans MS" panose="030F0702030302020204" pitchFamily="66" charset="0"/>
                </a:rPr>
                <a:t>“Zero-pressure temperature”</a:t>
              </a:r>
              <a:endParaRPr sz="2400">
                <a:solidFill>
                  <a:schemeClr val="bg1"/>
                </a:solidFill>
                <a:latin typeface="Comic Sans MS" panose="030F0702030302020204" pitchFamily="66" charset="0"/>
              </a:endParaRPr>
            </a:p>
          </p:txBody>
        </p:sp>
        <p:sp>
          <p:nvSpPr>
            <p:cNvPr id="142346" name="Down Arrow 142345"/>
            <p:cNvSpPr/>
            <p:nvPr/>
          </p:nvSpPr>
          <p:spPr>
            <a:xfrm rot="1062743">
              <a:off x="388" y="2122"/>
              <a:ext cx="227" cy="1360"/>
            </a:xfrm>
            <a:prstGeom prst="downArrow">
              <a:avLst>
                <a:gd name="adj1" fmla="val 50000"/>
                <a:gd name="adj2" fmla="val 149779"/>
              </a:avLst>
            </a:prstGeom>
            <a:solidFill>
              <a:srgbClr val="800080"/>
            </a:solidFill>
            <a:ln w="25400">
              <a:noFill/>
            </a:ln>
          </p:spPr>
          <p:txBody>
            <a:bodyPr/>
            <a:p>
              <a:endParaRPr lang="en-US" sz="2400"/>
            </a:p>
          </p:txBody>
        </p:sp>
      </p:grpSp>
      <p:sp>
        <p:nvSpPr>
          <p:cNvPr id="142348" name="Text Box 142347"/>
          <p:cNvSpPr txBox="1"/>
          <p:nvPr/>
        </p:nvSpPr>
        <p:spPr>
          <a:xfrm>
            <a:off x="0" y="5588000"/>
            <a:ext cx="1692275" cy="457200"/>
          </a:xfrm>
          <a:prstGeom prst="rect">
            <a:avLst/>
          </a:prstGeom>
          <a:noFill/>
          <a:ln w="25400">
            <a:noFill/>
          </a:ln>
        </p:spPr>
        <p:txBody>
          <a:bodyPr lIns="90000" tIns="46800" rIns="90000" bIns="46800">
            <a:spAutoFit/>
          </a:bodyPr>
          <a:p>
            <a:pPr algn="l">
              <a:spcBef>
                <a:spcPct val="50000"/>
              </a:spcBef>
            </a:pPr>
            <a:r>
              <a:rPr sz="2400">
                <a:latin typeface="Comic Sans MS" panose="030F0702030302020204" pitchFamily="66" charset="0"/>
              </a:rPr>
              <a:t>-273</a:t>
            </a:r>
            <a:r>
              <a:rPr sz="2400" baseline="30000">
                <a:latin typeface="Comic Sans MS" panose="030F0702030302020204" pitchFamily="66" charset="0"/>
              </a:rPr>
              <a:t>0</a:t>
            </a:r>
            <a:r>
              <a:rPr sz="2400">
                <a:latin typeface="Comic Sans MS" panose="030F0702030302020204" pitchFamily="66" charset="0"/>
              </a:rPr>
              <a:t>C</a:t>
            </a:r>
            <a:endParaRPr sz="2400">
              <a:latin typeface="Comic Sans MS" panose="030F0702030302020204" pitchFamily="66" charset="0"/>
            </a:endParaRPr>
          </a:p>
        </p:txBody>
      </p:sp>
      <p:sp>
        <p:nvSpPr>
          <p:cNvPr id="142349" name="Text Box 142348"/>
          <p:cNvSpPr txBox="1"/>
          <p:nvPr/>
        </p:nvSpPr>
        <p:spPr>
          <a:xfrm>
            <a:off x="0" y="6165850"/>
            <a:ext cx="9144000" cy="708025"/>
          </a:xfrm>
          <a:prstGeom prst="rect">
            <a:avLst/>
          </a:prstGeom>
          <a:solidFill>
            <a:srgbClr val="800000"/>
          </a:solidFill>
          <a:ln w="25400">
            <a:noFill/>
          </a:ln>
        </p:spPr>
        <p:txBody>
          <a:bodyPr lIns="90000" tIns="46800" rIns="90000" bIns="46800">
            <a:spAutoFit/>
          </a:bodyPr>
          <a:p>
            <a:pPr>
              <a:spcBef>
                <a:spcPct val="50000"/>
              </a:spcBef>
            </a:pPr>
            <a:r>
              <a:rPr sz="2000" b="1">
                <a:solidFill>
                  <a:schemeClr val="bg1"/>
                </a:solidFill>
                <a:latin typeface="Comic Sans MS" panose="030F0702030302020204" pitchFamily="66" charset="0"/>
              </a:rPr>
              <a:t>“For a fixed mass of gas at constant volume, the pressure is directly proportional to the Kelvin temperature” (“The Pressure Law”)</a:t>
            </a:r>
            <a:endParaRPr sz="2000" b="1">
              <a:solidFill>
                <a:schemeClr val="bg1"/>
              </a:solidFill>
              <a:latin typeface="Comic Sans MS" panose="030F0702030302020204" pitchFamily="66" charset="0"/>
            </a:endParaRPr>
          </a:p>
        </p:txBody>
      </p:sp>
      <p:sp>
        <p:nvSpPr>
          <p:cNvPr id="4" name="Text Box 3"/>
          <p:cNvSpPr txBox="1">
            <a:spLocks noChangeArrowheads="1"/>
          </p:cNvSpPr>
          <p:nvPr/>
        </p:nvSpPr>
        <p:spPr bwMode="auto">
          <a:xfrm>
            <a:off x="0" y="38100"/>
            <a:ext cx="9144000" cy="721995"/>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err="1" smtClean="0"/>
              <a:t>Gay Lussac's </a:t>
            </a:r>
            <a:r>
              <a:rPr lang="en-US" altLang="en-US" b="1" dirty="0" smtClean="0"/>
              <a:t>Law (pressure:</a:t>
            </a:r>
            <a:r>
              <a:rPr lang="en-US" altLang="en-US" b="1" dirty="0" err="1" smtClean="0"/>
              <a:t>temperature</a:t>
            </a:r>
            <a:r>
              <a:rPr lang="en-US" altLang="en-US" b="1" dirty="0" smtClean="0"/>
              <a:t>)</a:t>
            </a:r>
            <a:endParaRPr lang="en-GB" altLang="en-US" sz="1000" b="1" baseline="30000" dirty="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2343"/>
                                        </p:tgtEl>
                                        <p:attrNameLst>
                                          <p:attrName>style.visibility</p:attrName>
                                        </p:attrNameLst>
                                      </p:cBhvr>
                                      <p:to>
                                        <p:strVal val="visible"/>
                                      </p:to>
                                    </p:set>
                                    <p:animEffect transition="in" filter="wipe(right)">
                                      <p:cBhvr>
                                        <p:cTn id="7" dur="2000"/>
                                        <p:tgtEl>
                                          <p:spTgt spid="1423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2347"/>
                                        </p:tgtEl>
                                        <p:attrNameLst>
                                          <p:attrName>style.visibility</p:attrName>
                                        </p:attrNameLst>
                                      </p:cBhvr>
                                      <p:to>
                                        <p:strVal val="visible"/>
                                      </p:to>
                                    </p:set>
                                    <p:animEffect transition="in" filter="wipe(up)">
                                      <p:cBhvr>
                                        <p:cTn id="12" dur="500"/>
                                        <p:tgtEl>
                                          <p:spTgt spid="1423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2349"/>
                                        </p:tgtEl>
                                        <p:attrNameLst>
                                          <p:attrName>style.visibility</p:attrName>
                                        </p:attrNameLst>
                                      </p:cBhvr>
                                      <p:to>
                                        <p:strVal val="visible"/>
                                      </p:to>
                                    </p:set>
                                    <p:animEffect transition="in" filter="wipe(left)">
                                      <p:cBhvr>
                                        <p:cTn id="17" dur="500"/>
                                        <p:tgtEl>
                                          <p:spTgt spid="142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9" grpId="0" bldLvl="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0" y="38100"/>
            <a:ext cx="9144000" cy="721995"/>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err="1" smtClean="0"/>
              <a:t>Gay Lussac's </a:t>
            </a:r>
            <a:r>
              <a:rPr lang="en-US" altLang="en-US" b="1" dirty="0" smtClean="0"/>
              <a:t>Law (pressure:</a:t>
            </a:r>
            <a:r>
              <a:rPr lang="en-US" altLang="en-US" b="1" dirty="0" err="1" smtClean="0"/>
              <a:t>temperature</a:t>
            </a:r>
            <a:r>
              <a:rPr lang="en-US" altLang="en-US" b="1" dirty="0" smtClean="0"/>
              <a:t>)</a:t>
            </a:r>
            <a:endParaRPr lang="en-GB" altLang="en-US" sz="1000" b="1" baseline="30000" dirty="0">
              <a:latin typeface="Tahoma" panose="020B0604030504040204" pitchFamily="34" charset="0"/>
            </a:endParaRPr>
          </a:p>
        </p:txBody>
      </p:sp>
      <p:pic>
        <p:nvPicPr>
          <p:cNvPr id="4" name="Picture 3"/>
          <p:cNvPicPr>
            <a:picLocks noChangeAspect="1"/>
          </p:cNvPicPr>
          <p:nvPr/>
        </p:nvPicPr>
        <p:blipFill>
          <a:blip r:embed="rId1"/>
          <a:stretch>
            <a:fillRect/>
          </a:stretch>
        </p:blipFill>
        <p:spPr>
          <a:xfrm>
            <a:off x="2517775" y="760095"/>
            <a:ext cx="4339590" cy="6007735"/>
          </a:xfrm>
          <a:prstGeom prst="rect">
            <a:avLst/>
          </a:prstGeo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0" y="38100"/>
            <a:ext cx="9144000" cy="721995"/>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err="1" smtClean="0"/>
              <a:t>Gay Lussac's </a:t>
            </a:r>
            <a:r>
              <a:rPr lang="en-US" altLang="en-US" b="1" dirty="0" smtClean="0"/>
              <a:t>Law (pressure:</a:t>
            </a:r>
            <a:r>
              <a:rPr lang="en-US" altLang="en-US" b="1" dirty="0" err="1" smtClean="0"/>
              <a:t>temperature</a:t>
            </a:r>
            <a:r>
              <a:rPr lang="en-US" altLang="en-US" b="1" dirty="0" smtClean="0"/>
              <a:t>)</a:t>
            </a:r>
            <a:endParaRPr lang="en-GB" altLang="en-US" sz="1000" b="1" baseline="30000" dirty="0">
              <a:latin typeface="Tahoma" panose="020B0604030504040204" pitchFamily="34" charset="0"/>
            </a:endParaRPr>
          </a:p>
        </p:txBody>
      </p:sp>
      <p:pic>
        <p:nvPicPr>
          <p:cNvPr id="5" name="Picture 4"/>
          <p:cNvPicPr>
            <a:picLocks noChangeAspect="1"/>
          </p:cNvPicPr>
          <p:nvPr/>
        </p:nvPicPr>
        <p:blipFill>
          <a:blip r:embed="rId1"/>
          <a:stretch>
            <a:fillRect/>
          </a:stretch>
        </p:blipFill>
        <p:spPr>
          <a:xfrm>
            <a:off x="0" y="1900555"/>
            <a:ext cx="9083675" cy="3009900"/>
          </a:xfrm>
          <a:prstGeom prst="rect">
            <a:avLst/>
          </a:prstGeom>
        </p:spPr>
      </p:pic>
      <p:sp>
        <p:nvSpPr>
          <p:cNvPr id="6" name="Rectangle 5"/>
          <p:cNvSpPr/>
          <p:nvPr/>
        </p:nvSpPr>
        <p:spPr>
          <a:xfrm>
            <a:off x="7355840" y="237807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7" name="Rectangle 6"/>
          <p:cNvSpPr/>
          <p:nvPr/>
        </p:nvSpPr>
        <p:spPr>
          <a:xfrm>
            <a:off x="7261860" y="2738120"/>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 name="Rectangle 7"/>
          <p:cNvSpPr/>
          <p:nvPr/>
        </p:nvSpPr>
        <p:spPr>
          <a:xfrm>
            <a:off x="7355840" y="324929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Rectangle 8"/>
          <p:cNvSpPr/>
          <p:nvPr/>
        </p:nvSpPr>
        <p:spPr>
          <a:xfrm>
            <a:off x="7355840" y="3609340"/>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0" name="Rectangle 9"/>
          <p:cNvSpPr/>
          <p:nvPr/>
        </p:nvSpPr>
        <p:spPr>
          <a:xfrm>
            <a:off x="7355840" y="4194175"/>
            <a:ext cx="1727835" cy="360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0" y="38100"/>
            <a:ext cx="9144000" cy="721995"/>
          </a:xfrm>
          <a:prstGeom prst="rect">
            <a:avLst/>
          </a:prstGeom>
          <a:solidFill>
            <a:srgbClr val="FFDDFD"/>
          </a:solidFill>
          <a:ln>
            <a:noFill/>
          </a:ln>
        </p:spPr>
        <p:txBody>
          <a:bodyPr>
            <a:spAutoFit/>
          </a:bodyPr>
          <a:lstStyle>
            <a:lvl1pPr>
              <a:spcBef>
                <a:spcPct val="20000"/>
              </a:spcBef>
              <a:buChar char="•"/>
              <a:tabLst>
                <a:tab pos="2160270" algn="l"/>
              </a:tabLst>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tabLst>
                <a:tab pos="2160270" algn="l"/>
              </a:tabLst>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tabLst>
                <a:tab pos="2160270" algn="l"/>
              </a:tabLst>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160270" algn="l"/>
              </a:tabLst>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endParaRPr lang="en-GB" altLang="en-US" sz="900" b="1" dirty="0">
              <a:latin typeface="Tahoma" panose="020B0604030504040204" pitchFamily="34" charset="0"/>
            </a:endParaRPr>
          </a:p>
          <a:p>
            <a:pPr algn="ctr" eaLnBrk="1" hangingPunct="1">
              <a:spcBef>
                <a:spcPct val="0"/>
              </a:spcBef>
              <a:buFontTx/>
              <a:buNone/>
            </a:pPr>
            <a:r>
              <a:rPr lang="en-US" altLang="en-US" b="1" dirty="0" err="1" smtClean="0"/>
              <a:t>Gay Lussac's </a:t>
            </a:r>
            <a:r>
              <a:rPr lang="en-US" altLang="en-US" b="1" dirty="0" smtClean="0"/>
              <a:t>Law (pressure:</a:t>
            </a:r>
            <a:r>
              <a:rPr lang="en-US" altLang="en-US" b="1" dirty="0" err="1" smtClean="0"/>
              <a:t>temperature</a:t>
            </a:r>
            <a:r>
              <a:rPr lang="en-US" altLang="en-US" b="1" dirty="0" smtClean="0"/>
              <a:t>)</a:t>
            </a:r>
            <a:endParaRPr lang="en-GB" altLang="en-US" sz="1000" b="1" baseline="30000" dirty="0">
              <a:latin typeface="Tahoma" panose="020B0604030504040204" pitchFamily="34" charset="0"/>
            </a:endParaRPr>
          </a:p>
        </p:txBody>
      </p:sp>
      <p:sp>
        <p:nvSpPr>
          <p:cNvPr id="100" name="Text Box 99"/>
          <p:cNvSpPr txBox="1"/>
          <p:nvPr/>
        </p:nvSpPr>
        <p:spPr>
          <a:xfrm>
            <a:off x="0" y="760095"/>
            <a:ext cx="9143365" cy="1198880"/>
          </a:xfrm>
          <a:prstGeom prst="rect">
            <a:avLst/>
          </a:prstGeom>
          <a:noFill/>
          <a:ln w="9525">
            <a:noFill/>
          </a:ln>
        </p:spPr>
        <p:txBody>
          <a:bodyPr wrap="square">
            <a:spAutoFit/>
          </a:bodyPr>
          <a:p>
            <a:pPr marL="0" indent="0"/>
            <a:r>
              <a:rPr lang="en-US" sz="2400" b="0">
                <a:cs typeface="Arial" panose="020B0604020202020204" pitchFamily="34" charset="0"/>
              </a:rPr>
              <a:t>The pressure inside a sealed container is 97.9 kPa when the temperature is 298 K.  What will the pressure be if the </a:t>
            </a:r>
            <a:r>
              <a:rPr lang="en-US" altLang="en-US" sz="2400" b="0">
                <a:cs typeface="Arial" panose="020B0604020202020204" pitchFamily="34" charset="0"/>
              </a:rPr>
              <a:t>t</a:t>
            </a:r>
            <a:r>
              <a:rPr lang="en-US" sz="2400" b="0">
                <a:cs typeface="Arial" panose="020B0604020202020204" pitchFamily="34" charset="0"/>
              </a:rPr>
              <a:t>emperature is 376 K?</a:t>
            </a:r>
            <a:endParaRPr lang="en-US" sz="2400" b="0">
              <a:cs typeface="Arial" panose="020B0604020202020204" pitchFamily="34" charset="0"/>
            </a:endParaRPr>
          </a:p>
        </p:txBody>
      </p:sp>
      <p:sp>
        <p:nvSpPr>
          <p:cNvPr id="47107" name="Text Placeholder 47106"/>
          <p:cNvSpPr>
            <a:spLocks noGrp="1"/>
          </p:cNvSpPr>
          <p:nvPr/>
        </p:nvSpPr>
        <p:spPr>
          <a:xfrm>
            <a:off x="365760" y="2167890"/>
            <a:ext cx="4026535" cy="2477135"/>
          </a:xfrm>
          <a:prstGeom prst="rect">
            <a:avLst/>
          </a:prstGeom>
          <a:noFill/>
          <a:ln>
            <a:noFill/>
          </a:ln>
        </p:spPr>
        <p:txBody>
          <a:bodyPr vert="horz" wrap="square" lIns="92075" tIns="46038" rIns="92075" bIns="46038"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anose="020B0604020202020204"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anose="020B0604020202020204"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anose="020B0604020202020204" pitchFamily="34"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lang="en-US" sz="2800">
                <a:latin typeface="Arial" panose="020B0604020202020204" pitchFamily="34" charset="0"/>
                <a:cs typeface="Arial" panose="020B0604020202020204" pitchFamily="34" charset="0"/>
              </a:rPr>
              <a:t>P</a:t>
            </a:r>
            <a:r>
              <a:rPr sz="2800" baseline="-25000">
                <a:latin typeface="Arial" panose="020B0604020202020204" pitchFamily="34" charset="0"/>
                <a:cs typeface="Arial" panose="020B0604020202020204" pitchFamily="34" charset="0"/>
              </a:rPr>
              <a:t>1</a:t>
            </a:r>
            <a:r>
              <a:rPr sz="2800">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97.9 kPa</a:t>
            </a:r>
            <a:endParaRPr sz="2800">
              <a:latin typeface="Arial" panose="020B0604020202020204" pitchFamily="34" charset="0"/>
              <a:cs typeface="Arial" panose="020B0604020202020204" pitchFamily="34" charset="0"/>
            </a:endParaRPr>
          </a:p>
          <a:p>
            <a:r>
              <a:rPr lang="en-US" sz="2800">
                <a:latin typeface="Arial" panose="020B0604020202020204" pitchFamily="34" charset="0"/>
                <a:cs typeface="Arial" panose="020B0604020202020204" pitchFamily="34" charset="0"/>
              </a:rPr>
              <a:t>T</a:t>
            </a:r>
            <a:r>
              <a:rPr sz="2800" baseline="-25000">
                <a:latin typeface="Arial" panose="020B0604020202020204" pitchFamily="34" charset="0"/>
                <a:cs typeface="Arial" panose="020B0604020202020204" pitchFamily="34" charset="0"/>
              </a:rPr>
              <a:t>1</a:t>
            </a:r>
            <a:r>
              <a:rPr sz="2800" err="1">
                <a:latin typeface="Arial" panose="020B0604020202020204" pitchFamily="34" charset="0"/>
                <a:cs typeface="Arial" panose="020B0604020202020204" pitchFamily="34" charset="0"/>
              </a:rPr>
              <a:t> = </a:t>
            </a:r>
            <a:r>
              <a:rPr lang="en-US" sz="2800" err="1">
                <a:latin typeface="Arial" panose="020B0604020202020204" pitchFamily="34" charset="0"/>
                <a:cs typeface="Arial" panose="020B0604020202020204" pitchFamily="34" charset="0"/>
              </a:rPr>
              <a:t>298 K</a:t>
            </a:r>
            <a:endParaRPr sz="2800">
              <a:latin typeface="Arial" panose="020B0604020202020204" pitchFamily="34" charset="0"/>
              <a:cs typeface="Arial" panose="020B0604020202020204" pitchFamily="34" charset="0"/>
            </a:endParaRPr>
          </a:p>
          <a:p>
            <a:r>
              <a:rPr lang="en-US" sz="2800">
                <a:latin typeface="Arial" panose="020B0604020202020204" pitchFamily="34" charset="0"/>
                <a:cs typeface="Arial" panose="020B0604020202020204" pitchFamily="34" charset="0"/>
              </a:rPr>
              <a:t>P</a:t>
            </a:r>
            <a:r>
              <a:rPr sz="2800" baseline="-25000">
                <a:latin typeface="Arial" panose="020B0604020202020204" pitchFamily="34" charset="0"/>
                <a:cs typeface="Arial" panose="020B0604020202020204" pitchFamily="34" charset="0"/>
              </a:rPr>
              <a:t>2</a:t>
            </a:r>
            <a:r>
              <a:rPr sz="2800">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a:t>
            </a:r>
            <a:endParaRPr lang="en-US" sz="2800">
              <a:latin typeface="Arial" panose="020B0604020202020204" pitchFamily="34" charset="0"/>
              <a:cs typeface="Arial" panose="020B0604020202020204" pitchFamily="34" charset="0"/>
            </a:endParaRPr>
          </a:p>
          <a:p>
            <a:r>
              <a:rPr lang="en-US" sz="2800">
                <a:latin typeface="Arial" panose="020B0604020202020204" pitchFamily="34" charset="0"/>
                <a:cs typeface="Arial" panose="020B0604020202020204" pitchFamily="34" charset="0"/>
              </a:rPr>
              <a:t>T</a:t>
            </a:r>
            <a:r>
              <a:rPr sz="2800" baseline="-25000">
                <a:latin typeface="Arial" panose="020B0604020202020204" pitchFamily="34" charset="0"/>
                <a:cs typeface="Arial" panose="020B0604020202020204" pitchFamily="34" charset="0"/>
              </a:rPr>
              <a:t>2</a:t>
            </a:r>
            <a:r>
              <a:rPr sz="2800">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376 K</a:t>
            </a:r>
            <a:endParaRPr sz="2800">
              <a:latin typeface="Arial" panose="020B0604020202020204" pitchFamily="34" charset="0"/>
              <a:cs typeface="Arial" panose="020B0604020202020204" pitchFamily="34" charset="0"/>
            </a:endParaRPr>
          </a:p>
          <a:p>
            <a:endParaRPr sz="2800">
              <a:latin typeface="Arial" panose="020B0604020202020204" pitchFamily="34" charset="0"/>
              <a:cs typeface="Arial" panose="020B0604020202020204" pitchFamily="34" charset="0"/>
            </a:endParaRPr>
          </a:p>
        </p:txBody>
      </p:sp>
      <p:sp>
        <p:nvSpPr>
          <p:cNvPr id="2" name="Text Box 1"/>
          <p:cNvSpPr txBox="1"/>
          <p:nvPr/>
        </p:nvSpPr>
        <p:spPr>
          <a:xfrm>
            <a:off x="5384800" y="2167890"/>
            <a:ext cx="2540000" cy="3107690"/>
          </a:xfrm>
          <a:prstGeom prst="rect">
            <a:avLst/>
          </a:prstGeom>
          <a:noFill/>
        </p:spPr>
        <p:txBody>
          <a:bodyPr wrap="square" rtlCol="0" anchor="t">
            <a:spAutoFit/>
          </a:bodyPr>
          <a:p>
            <a:pPr marL="0" indent="0"/>
            <a:r>
              <a:rPr lang="en-US" sz="2800" u="sng">
                <a:cs typeface="Arial" panose="020B0604020202020204" pitchFamily="34" charset="0"/>
                <a:sym typeface="+mn-ea"/>
              </a:rPr>
              <a:t>P</a:t>
            </a:r>
            <a:r>
              <a:rPr lang="en-US" sz="2800" u="sng" baseline="-25000">
                <a:cs typeface="Arial" panose="020B0604020202020204" pitchFamily="34" charset="0"/>
                <a:sym typeface="+mn-ea"/>
              </a:rPr>
              <a:t>1</a:t>
            </a:r>
            <a:r>
              <a:rPr lang="en-US" sz="2800">
                <a:cs typeface="Arial" panose="020B0604020202020204" pitchFamily="34" charset="0"/>
                <a:sym typeface="+mn-ea"/>
              </a:rPr>
              <a:t> =</a:t>
            </a:r>
            <a:r>
              <a:rPr lang="en-US" sz="2800" u="sng">
                <a:cs typeface="Arial" panose="020B0604020202020204" pitchFamily="34" charset="0"/>
                <a:sym typeface="+mn-ea"/>
              </a:rPr>
              <a:t> P</a:t>
            </a:r>
            <a:r>
              <a:rPr lang="en-US" sz="2800" u="sng" baseline="-25000">
                <a:cs typeface="Arial" panose="020B0604020202020204" pitchFamily="34" charset="0"/>
                <a:sym typeface="+mn-ea"/>
              </a:rPr>
              <a:t>2</a:t>
            </a:r>
            <a:endParaRPr lang="en-US" sz="2800" b="0" u="sng">
              <a:cs typeface="Arial" panose="020B0604020202020204" pitchFamily="34" charset="0"/>
            </a:endParaRPr>
          </a:p>
          <a:p>
            <a:pPr marL="0" indent="0"/>
            <a:r>
              <a:rPr lang="en-US" sz="2800">
                <a:cs typeface="Arial" panose="020B0604020202020204" pitchFamily="34" charset="0"/>
                <a:sym typeface="+mn-ea"/>
              </a:rPr>
              <a:t>T</a:t>
            </a:r>
            <a:r>
              <a:rPr lang="en-US" altLang="en-US" sz="2800" baseline="-25000">
                <a:cs typeface="Arial" panose="020B0604020202020204" pitchFamily="34" charset="0"/>
                <a:sym typeface="+mn-ea"/>
              </a:rPr>
              <a:t>1      </a:t>
            </a:r>
            <a:r>
              <a:rPr lang="en-US" sz="2800">
                <a:cs typeface="Arial" panose="020B0604020202020204" pitchFamily="34" charset="0"/>
                <a:sym typeface="+mn-ea"/>
              </a:rPr>
              <a:t>T</a:t>
            </a:r>
            <a:r>
              <a:rPr lang="en-US" sz="2800" baseline="-25000">
                <a:cs typeface="Arial" panose="020B0604020202020204" pitchFamily="34" charset="0"/>
                <a:sym typeface="+mn-ea"/>
              </a:rPr>
              <a:t>2</a:t>
            </a:r>
            <a:endParaRPr lang="en-US" sz="2800" b="0">
              <a:cs typeface="Arial" panose="020B0604020202020204" pitchFamily="34" charset="0"/>
            </a:endParaRPr>
          </a:p>
          <a:p>
            <a:pPr marL="0" indent="0"/>
            <a:r>
              <a:rPr lang="en-US" sz="2800">
                <a:cs typeface="Arial" panose="020B0604020202020204" pitchFamily="34" charset="0"/>
                <a:sym typeface="+mn-ea"/>
              </a:rPr>
              <a:t>P</a:t>
            </a:r>
            <a:r>
              <a:rPr lang="en-US" sz="2800" baseline="-25000">
                <a:cs typeface="Arial" panose="020B0604020202020204" pitchFamily="34" charset="0"/>
                <a:sym typeface="+mn-ea"/>
              </a:rPr>
              <a:t>2</a:t>
            </a:r>
            <a:r>
              <a:rPr lang="en-US" sz="2800">
                <a:cs typeface="Arial" panose="020B0604020202020204" pitchFamily="34" charset="0"/>
                <a:sym typeface="+mn-ea"/>
              </a:rPr>
              <a:t> = </a:t>
            </a:r>
            <a:r>
              <a:rPr lang="en-US" sz="2800" u="sng">
                <a:cs typeface="Arial" panose="020B0604020202020204" pitchFamily="34" charset="0"/>
                <a:sym typeface="+mn-ea"/>
              </a:rPr>
              <a:t>P</a:t>
            </a:r>
            <a:r>
              <a:rPr lang="en-US" sz="2800" u="sng" baseline="-25000">
                <a:cs typeface="Arial" panose="020B0604020202020204" pitchFamily="34" charset="0"/>
                <a:sym typeface="+mn-ea"/>
              </a:rPr>
              <a:t>1</a:t>
            </a:r>
            <a:r>
              <a:rPr lang="en-US" sz="2800" u="sng">
                <a:cs typeface="Arial" panose="020B0604020202020204" pitchFamily="34" charset="0"/>
                <a:sym typeface="+mn-ea"/>
              </a:rPr>
              <a:t>T</a:t>
            </a:r>
            <a:r>
              <a:rPr lang="en-US" sz="2800" u="sng" baseline="-25000">
                <a:cs typeface="Arial" panose="020B0604020202020204" pitchFamily="34" charset="0"/>
                <a:sym typeface="+mn-ea"/>
              </a:rPr>
              <a:t>2</a:t>
            </a:r>
            <a:endParaRPr lang="en-US" sz="2800" b="0" u="sng">
              <a:cs typeface="Arial" panose="020B0604020202020204" pitchFamily="34" charset="0"/>
            </a:endParaRPr>
          </a:p>
          <a:p>
            <a:pPr marL="0" indent="0"/>
            <a:r>
              <a:rPr lang="en-US" sz="2800">
                <a:cs typeface="Arial" panose="020B0604020202020204" pitchFamily="34" charset="0"/>
                <a:sym typeface="+mn-ea"/>
              </a:rPr>
              <a:t>          T</a:t>
            </a:r>
            <a:r>
              <a:rPr lang="en-US" sz="2800" baseline="-25000">
                <a:cs typeface="Arial" panose="020B0604020202020204" pitchFamily="34" charset="0"/>
                <a:sym typeface="+mn-ea"/>
              </a:rPr>
              <a:t>1</a:t>
            </a:r>
            <a:endParaRPr lang="en-US" sz="2800" baseline="-25000">
              <a:cs typeface="Arial" panose="020B0604020202020204" pitchFamily="34" charset="0"/>
              <a:sym typeface="+mn-ea"/>
            </a:endParaRPr>
          </a:p>
          <a:p>
            <a:pPr marL="0" indent="0"/>
            <a:r>
              <a:rPr lang="en-US" sz="2800">
                <a:cs typeface="Arial" panose="020B0604020202020204" pitchFamily="34" charset="0"/>
                <a:sym typeface="+mn-ea"/>
              </a:rPr>
              <a:t>P</a:t>
            </a:r>
            <a:r>
              <a:rPr lang="en-US" sz="2800" baseline="-25000">
                <a:cs typeface="Arial" panose="020B0604020202020204" pitchFamily="34" charset="0"/>
                <a:sym typeface="+mn-ea"/>
              </a:rPr>
              <a:t>2</a:t>
            </a:r>
            <a:r>
              <a:rPr lang="en-US" sz="2800">
                <a:cs typeface="Arial" panose="020B0604020202020204" pitchFamily="34" charset="0"/>
                <a:sym typeface="+mn-ea"/>
              </a:rPr>
              <a:t> = </a:t>
            </a:r>
            <a:r>
              <a:rPr lang="en-US" altLang="en-US" sz="2800" u="sng">
                <a:cs typeface="Arial" panose="020B0604020202020204" pitchFamily="34" charset="0"/>
                <a:sym typeface="+mn-ea"/>
              </a:rPr>
              <a:t>97.9×298</a:t>
            </a:r>
            <a:endParaRPr lang="en-US" altLang="en-US" sz="2800" u="sng">
              <a:cs typeface="Arial" panose="020B0604020202020204" pitchFamily="34" charset="0"/>
              <a:sym typeface="+mn-ea"/>
            </a:endParaRPr>
          </a:p>
          <a:p>
            <a:pPr marL="0" indent="0"/>
            <a:r>
              <a:rPr lang="en-US" sz="2800">
                <a:cs typeface="Arial" panose="020B0604020202020204" pitchFamily="34" charset="0"/>
                <a:sym typeface="+mn-ea"/>
              </a:rPr>
              <a:t>           </a:t>
            </a:r>
            <a:r>
              <a:rPr lang="en-US" altLang="en-US" sz="2800">
                <a:cs typeface="Arial" panose="020B0604020202020204" pitchFamily="34" charset="0"/>
                <a:sym typeface="+mn-ea"/>
              </a:rPr>
              <a:t>376</a:t>
            </a:r>
            <a:endParaRPr lang="en-US" sz="2800" b="0">
              <a:cs typeface="Arial" panose="020B0604020202020204" pitchFamily="34" charset="0"/>
            </a:endParaRPr>
          </a:p>
          <a:p>
            <a:pPr marL="0" indent="0"/>
            <a:r>
              <a:rPr lang="en-US" sz="2800" b="1" u="sng">
                <a:cs typeface="Arial" panose="020B0604020202020204" pitchFamily="34" charset="0"/>
                <a:sym typeface="+mn-ea"/>
              </a:rPr>
              <a:t>P</a:t>
            </a:r>
            <a:r>
              <a:rPr lang="en-US" sz="2800" b="1" u="sng" baseline="-25000">
                <a:cs typeface="Arial" panose="020B0604020202020204" pitchFamily="34" charset="0"/>
                <a:sym typeface="+mn-ea"/>
              </a:rPr>
              <a:t>2</a:t>
            </a:r>
            <a:r>
              <a:rPr lang="en-US" sz="2800" b="1" u="sng">
                <a:cs typeface="Arial" panose="020B0604020202020204" pitchFamily="34" charset="0"/>
                <a:sym typeface="+mn-ea"/>
              </a:rPr>
              <a:t> = 124 kPa</a:t>
            </a:r>
            <a:endParaRPr lang="en-US" sz="2800" b="1" u="sng">
              <a:cs typeface="Arial" panose="020B0604020202020204"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Thermal Expansion</a:t>
            </a:r>
            <a:endParaRPr lang="en-US" altLang="en-US" sz="8000" b="1" u="sng"/>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sp>
        <p:nvSpPr>
          <p:cNvPr id="2" name="Text Box 1"/>
          <p:cNvSpPr txBox="1"/>
          <p:nvPr/>
        </p:nvSpPr>
        <p:spPr>
          <a:xfrm>
            <a:off x="318135" y="877570"/>
            <a:ext cx="7987665" cy="3046095"/>
          </a:xfrm>
          <a:prstGeom prst="rect">
            <a:avLst/>
          </a:prstGeom>
          <a:noFill/>
        </p:spPr>
        <p:txBody>
          <a:bodyPr wrap="square" rtlCol="0">
            <a:spAutoFit/>
          </a:bodyPr>
          <a:p>
            <a:pPr marL="342900" indent="-342900" algn="l">
              <a:buFont typeface="Arial" panose="020B0604020202020204" pitchFamily="34" charset="0"/>
              <a:buChar char="•"/>
            </a:pPr>
            <a:r>
              <a:rPr lang="en-US" sz="2400"/>
              <a:t>Most forms of matter</a:t>
            </a:r>
            <a:r>
              <a:rPr lang="en-US" sz="2400" i="1"/>
              <a:t>—solids, liquids, and gases—</a:t>
            </a:r>
            <a:r>
              <a:rPr lang="en-US" sz="2400"/>
              <a:t>expand when they are heated and contract when they are cooled.</a:t>
            </a:r>
            <a:endParaRPr lang="en-US" sz="2400"/>
          </a:p>
          <a:p>
            <a:pPr marL="342900" indent="-342900" algn="l">
              <a:buFont typeface="Arial" panose="020B0604020202020204" pitchFamily="34" charset="0"/>
              <a:buChar char="•"/>
            </a:pPr>
            <a:r>
              <a:rPr lang="en-US" sz="2400"/>
              <a:t>When the temperature of a substance is increased, its molecules </a:t>
            </a:r>
            <a:r>
              <a:rPr lang="en-US" altLang="en-US" sz="2400"/>
              <a:t>move </a:t>
            </a:r>
            <a:r>
              <a:rPr lang="en-US" sz="2400"/>
              <a:t>faster and </a:t>
            </a:r>
            <a:r>
              <a:rPr lang="en-US" altLang="en-US" sz="2400">
                <a:sym typeface="+mn-ea"/>
              </a:rPr>
              <a:t>usually </a:t>
            </a:r>
            <a:r>
              <a:rPr lang="en-US" sz="2400"/>
              <a:t>f</a:t>
            </a:r>
            <a:r>
              <a:rPr lang="en-US" altLang="en-US" sz="2400"/>
              <a:t>u</a:t>
            </a:r>
            <a:r>
              <a:rPr lang="en-US" sz="2400"/>
              <a:t>rther apart</a:t>
            </a:r>
            <a:endParaRPr lang="en-US" sz="2400"/>
          </a:p>
          <a:p>
            <a:pPr marL="342900" indent="-342900" algn="l">
              <a:buFont typeface="Arial" panose="020B0604020202020204" pitchFamily="34" charset="0"/>
              <a:buChar char="•"/>
            </a:pPr>
            <a:r>
              <a:rPr lang="en-US" altLang="en-US" sz="2400"/>
              <a:t>For identical changes in temperature and pressure</a:t>
            </a:r>
            <a:r>
              <a:rPr lang="en-US" sz="2400"/>
              <a:t>, gases generally expand or contract much more than liquids, and liquids expand or contract more than solids.</a:t>
            </a:r>
            <a:endParaRPr lang="en-US" sz="2400"/>
          </a:p>
        </p:txBody>
      </p:sp>
    </p:spTree>
  </p:cSld>
  <p:clrMapOvr>
    <a:masterClrMapping/>
  </p:clrMapOvr>
  <p:transition advClick="0" advTm="165000"/>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sp>
        <p:nvSpPr>
          <p:cNvPr id="2" name="Text Box 1"/>
          <p:cNvSpPr txBox="1"/>
          <p:nvPr/>
        </p:nvSpPr>
        <p:spPr>
          <a:xfrm>
            <a:off x="318135" y="877570"/>
            <a:ext cx="7987665" cy="1938020"/>
          </a:xfrm>
          <a:prstGeom prst="rect">
            <a:avLst/>
          </a:prstGeom>
          <a:noFill/>
        </p:spPr>
        <p:txBody>
          <a:bodyPr wrap="square" rtlCol="0">
            <a:spAutoFit/>
          </a:bodyPr>
          <a:p>
            <a:pPr algn="l"/>
            <a:r>
              <a:rPr lang="en-US" sz="2400"/>
              <a:t>Concrete sidewalks and highway paving are laid in sections separated by small gaps to allow for expansion and contraction due to differences in summer and winter temperatures.  </a:t>
            </a:r>
            <a:r>
              <a:rPr lang="en-US" altLang="en-US" sz="2400"/>
              <a:t>Other examples are </a:t>
            </a:r>
            <a:r>
              <a:rPr lang="en-US" sz="2400"/>
              <a:t>dental filling materials, automobile engine pistons, and bridges.</a:t>
            </a:r>
            <a:endParaRPr lang="en-US" sz="2400"/>
          </a:p>
        </p:txBody>
      </p:sp>
      <p:pic>
        <p:nvPicPr>
          <p:cNvPr id="3" name="Picture 2"/>
          <p:cNvPicPr>
            <a:picLocks noChangeAspect="1"/>
          </p:cNvPicPr>
          <p:nvPr/>
        </p:nvPicPr>
        <p:blipFill>
          <a:blip r:embed="rId1"/>
          <a:stretch>
            <a:fillRect/>
          </a:stretch>
        </p:blipFill>
        <p:spPr>
          <a:xfrm>
            <a:off x="1649095" y="2898140"/>
            <a:ext cx="5585460" cy="3714115"/>
          </a:xfrm>
          <a:prstGeom prst="rect">
            <a:avLst/>
          </a:prstGeom>
        </p:spPr>
      </p:pic>
    </p:spTree>
  </p:cSld>
  <p:clrMapOvr>
    <a:masterClrMapping/>
  </p:clrMapOvr>
  <p:transition advClick="0" advTm="1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pic>
        <p:nvPicPr>
          <p:cNvPr id="3" name="Picture 2"/>
          <p:cNvPicPr>
            <a:picLocks noChangeAspect="1"/>
          </p:cNvPicPr>
          <p:nvPr/>
        </p:nvPicPr>
        <p:blipFill>
          <a:blip r:embed="rId1"/>
          <a:stretch>
            <a:fillRect/>
          </a:stretch>
        </p:blipFill>
        <p:spPr>
          <a:xfrm>
            <a:off x="-83820" y="672465"/>
            <a:ext cx="4511675" cy="2538095"/>
          </a:xfrm>
          <a:prstGeom prst="rect">
            <a:avLst/>
          </a:prstGeom>
        </p:spPr>
      </p:pic>
      <p:pic>
        <p:nvPicPr>
          <p:cNvPr id="4" name="Picture 3"/>
          <p:cNvPicPr>
            <a:picLocks noChangeAspect="1"/>
          </p:cNvPicPr>
          <p:nvPr/>
        </p:nvPicPr>
        <p:blipFill>
          <a:blip r:embed="rId2"/>
          <a:stretch>
            <a:fillRect/>
          </a:stretch>
        </p:blipFill>
        <p:spPr>
          <a:xfrm>
            <a:off x="4428490" y="672465"/>
            <a:ext cx="4703445" cy="4933950"/>
          </a:xfrm>
          <a:prstGeom prst="rect">
            <a:avLst/>
          </a:prstGeom>
        </p:spPr>
      </p:pic>
      <p:pic>
        <p:nvPicPr>
          <p:cNvPr id="5" name="Picture 4"/>
          <p:cNvPicPr>
            <a:picLocks noChangeAspect="1"/>
          </p:cNvPicPr>
          <p:nvPr/>
        </p:nvPicPr>
        <p:blipFill>
          <a:blip r:embed="rId3"/>
          <a:stretch>
            <a:fillRect/>
          </a:stretch>
        </p:blipFill>
        <p:spPr>
          <a:xfrm>
            <a:off x="-83820" y="3068320"/>
            <a:ext cx="4476115" cy="3809365"/>
          </a:xfrm>
          <a:prstGeom prst="rect">
            <a:avLst/>
          </a:prstGeom>
        </p:spPr>
      </p:pic>
      <p:pic>
        <p:nvPicPr>
          <p:cNvPr id="2" name="Picture 1"/>
          <p:cNvPicPr>
            <a:picLocks noChangeAspect="1"/>
          </p:cNvPicPr>
          <p:nvPr/>
        </p:nvPicPr>
        <p:blipFill>
          <a:blip r:embed="rId4"/>
          <a:stretch>
            <a:fillRect/>
          </a:stretch>
        </p:blipFill>
        <p:spPr>
          <a:xfrm>
            <a:off x="3416935" y="3067685"/>
            <a:ext cx="5715000" cy="3810000"/>
          </a:xfrm>
          <a:prstGeom prst="rect">
            <a:avLst/>
          </a:prstGeom>
        </p:spPr>
      </p:pic>
      <p:sp>
        <p:nvSpPr>
          <p:cNvPr id="6" name="Text Box 5"/>
          <p:cNvSpPr txBox="1"/>
          <p:nvPr/>
        </p:nvSpPr>
        <p:spPr>
          <a:xfrm>
            <a:off x="3416935" y="6047740"/>
            <a:ext cx="5714365" cy="829945"/>
          </a:xfrm>
          <a:prstGeom prst="rect">
            <a:avLst/>
          </a:prstGeom>
          <a:solidFill>
            <a:schemeClr val="bg1"/>
          </a:solidFill>
        </p:spPr>
        <p:txBody>
          <a:bodyPr wrap="square" rtlCol="0">
            <a:spAutoFit/>
          </a:bodyPr>
          <a:p>
            <a:pPr algn="ctr"/>
            <a:r>
              <a:rPr lang="en-US" altLang="en-US" sz="2400" b="1">
                <a:solidFill>
                  <a:schemeClr val="tx1"/>
                </a:solidFill>
              </a:rPr>
              <a:t>The Eiffel tower is 15cm taller in summer than in winter</a:t>
            </a:r>
            <a:endParaRPr lang="en-US" altLang="en-US" sz="2400" b="1">
              <a:solidFill>
                <a:schemeClr val="tx1"/>
              </a:solidFill>
            </a:endParaRPr>
          </a:p>
        </p:txBody>
      </p:sp>
      <p:sp>
        <p:nvSpPr>
          <p:cNvPr id="7" name="Text Box 6"/>
          <p:cNvSpPr txBox="1"/>
          <p:nvPr/>
        </p:nvSpPr>
        <p:spPr>
          <a:xfrm>
            <a:off x="-84455" y="2367915"/>
            <a:ext cx="3501390" cy="1198880"/>
          </a:xfrm>
          <a:prstGeom prst="rect">
            <a:avLst/>
          </a:prstGeom>
          <a:solidFill>
            <a:schemeClr val="bg1"/>
          </a:solidFill>
        </p:spPr>
        <p:txBody>
          <a:bodyPr wrap="square" rtlCol="0">
            <a:spAutoFit/>
          </a:bodyPr>
          <a:p>
            <a:pPr algn="ctr"/>
            <a:r>
              <a:rPr lang="en-US" altLang="en-US" sz="2400" b="1">
                <a:solidFill>
                  <a:schemeClr val="tx1"/>
                </a:solidFill>
              </a:rPr>
              <a:t>The pavement and  train tracks have buckled due to heat</a:t>
            </a:r>
            <a:endParaRPr lang="en-US" altLang="en-US" sz="2400" b="1">
              <a:solidFill>
                <a:schemeClr val="tx1"/>
              </a:solidFill>
            </a:endParaRPr>
          </a:p>
        </p:txBody>
      </p:sp>
      <p:sp>
        <p:nvSpPr>
          <p:cNvPr id="8" name="Text Box 7"/>
          <p:cNvSpPr txBox="1"/>
          <p:nvPr/>
        </p:nvSpPr>
        <p:spPr>
          <a:xfrm>
            <a:off x="4428490" y="672465"/>
            <a:ext cx="4703445" cy="829945"/>
          </a:xfrm>
          <a:prstGeom prst="rect">
            <a:avLst/>
          </a:prstGeom>
          <a:solidFill>
            <a:schemeClr val="bg1"/>
          </a:solidFill>
        </p:spPr>
        <p:txBody>
          <a:bodyPr wrap="square" rtlCol="0">
            <a:spAutoFit/>
          </a:bodyPr>
          <a:p>
            <a:pPr algn="ctr"/>
            <a:r>
              <a:rPr lang="en-US" altLang="en-US" sz="2400" b="1">
                <a:solidFill>
                  <a:schemeClr val="tx1"/>
                </a:solidFill>
              </a:rPr>
              <a:t>This bridge has a expansion joint</a:t>
            </a:r>
            <a:endParaRPr lang="en-US" altLang="en-US" sz="2400" b="1">
              <a:solidFill>
                <a:schemeClr val="tx1"/>
              </a:solidFill>
            </a:endParaRPr>
          </a:p>
        </p:txBody>
      </p:sp>
    </p:spTree>
  </p:cSld>
  <p:clrMapOvr>
    <a:masterClrMapping/>
  </p:clrMapOvr>
  <p:transition advClick="0" advTm="1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pic>
        <p:nvPicPr>
          <p:cNvPr id="4" name="Picture 3"/>
          <p:cNvPicPr>
            <a:picLocks noChangeAspect="1"/>
          </p:cNvPicPr>
          <p:nvPr/>
        </p:nvPicPr>
        <p:blipFill>
          <a:blip r:embed="rId1"/>
          <a:stretch>
            <a:fillRect/>
          </a:stretch>
        </p:blipFill>
        <p:spPr>
          <a:xfrm>
            <a:off x="1832610" y="768350"/>
            <a:ext cx="5140960" cy="5210810"/>
          </a:xfrm>
          <a:prstGeom prst="rect">
            <a:avLst/>
          </a:prstGeom>
        </p:spPr>
      </p:pic>
    </p:spTree>
  </p:cSld>
  <p:clrMapOvr>
    <a:masterClrMapping/>
  </p:clrMapOvr>
  <p:transition advClick="0" advTm="165000"/>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pic>
        <p:nvPicPr>
          <p:cNvPr id="6" name="Picture 5"/>
          <p:cNvPicPr>
            <a:picLocks noChangeAspect="1"/>
          </p:cNvPicPr>
          <p:nvPr/>
        </p:nvPicPr>
        <p:blipFill>
          <a:blip r:embed="rId1"/>
          <a:stretch>
            <a:fillRect/>
          </a:stretch>
        </p:blipFill>
        <p:spPr>
          <a:xfrm>
            <a:off x="476250" y="1738630"/>
            <a:ext cx="8191500" cy="3380105"/>
          </a:xfrm>
          <a:prstGeom prst="rect">
            <a:avLst/>
          </a:prstGeom>
        </p:spPr>
      </p:pic>
    </p:spTree>
  </p:cSld>
  <p:clrMapOvr>
    <a:masterClrMapping/>
  </p:clrMapOvr>
  <p:transition advClick="0" advTm="165000"/>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sp>
        <p:nvSpPr>
          <p:cNvPr id="2" name="Text Box 1"/>
          <p:cNvSpPr txBox="1"/>
          <p:nvPr/>
        </p:nvSpPr>
        <p:spPr>
          <a:xfrm>
            <a:off x="12065" y="672465"/>
            <a:ext cx="8854440" cy="2676525"/>
          </a:xfrm>
          <a:prstGeom prst="rect">
            <a:avLst/>
          </a:prstGeom>
          <a:noFill/>
        </p:spPr>
        <p:txBody>
          <a:bodyPr wrap="square" rtlCol="0">
            <a:spAutoFit/>
          </a:bodyPr>
          <a:p>
            <a:pPr algn="l"/>
            <a:r>
              <a:rPr lang="en-US" sz="2400"/>
              <a:t>In a bimetallic strip, two strips of different metals, say one of brass and the other of </a:t>
            </a:r>
            <a:r>
              <a:rPr lang="en-US" altLang="en-US" sz="2400"/>
              <a:t>steel</a:t>
            </a:r>
            <a:r>
              <a:rPr lang="en-US" sz="2400"/>
              <a:t>, are welded or riveted together. Because the two substances expand at different rates </a:t>
            </a:r>
            <a:r>
              <a:rPr lang="en-US" altLang="en-US" sz="2400"/>
              <a:t>(</a:t>
            </a:r>
            <a:r>
              <a:rPr lang="en-US" sz="2400">
                <a:sym typeface="+mn-ea"/>
              </a:rPr>
              <a:t>d</a:t>
            </a:r>
            <a:r>
              <a:rPr sz="2400">
                <a:sym typeface="+mn-ea"/>
              </a:rPr>
              <a:t>ifferent coefficients of thermal expansion</a:t>
            </a:r>
            <a:r>
              <a:rPr lang="en-US" sz="2400">
                <a:sym typeface="+mn-ea"/>
              </a:rPr>
              <a:t>)</a:t>
            </a:r>
            <a:r>
              <a:rPr lang="en-US" sz="2400"/>
              <a:t>, the strip bends when heated or cooled.  </a:t>
            </a:r>
            <a:r>
              <a:rPr sz="2400">
                <a:sym typeface="+mn-ea"/>
              </a:rPr>
              <a:t>Brass’s coefficient is higher, so for a given temperature change, it expands more than steel.  This causes the strip to bend toward the steel side.</a:t>
            </a:r>
            <a:endParaRPr lang="en-US" sz="2400"/>
          </a:p>
        </p:txBody>
      </p:sp>
      <p:pic>
        <p:nvPicPr>
          <p:cNvPr id="5" name="Picture 4"/>
          <p:cNvPicPr>
            <a:picLocks noChangeAspect="1"/>
          </p:cNvPicPr>
          <p:nvPr/>
        </p:nvPicPr>
        <p:blipFill>
          <a:blip r:embed="rId1"/>
          <a:stretch>
            <a:fillRect/>
          </a:stretch>
        </p:blipFill>
        <p:spPr>
          <a:xfrm>
            <a:off x="101600" y="3462655"/>
            <a:ext cx="8915400" cy="3350260"/>
          </a:xfrm>
          <a:prstGeom prst="rect">
            <a:avLst/>
          </a:prstGeom>
        </p:spPr>
      </p:pic>
      <p:sp>
        <p:nvSpPr>
          <p:cNvPr id="6" name="Text Box 5"/>
          <p:cNvSpPr txBox="1"/>
          <p:nvPr/>
        </p:nvSpPr>
        <p:spPr>
          <a:xfrm>
            <a:off x="4373245" y="4927600"/>
            <a:ext cx="2580640" cy="922020"/>
          </a:xfrm>
          <a:prstGeom prst="rect">
            <a:avLst/>
          </a:prstGeom>
          <a:noFill/>
        </p:spPr>
        <p:txBody>
          <a:bodyPr wrap="square" rtlCol="0">
            <a:spAutoFit/>
          </a:bodyPr>
          <a:p>
            <a:r>
              <a:rPr lang="en-US" altLang="en-US" b="1">
                <a:solidFill>
                  <a:srgbClr val="FF0000"/>
                </a:solidFill>
              </a:rPr>
              <a:t>Which metal has the greater coefficient of thermal expansion?</a:t>
            </a:r>
            <a:endParaRPr lang="en-US" altLang="en-US" b="1">
              <a:solidFill>
                <a:srgbClr val="FF0000"/>
              </a:solidFill>
            </a:endParaRPr>
          </a:p>
        </p:txBody>
      </p:sp>
      <p:sp>
        <p:nvSpPr>
          <p:cNvPr id="7" name="Text Box 6"/>
          <p:cNvSpPr txBox="1"/>
          <p:nvPr/>
        </p:nvSpPr>
        <p:spPr>
          <a:xfrm>
            <a:off x="4546600" y="5931535"/>
            <a:ext cx="889635" cy="368300"/>
          </a:xfrm>
          <a:prstGeom prst="rect">
            <a:avLst/>
          </a:prstGeom>
          <a:noFill/>
        </p:spPr>
        <p:txBody>
          <a:bodyPr wrap="square" rtlCol="0">
            <a:spAutoFit/>
          </a:bodyPr>
          <a:p>
            <a:r>
              <a:rPr lang="en-US" altLang="en-US" b="1">
                <a:solidFill>
                  <a:srgbClr val="FF0000"/>
                </a:solidFill>
              </a:rPr>
              <a:t>B</a:t>
            </a:r>
            <a:endParaRPr lang="en-US" altLang="en-US" b="1">
              <a:solidFill>
                <a:srgbClr val="FF0000"/>
              </a:solidFill>
            </a:endParaRPr>
          </a:p>
        </p:txBody>
      </p:sp>
    </p:spTree>
  </p:cSld>
  <p:clrMapOvr>
    <a:masterClrMapping/>
  </p:clrMapOvr>
  <p:transition advClick="0" advTm="1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Thermal Expansion</a:t>
            </a:r>
            <a:endParaRPr lang="en-US" altLang="en-US" sz="5200"/>
          </a:p>
        </p:txBody>
      </p:sp>
      <p:sp>
        <p:nvSpPr>
          <p:cNvPr id="2" name="Text Box 1"/>
          <p:cNvSpPr txBox="1"/>
          <p:nvPr/>
        </p:nvSpPr>
        <p:spPr>
          <a:xfrm>
            <a:off x="318135" y="877570"/>
            <a:ext cx="7987665" cy="1938020"/>
          </a:xfrm>
          <a:prstGeom prst="rect">
            <a:avLst/>
          </a:prstGeom>
          <a:noFill/>
        </p:spPr>
        <p:txBody>
          <a:bodyPr wrap="square" rtlCol="0">
            <a:spAutoFit/>
          </a:bodyPr>
          <a:p>
            <a:pPr algn="l"/>
            <a:r>
              <a:rPr lang="en-US" sz="2400"/>
              <a:t>A thermostat is a device that uses a bimetallic strip to control temperature. As the temperature of a room changes, the back-and-forth bending of the bimetallic coil opens and closes an electric circuit, turning the heat on or off.</a:t>
            </a:r>
            <a:endParaRPr lang="en-US" sz="2400"/>
          </a:p>
        </p:txBody>
      </p:sp>
    </p:spTree>
  </p:cSld>
  <p:clrMapOvr>
    <a:masterClrMapping/>
  </p:clrMapOvr>
  <p:transition advClick="0" advTm="165000"/>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Thermostat</a:t>
            </a:r>
            <a:endParaRPr lang="en-US" altLang="en-US" sz="5200"/>
          </a:p>
        </p:txBody>
      </p:sp>
      <p:pic>
        <p:nvPicPr>
          <p:cNvPr id="6" name="Picture 5"/>
          <p:cNvPicPr>
            <a:picLocks noChangeAspect="1"/>
          </p:cNvPicPr>
          <p:nvPr/>
        </p:nvPicPr>
        <p:blipFill>
          <a:blip r:embed="rId1"/>
          <a:stretch>
            <a:fillRect/>
          </a:stretch>
        </p:blipFill>
        <p:spPr>
          <a:xfrm>
            <a:off x="684530" y="1281430"/>
            <a:ext cx="7476490" cy="4195445"/>
          </a:xfrm>
          <a:prstGeom prst="rect">
            <a:avLst/>
          </a:prstGeom>
        </p:spPr>
      </p:pic>
    </p:spTree>
  </p:cSld>
  <p:clrMapOvr>
    <a:masterClrMapping/>
  </p:clrMapOvr>
  <p:transition advClick="0" advTm="165000"/>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Thermostat</a:t>
            </a:r>
            <a:endParaRPr lang="en-US" altLang="en-US" sz="5200"/>
          </a:p>
        </p:txBody>
      </p:sp>
      <p:pic>
        <p:nvPicPr>
          <p:cNvPr id="2" name="Picture 1"/>
          <p:cNvPicPr>
            <a:picLocks noChangeAspect="1"/>
          </p:cNvPicPr>
          <p:nvPr/>
        </p:nvPicPr>
        <p:blipFill>
          <a:blip r:embed="rId1"/>
          <a:stretch>
            <a:fillRect/>
          </a:stretch>
        </p:blipFill>
        <p:spPr>
          <a:xfrm>
            <a:off x="589280" y="771525"/>
            <a:ext cx="7965440" cy="5974080"/>
          </a:xfrm>
          <a:prstGeom prst="rect">
            <a:avLst/>
          </a:prstGeom>
        </p:spPr>
      </p:pic>
    </p:spTree>
  </p:cSld>
  <p:clrMapOvr>
    <a:masterClrMapping/>
  </p:clrMapOvr>
  <p:transition advClick="0" advTm="165000"/>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Special Case of Water and Ice</a:t>
            </a:r>
            <a:endParaRPr lang="en-US" altLang="en-US" sz="5200"/>
          </a:p>
        </p:txBody>
      </p:sp>
      <p:pic>
        <p:nvPicPr>
          <p:cNvPr id="3" name="Picture 2"/>
          <p:cNvPicPr>
            <a:picLocks noChangeAspect="1"/>
          </p:cNvPicPr>
          <p:nvPr/>
        </p:nvPicPr>
        <p:blipFill>
          <a:blip r:embed="rId1"/>
          <a:stretch>
            <a:fillRect/>
          </a:stretch>
        </p:blipFill>
        <p:spPr>
          <a:xfrm>
            <a:off x="1026795" y="1498600"/>
            <a:ext cx="7330440" cy="5173980"/>
          </a:xfrm>
          <a:prstGeom prst="rect">
            <a:avLst/>
          </a:prstGeom>
        </p:spPr>
      </p:pic>
      <p:sp>
        <p:nvSpPr>
          <p:cNvPr id="4" name="Text Box 3"/>
          <p:cNvSpPr txBox="1"/>
          <p:nvPr/>
        </p:nvSpPr>
        <p:spPr>
          <a:xfrm>
            <a:off x="209550" y="726440"/>
            <a:ext cx="8696325" cy="706755"/>
          </a:xfrm>
          <a:prstGeom prst="rect">
            <a:avLst/>
          </a:prstGeom>
          <a:noFill/>
        </p:spPr>
        <p:txBody>
          <a:bodyPr wrap="square" rtlCol="0">
            <a:spAutoFit/>
          </a:bodyPr>
          <a:p>
            <a:r>
              <a:rPr lang="en-US" altLang="en-US" sz="2000"/>
              <a:t>In general solids are more dense than liquids.  However ice is less dense due to it’s hydrogen bonded structure</a:t>
            </a:r>
            <a:endParaRPr lang="en-US" altLang="en-US" sz="2000"/>
          </a:p>
        </p:txBody>
      </p:sp>
    </p:spTree>
  </p:cSld>
  <p:clrMapOvr>
    <a:masterClrMapping/>
  </p:clrMapOvr>
  <p:transition advClick="0" advTm="165000"/>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Special Case of Water and Ice</a:t>
            </a:r>
            <a:endParaRPr lang="en-US" altLang="en-US" sz="5200"/>
          </a:p>
        </p:txBody>
      </p:sp>
      <p:sp>
        <p:nvSpPr>
          <p:cNvPr id="4" name="Text Box 3"/>
          <p:cNvSpPr txBox="1"/>
          <p:nvPr/>
        </p:nvSpPr>
        <p:spPr>
          <a:xfrm>
            <a:off x="209550" y="726440"/>
            <a:ext cx="8696325" cy="398780"/>
          </a:xfrm>
          <a:prstGeom prst="rect">
            <a:avLst/>
          </a:prstGeom>
          <a:noFill/>
        </p:spPr>
        <p:txBody>
          <a:bodyPr wrap="square" rtlCol="0">
            <a:spAutoFit/>
          </a:bodyPr>
          <a:p>
            <a:r>
              <a:rPr lang="en-US" altLang="en-US" sz="2000"/>
              <a:t>This allows fish to survive in frozen ponds and lakes</a:t>
            </a:r>
            <a:endParaRPr lang="en-US" altLang="en-US" sz="2000"/>
          </a:p>
        </p:txBody>
      </p:sp>
      <p:pic>
        <p:nvPicPr>
          <p:cNvPr id="5" name="Picture 4"/>
          <p:cNvPicPr>
            <a:picLocks noChangeAspect="1"/>
          </p:cNvPicPr>
          <p:nvPr/>
        </p:nvPicPr>
        <p:blipFill>
          <a:blip r:embed="rId1"/>
          <a:stretch>
            <a:fillRect/>
          </a:stretch>
        </p:blipFill>
        <p:spPr>
          <a:xfrm>
            <a:off x="512445" y="1433195"/>
            <a:ext cx="8119745" cy="5179695"/>
          </a:xfrm>
          <a:prstGeom prst="rect">
            <a:avLst/>
          </a:prstGeom>
        </p:spPr>
      </p:pic>
    </p:spTree>
  </p:cSld>
  <p:clrMapOvr>
    <a:masterClrMapping/>
  </p:clrMapOvr>
  <p:transition advClick="0" advTm="165000"/>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pic>
        <p:nvPicPr>
          <p:cNvPr id="3" name="Picture 2"/>
          <p:cNvPicPr>
            <a:picLocks noChangeAspect="1"/>
          </p:cNvPicPr>
          <p:nvPr/>
        </p:nvPicPr>
        <p:blipFill>
          <a:blip r:embed="rId1"/>
          <a:stretch>
            <a:fillRect/>
          </a:stretch>
        </p:blipFill>
        <p:spPr>
          <a:xfrm>
            <a:off x="6530975" y="1852930"/>
            <a:ext cx="2825115" cy="4196080"/>
          </a:xfrm>
          <a:prstGeom prst="rect">
            <a:avLst/>
          </a:prstGeom>
        </p:spPr>
      </p:pic>
      <p:pic>
        <p:nvPicPr>
          <p:cNvPr id="2" name="Picture 1"/>
          <p:cNvPicPr>
            <a:picLocks noChangeAspect="1"/>
          </p:cNvPicPr>
          <p:nvPr/>
        </p:nvPicPr>
        <p:blipFill>
          <a:blip r:embed="rId2"/>
          <a:stretch>
            <a:fillRect/>
          </a:stretch>
        </p:blipFill>
        <p:spPr>
          <a:xfrm>
            <a:off x="135890" y="1317625"/>
            <a:ext cx="6978015" cy="5404485"/>
          </a:xfrm>
          <a:prstGeom prst="rect">
            <a:avLst/>
          </a:prstGeom>
        </p:spPr>
      </p:pic>
      <p:sp>
        <p:nvSpPr>
          <p:cNvPr id="6" name="Text Box 5"/>
          <p:cNvSpPr txBox="1"/>
          <p:nvPr/>
        </p:nvSpPr>
        <p:spPr>
          <a:xfrm>
            <a:off x="12065" y="672465"/>
            <a:ext cx="8995410" cy="706755"/>
          </a:xfrm>
          <a:prstGeom prst="rect">
            <a:avLst/>
          </a:prstGeom>
          <a:noFill/>
        </p:spPr>
        <p:txBody>
          <a:bodyPr wrap="square" rtlCol="0" anchor="t">
            <a:spAutoFit/>
          </a:bodyPr>
          <a:p>
            <a:r>
              <a:rPr lang="en-US" sz="2000">
                <a:sym typeface="+mn-ea"/>
              </a:rPr>
              <a:t>A glass thermometer (clinical thermometer) contains a liquid (either mercury or coloured alcohol) whose volume increases when the temperature increases.</a:t>
            </a:r>
            <a:endParaRPr lang="en-US" sz="2000">
              <a:sym typeface="+mn-ea"/>
            </a:endParaRPr>
          </a:p>
        </p:txBody>
      </p:sp>
      <p:sp>
        <p:nvSpPr>
          <p:cNvPr id="7" name="Text Box 6"/>
          <p:cNvSpPr txBox="1"/>
          <p:nvPr/>
        </p:nvSpPr>
        <p:spPr>
          <a:xfrm>
            <a:off x="2974975" y="1696720"/>
            <a:ext cx="2000885" cy="337185"/>
          </a:xfrm>
          <a:prstGeom prst="rect">
            <a:avLst/>
          </a:prstGeom>
          <a:noFill/>
        </p:spPr>
        <p:txBody>
          <a:bodyPr wrap="square" rtlCol="0">
            <a:spAutoFit/>
          </a:bodyPr>
          <a:p>
            <a:r>
              <a:rPr lang="en-US" altLang="en-US" sz="1600" i="1"/>
              <a:t>for water</a:t>
            </a:r>
            <a:endParaRPr lang="en-US" altLang="en-US" sz="1600" i="1"/>
          </a:p>
        </p:txBody>
      </p:sp>
      <p:sp>
        <p:nvSpPr>
          <p:cNvPr id="8" name="Oval 7"/>
          <p:cNvSpPr/>
          <p:nvPr/>
        </p:nvSpPr>
        <p:spPr>
          <a:xfrm rot="19320000">
            <a:off x="4022725" y="3197225"/>
            <a:ext cx="3378200" cy="607695"/>
          </a:xfrm>
          <a:prstGeom prst="ellipse">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Text Box 8"/>
          <p:cNvSpPr txBox="1"/>
          <p:nvPr/>
        </p:nvSpPr>
        <p:spPr>
          <a:xfrm>
            <a:off x="3659505" y="2331720"/>
            <a:ext cx="2546985" cy="706755"/>
          </a:xfrm>
          <a:prstGeom prst="rect">
            <a:avLst/>
          </a:prstGeom>
          <a:noFill/>
        </p:spPr>
        <p:txBody>
          <a:bodyPr wrap="square" rtlCol="0">
            <a:spAutoFit/>
          </a:bodyPr>
          <a:p>
            <a:r>
              <a:rPr lang="en-US" altLang="en-US" sz="2000" b="1">
                <a:solidFill>
                  <a:srgbClr val="FF0000"/>
                </a:solidFill>
              </a:rPr>
              <a:t>Linear response from 60°C-100°C</a:t>
            </a:r>
            <a:endParaRPr lang="en-US" altLang="en-US" sz="2000" b="1">
              <a:solidFill>
                <a:srgbClr val="FF0000"/>
              </a:solidFill>
            </a:endParaRPr>
          </a:p>
        </p:txBody>
      </p:sp>
      <p:sp>
        <p:nvSpPr>
          <p:cNvPr id="10" name="Text Box 9"/>
          <p:cNvSpPr txBox="1"/>
          <p:nvPr/>
        </p:nvSpPr>
        <p:spPr>
          <a:xfrm>
            <a:off x="2188210" y="5232400"/>
            <a:ext cx="4767580" cy="706755"/>
          </a:xfrm>
          <a:prstGeom prst="rect">
            <a:avLst/>
          </a:prstGeom>
          <a:noFill/>
        </p:spPr>
        <p:txBody>
          <a:bodyPr wrap="square" rtlCol="0">
            <a:spAutoFit/>
          </a:bodyPr>
          <a:p>
            <a:r>
              <a:rPr lang="en-US" sz="2000" b="1">
                <a:solidFill>
                  <a:srgbClr val="FF0000"/>
                </a:solidFill>
              </a:rPr>
              <a:t>Linearity: The change in temperature</a:t>
            </a:r>
            <a:endParaRPr lang="en-US" sz="2000" b="1">
              <a:solidFill>
                <a:srgbClr val="FF0000"/>
              </a:solidFill>
            </a:endParaRPr>
          </a:p>
          <a:p>
            <a:r>
              <a:rPr lang="en-US" sz="2000" b="1">
                <a:solidFill>
                  <a:srgbClr val="FF0000"/>
                </a:solidFill>
              </a:rPr>
              <a:t>produces the same change in length.</a:t>
            </a:r>
            <a:endParaRPr lang="en-US" sz="2000" b="1">
              <a:solidFill>
                <a:srgbClr val="FF0000"/>
              </a:solidFill>
            </a:endParaRPr>
          </a:p>
        </p:txBody>
      </p:sp>
    </p:spTree>
  </p:cSld>
  <p:clrMapOvr>
    <a:masterClrMapping/>
  </p:clrMapOvr>
  <p:transition advClick="0" advTm="1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sp>
        <p:nvSpPr>
          <p:cNvPr id="4" name="Text Box 3"/>
          <p:cNvSpPr txBox="1"/>
          <p:nvPr/>
        </p:nvSpPr>
        <p:spPr>
          <a:xfrm>
            <a:off x="113030" y="751840"/>
            <a:ext cx="8803005" cy="1198880"/>
          </a:xfrm>
          <a:prstGeom prst="rect">
            <a:avLst/>
          </a:prstGeom>
          <a:noFill/>
        </p:spPr>
        <p:txBody>
          <a:bodyPr wrap="square" rtlCol="0" anchor="t">
            <a:spAutoFit/>
          </a:bodyPr>
          <a:p>
            <a:r>
              <a:rPr lang="en-US" altLang="en-US"/>
              <a:t>To calibrate a </a:t>
            </a:r>
            <a:r>
              <a:rPr lang="en-US"/>
              <a:t>thermometer mark the fixed points</a:t>
            </a:r>
            <a:r>
              <a:rPr lang="en-US" altLang="en-US"/>
              <a:t>:</a:t>
            </a:r>
            <a:endParaRPr lang="en-US"/>
          </a:p>
          <a:p>
            <a:pPr marL="285750" indent="-285750">
              <a:buFont typeface="Arial" panose="020B0604020202020204" pitchFamily="34" charset="0"/>
              <a:buChar char="•"/>
            </a:pPr>
            <a:r>
              <a:rPr lang="en-US"/>
              <a:t>Lower fixed point or “Ice point”: temperature of pure melting ice</a:t>
            </a:r>
            <a:endParaRPr lang="en-US"/>
          </a:p>
          <a:p>
            <a:pPr marL="285750" indent="-285750">
              <a:buFont typeface="Arial" panose="020B0604020202020204" pitchFamily="34" charset="0"/>
              <a:buChar char="•"/>
            </a:pPr>
            <a:r>
              <a:rPr lang="en-US"/>
              <a:t>Upper fixed point or “Steam point”: temperature of steam above pure boiling water at standard pressure</a:t>
            </a:r>
            <a:endParaRPr lang="en-US" altLang="en-US"/>
          </a:p>
        </p:txBody>
      </p:sp>
      <p:pic>
        <p:nvPicPr>
          <p:cNvPr id="2" name="Picture 1"/>
          <p:cNvPicPr>
            <a:picLocks noChangeAspect="1"/>
          </p:cNvPicPr>
          <p:nvPr/>
        </p:nvPicPr>
        <p:blipFill>
          <a:blip r:embed="rId1"/>
          <a:stretch>
            <a:fillRect/>
          </a:stretch>
        </p:blipFill>
        <p:spPr>
          <a:xfrm>
            <a:off x="696595" y="2161540"/>
            <a:ext cx="8039735" cy="4042410"/>
          </a:xfrm>
          <a:prstGeom prst="rect">
            <a:avLst/>
          </a:prstGeom>
        </p:spPr>
      </p:pic>
    </p:spTree>
  </p:cSld>
  <p:clrMapOvr>
    <a:masterClrMapping/>
  </p:clrMapOvr>
  <p:transition advClick="0" advTm="165000"/>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sp>
        <p:nvSpPr>
          <p:cNvPr id="4" name="Text Box 3"/>
          <p:cNvSpPr txBox="1"/>
          <p:nvPr/>
        </p:nvSpPr>
        <p:spPr>
          <a:xfrm>
            <a:off x="113030" y="751840"/>
            <a:ext cx="8803005" cy="645160"/>
          </a:xfrm>
          <a:prstGeom prst="rect">
            <a:avLst/>
          </a:prstGeom>
          <a:noFill/>
        </p:spPr>
        <p:txBody>
          <a:bodyPr wrap="square" rtlCol="0" anchor="t">
            <a:spAutoFit/>
          </a:bodyPr>
          <a:p>
            <a:r>
              <a:rPr lang="en-US" altLang="en-US"/>
              <a:t>To calibrate a </a:t>
            </a:r>
            <a:r>
              <a:rPr lang="en-US"/>
              <a:t>thermometer mark the fixed points</a:t>
            </a:r>
            <a:endParaRPr lang="en-US"/>
          </a:p>
          <a:p>
            <a:pPr>
              <a:buFont typeface="Arial" panose="020B0604020202020204" pitchFamily="34" charset="0"/>
            </a:pPr>
            <a:r>
              <a:rPr lang="en-US" altLang="en-US"/>
              <a:t>Then mark equal divisions.</a:t>
            </a:r>
            <a:endParaRPr lang="en-US" altLang="en-US"/>
          </a:p>
        </p:txBody>
      </p:sp>
      <p:pic>
        <p:nvPicPr>
          <p:cNvPr id="5" name="Picture 4"/>
          <p:cNvPicPr>
            <a:picLocks noChangeAspect="1"/>
          </p:cNvPicPr>
          <p:nvPr/>
        </p:nvPicPr>
        <p:blipFill>
          <a:blip r:embed="rId1"/>
          <a:stretch>
            <a:fillRect/>
          </a:stretch>
        </p:blipFill>
        <p:spPr>
          <a:xfrm>
            <a:off x="12065" y="2389505"/>
            <a:ext cx="9029700" cy="2771775"/>
          </a:xfrm>
          <a:prstGeom prst="rect">
            <a:avLst/>
          </a:prstGeom>
        </p:spPr>
      </p:pic>
    </p:spTree>
  </p:cSld>
  <p:clrMapOvr>
    <a:masterClrMapping/>
  </p:clrMapOvr>
  <p:transition advClick="0" advTm="165000"/>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sp>
        <p:nvSpPr>
          <p:cNvPr id="3" name="Text Box 2"/>
          <p:cNvSpPr txBox="1"/>
          <p:nvPr/>
        </p:nvSpPr>
        <p:spPr>
          <a:xfrm>
            <a:off x="3382010" y="756920"/>
            <a:ext cx="5749925" cy="1568450"/>
          </a:xfrm>
          <a:prstGeom prst="rect">
            <a:avLst/>
          </a:prstGeom>
          <a:noFill/>
        </p:spPr>
        <p:txBody>
          <a:bodyPr wrap="square" rtlCol="0">
            <a:spAutoFit/>
          </a:bodyPr>
          <a:p>
            <a:r>
              <a:rPr lang="en-US" altLang="en-US" sz="2400"/>
              <a:t>B has a higher </a:t>
            </a:r>
            <a:r>
              <a:rPr lang="en-US" altLang="en-US" sz="2400" b="1" u="sng"/>
              <a:t>sensitivity </a:t>
            </a:r>
            <a:r>
              <a:rPr lang="en-US" altLang="en-US" sz="2400"/>
              <a:t>than A, the bore of the tube is narrower, the length changes more with the same volume change</a:t>
            </a:r>
            <a:endParaRPr lang="en-US" altLang="en-US" sz="2400"/>
          </a:p>
        </p:txBody>
      </p:sp>
      <p:pic>
        <p:nvPicPr>
          <p:cNvPr id="6" name="Picture 5"/>
          <p:cNvPicPr>
            <a:picLocks noChangeAspect="1"/>
          </p:cNvPicPr>
          <p:nvPr/>
        </p:nvPicPr>
        <p:blipFill>
          <a:blip r:embed="rId1"/>
          <a:stretch>
            <a:fillRect/>
          </a:stretch>
        </p:blipFill>
        <p:spPr>
          <a:xfrm>
            <a:off x="1138555" y="3007360"/>
            <a:ext cx="5829300" cy="3886200"/>
          </a:xfrm>
          <a:prstGeom prst="rect">
            <a:avLst/>
          </a:prstGeom>
        </p:spPr>
      </p:pic>
      <p:sp>
        <p:nvSpPr>
          <p:cNvPr id="7" name="Text Box 6"/>
          <p:cNvSpPr txBox="1"/>
          <p:nvPr/>
        </p:nvSpPr>
        <p:spPr>
          <a:xfrm>
            <a:off x="162560" y="3669030"/>
            <a:ext cx="4026535" cy="1198880"/>
          </a:xfrm>
          <a:prstGeom prst="rect">
            <a:avLst/>
          </a:prstGeom>
          <a:noFill/>
        </p:spPr>
        <p:txBody>
          <a:bodyPr wrap="square" rtlCol="0">
            <a:spAutoFit/>
          </a:bodyPr>
          <a:p>
            <a:r>
              <a:rPr lang="en-US" altLang="en-US" sz="2400"/>
              <a:t>Clinical thermometers have a high </a:t>
            </a:r>
            <a:r>
              <a:rPr lang="en-US" altLang="en-US" sz="2400" b="1" u="sng"/>
              <a:t>sensivity </a:t>
            </a:r>
            <a:r>
              <a:rPr lang="en-US" altLang="en-US" sz="2400"/>
              <a:t>(±0.1°C) and a narrow bore</a:t>
            </a:r>
            <a:endParaRPr lang="en-US" altLang="en-US" sz="2400"/>
          </a:p>
        </p:txBody>
      </p:sp>
      <p:pic>
        <p:nvPicPr>
          <p:cNvPr id="8" name="Picture 7"/>
          <p:cNvPicPr>
            <a:picLocks noChangeAspect="1"/>
          </p:cNvPicPr>
          <p:nvPr/>
        </p:nvPicPr>
        <p:blipFill>
          <a:blip r:embed="rId2"/>
          <a:stretch>
            <a:fillRect/>
          </a:stretch>
        </p:blipFill>
        <p:spPr>
          <a:xfrm>
            <a:off x="162560" y="756920"/>
            <a:ext cx="3219450" cy="2466975"/>
          </a:xfrm>
          <a:prstGeom prst="rect">
            <a:avLst/>
          </a:prstGeom>
        </p:spPr>
      </p:pic>
      <p:pic>
        <p:nvPicPr>
          <p:cNvPr id="9" name="Picture 8"/>
          <p:cNvPicPr>
            <a:picLocks noChangeAspect="1"/>
          </p:cNvPicPr>
          <p:nvPr/>
        </p:nvPicPr>
        <p:blipFill>
          <a:blip r:embed="rId3"/>
          <a:stretch>
            <a:fillRect/>
          </a:stretch>
        </p:blipFill>
        <p:spPr>
          <a:xfrm>
            <a:off x="7579360" y="2009140"/>
            <a:ext cx="1439545" cy="4744720"/>
          </a:xfrm>
          <a:prstGeom prst="rect">
            <a:avLst/>
          </a:prstGeom>
        </p:spPr>
      </p:pic>
      <p:sp>
        <p:nvSpPr>
          <p:cNvPr id="10" name="Text Box 9"/>
          <p:cNvSpPr txBox="1"/>
          <p:nvPr/>
        </p:nvSpPr>
        <p:spPr>
          <a:xfrm>
            <a:off x="3408680" y="5554980"/>
            <a:ext cx="4170680" cy="1198880"/>
          </a:xfrm>
          <a:prstGeom prst="rect">
            <a:avLst/>
          </a:prstGeom>
          <a:noFill/>
        </p:spPr>
        <p:txBody>
          <a:bodyPr wrap="square" rtlCol="0">
            <a:spAutoFit/>
          </a:bodyPr>
          <a:p>
            <a:r>
              <a:rPr lang="en-US" altLang="en-US" sz="2400"/>
              <a:t>Metereological thermometers have a low </a:t>
            </a:r>
            <a:r>
              <a:rPr lang="en-US" altLang="en-US" sz="2400" b="1" u="sng"/>
              <a:t>sensivity </a:t>
            </a:r>
            <a:r>
              <a:rPr lang="en-US" altLang="en-US" sz="2400"/>
              <a:t>(±1°C) and a wider bore</a:t>
            </a:r>
            <a:endParaRPr lang="en-US" altLang="en-US" sz="2400"/>
          </a:p>
        </p:txBody>
      </p:sp>
      <p:sp>
        <p:nvSpPr>
          <p:cNvPr id="11" name="Text Box 10"/>
          <p:cNvSpPr txBox="1"/>
          <p:nvPr/>
        </p:nvSpPr>
        <p:spPr>
          <a:xfrm>
            <a:off x="162560" y="4976495"/>
            <a:ext cx="1680210" cy="706755"/>
          </a:xfrm>
          <a:prstGeom prst="rect">
            <a:avLst/>
          </a:prstGeom>
          <a:noFill/>
        </p:spPr>
        <p:txBody>
          <a:bodyPr wrap="square" rtlCol="0">
            <a:spAutoFit/>
          </a:bodyPr>
          <a:p>
            <a:r>
              <a:rPr lang="en-US" altLang="en-US" sz="2000" u="sng">
                <a:solidFill>
                  <a:srgbClr val="C00000"/>
                </a:solidFill>
              </a:rPr>
              <a:t>Range</a:t>
            </a:r>
            <a:r>
              <a:rPr lang="en-US" altLang="en-US" sz="2000">
                <a:solidFill>
                  <a:srgbClr val="C00000"/>
                </a:solidFill>
              </a:rPr>
              <a:t>:</a:t>
            </a:r>
            <a:endParaRPr lang="en-US" altLang="en-US" sz="2000">
              <a:solidFill>
                <a:srgbClr val="C00000"/>
              </a:solidFill>
            </a:endParaRPr>
          </a:p>
          <a:p>
            <a:r>
              <a:rPr lang="en-US" altLang="en-US" sz="2000">
                <a:solidFill>
                  <a:srgbClr val="C00000"/>
                </a:solidFill>
              </a:rPr>
              <a:t>35.0-42.0°C</a:t>
            </a:r>
            <a:endParaRPr lang="en-US" altLang="en-US" sz="2000">
              <a:solidFill>
                <a:srgbClr val="C00000"/>
              </a:solidFill>
            </a:endParaRPr>
          </a:p>
        </p:txBody>
      </p:sp>
      <p:sp>
        <p:nvSpPr>
          <p:cNvPr id="12" name="Text Box 11"/>
          <p:cNvSpPr txBox="1"/>
          <p:nvPr/>
        </p:nvSpPr>
        <p:spPr>
          <a:xfrm>
            <a:off x="5788025" y="4848225"/>
            <a:ext cx="1680210" cy="706755"/>
          </a:xfrm>
          <a:prstGeom prst="rect">
            <a:avLst/>
          </a:prstGeom>
          <a:noFill/>
        </p:spPr>
        <p:txBody>
          <a:bodyPr wrap="square" rtlCol="0">
            <a:spAutoFit/>
          </a:bodyPr>
          <a:p>
            <a:r>
              <a:rPr lang="en-US" altLang="en-US" sz="2000" u="sng">
                <a:solidFill>
                  <a:srgbClr val="C00000"/>
                </a:solidFill>
              </a:rPr>
              <a:t>Range</a:t>
            </a:r>
            <a:r>
              <a:rPr lang="en-US" altLang="en-US" sz="2000">
                <a:solidFill>
                  <a:srgbClr val="C00000"/>
                </a:solidFill>
              </a:rPr>
              <a:t>:</a:t>
            </a:r>
            <a:endParaRPr lang="en-US" altLang="en-US" sz="2000">
              <a:solidFill>
                <a:srgbClr val="C00000"/>
              </a:solidFill>
            </a:endParaRPr>
          </a:p>
          <a:p>
            <a:r>
              <a:rPr lang="en-US" altLang="en-US" sz="2000">
                <a:solidFill>
                  <a:srgbClr val="C00000"/>
                </a:solidFill>
              </a:rPr>
              <a:t>-30-50°C</a:t>
            </a:r>
            <a:endParaRPr lang="en-US" altLang="en-US" sz="2000">
              <a:solidFill>
                <a:srgbClr val="C00000"/>
              </a:solidFill>
            </a:endParaRPr>
          </a:p>
        </p:txBody>
      </p:sp>
    </p:spTree>
  </p:cSld>
  <p:clrMapOvr>
    <a:masterClrMapping/>
  </p:clrMapOvr>
  <p:transition advClick="0" advTm="1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sp>
        <p:nvSpPr>
          <p:cNvPr id="4" name="Text Box 3"/>
          <p:cNvSpPr txBox="1"/>
          <p:nvPr/>
        </p:nvSpPr>
        <p:spPr>
          <a:xfrm>
            <a:off x="12065" y="672465"/>
            <a:ext cx="8938260" cy="1322070"/>
          </a:xfrm>
          <a:prstGeom prst="rect">
            <a:avLst/>
          </a:prstGeom>
          <a:noFill/>
        </p:spPr>
        <p:txBody>
          <a:bodyPr wrap="square" rtlCol="0" anchor="t">
            <a:spAutoFit/>
          </a:bodyPr>
          <a:p>
            <a:pPr marL="285750" indent="-285750">
              <a:buFont typeface="Arial" panose="020B0604020202020204" pitchFamily="34" charset="0"/>
              <a:buChar char="•"/>
            </a:pPr>
            <a:r>
              <a:rPr lang="en-US" sz="2000"/>
              <a:t>Metals and alloys also expand and contract if the temperature changes</a:t>
            </a:r>
            <a:endParaRPr lang="en-US" sz="2000"/>
          </a:p>
          <a:p>
            <a:pPr marL="285750" indent="-285750">
              <a:buFont typeface="Arial" panose="020B0604020202020204" pitchFamily="34" charset="0"/>
              <a:buChar char="•"/>
            </a:pPr>
            <a:r>
              <a:rPr lang="en-US" sz="2000"/>
              <a:t>Some substances change their colours when the temperature increases</a:t>
            </a:r>
            <a:endParaRPr lang="en-US" sz="2000"/>
          </a:p>
          <a:p>
            <a:pPr marL="285750" indent="-285750">
              <a:buFont typeface="Arial" panose="020B0604020202020204" pitchFamily="34" charset="0"/>
              <a:buChar char="•"/>
            </a:pPr>
            <a:r>
              <a:rPr lang="en-US" sz="2000"/>
              <a:t>Some substances change their electrical conductivity when its temperature rises</a:t>
            </a:r>
            <a:endParaRPr lang="en-US" sz="2000"/>
          </a:p>
        </p:txBody>
      </p:sp>
      <p:pic>
        <p:nvPicPr>
          <p:cNvPr id="5" name="Picture 4"/>
          <p:cNvPicPr>
            <a:picLocks noChangeAspect="1"/>
          </p:cNvPicPr>
          <p:nvPr/>
        </p:nvPicPr>
        <p:blipFill>
          <a:blip r:embed="rId1"/>
          <a:stretch>
            <a:fillRect/>
          </a:stretch>
        </p:blipFill>
        <p:spPr>
          <a:xfrm>
            <a:off x="314325" y="1671955"/>
            <a:ext cx="4746625" cy="2486660"/>
          </a:xfrm>
          <a:prstGeom prst="rect">
            <a:avLst/>
          </a:prstGeom>
        </p:spPr>
      </p:pic>
      <p:pic>
        <p:nvPicPr>
          <p:cNvPr id="6" name="Picture 5"/>
          <p:cNvPicPr>
            <a:picLocks noChangeAspect="1"/>
          </p:cNvPicPr>
          <p:nvPr/>
        </p:nvPicPr>
        <p:blipFill>
          <a:blip r:embed="rId2"/>
          <a:stretch>
            <a:fillRect/>
          </a:stretch>
        </p:blipFill>
        <p:spPr>
          <a:xfrm>
            <a:off x="6852285" y="1671955"/>
            <a:ext cx="2409190" cy="4902835"/>
          </a:xfrm>
          <a:prstGeom prst="rect">
            <a:avLst/>
          </a:prstGeom>
        </p:spPr>
      </p:pic>
      <p:pic>
        <p:nvPicPr>
          <p:cNvPr id="8" name="Picture 7"/>
          <p:cNvPicPr>
            <a:picLocks noChangeAspect="1"/>
          </p:cNvPicPr>
          <p:nvPr/>
        </p:nvPicPr>
        <p:blipFill>
          <a:blip r:embed="rId3"/>
          <a:stretch>
            <a:fillRect/>
          </a:stretch>
        </p:blipFill>
        <p:spPr>
          <a:xfrm>
            <a:off x="3012440" y="2794635"/>
            <a:ext cx="4168775" cy="3390900"/>
          </a:xfrm>
          <a:prstGeom prst="rect">
            <a:avLst/>
          </a:prstGeom>
        </p:spPr>
      </p:pic>
      <p:pic>
        <p:nvPicPr>
          <p:cNvPr id="9" name="Picture 8"/>
          <p:cNvPicPr>
            <a:picLocks noChangeAspect="1"/>
          </p:cNvPicPr>
          <p:nvPr/>
        </p:nvPicPr>
        <p:blipFill>
          <a:blip r:embed="rId4"/>
          <a:stretch>
            <a:fillRect/>
          </a:stretch>
        </p:blipFill>
        <p:spPr>
          <a:xfrm>
            <a:off x="184785" y="4643755"/>
            <a:ext cx="3371215" cy="1931035"/>
          </a:xfrm>
          <a:prstGeom prst="rect">
            <a:avLst/>
          </a:prstGeom>
        </p:spPr>
      </p:pic>
    </p:spTree>
  </p:cSld>
  <p:clrMapOvr>
    <a:masterClrMapping/>
  </p:clrMapOvr>
  <p:transition advClick="0" advTm="165000"/>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graphicFrame>
        <p:nvGraphicFramePr>
          <p:cNvPr id="2" name="Table 1"/>
          <p:cNvGraphicFramePr/>
          <p:nvPr/>
        </p:nvGraphicFramePr>
        <p:xfrm>
          <a:off x="142875" y="800100"/>
          <a:ext cx="8787130" cy="5986145"/>
        </p:xfrm>
        <a:graphic>
          <a:graphicData uri="http://schemas.openxmlformats.org/drawingml/2006/table">
            <a:tbl>
              <a:tblPr firstRow="1" bandRow="1">
                <a:tableStyleId>{5940675A-B579-460E-94D1-54222C63F5DA}</a:tableStyleId>
              </a:tblPr>
              <a:tblGrid>
                <a:gridCol w="4394200"/>
                <a:gridCol w="4392930"/>
              </a:tblGrid>
              <a:tr h="621665">
                <a:tc>
                  <a:txBody>
                    <a:bodyPr/>
                    <a:p>
                      <a:pPr algn="ctr">
                        <a:buNone/>
                      </a:pPr>
                      <a:r>
                        <a:rPr lang="en-US" sz="2000" b="1">
                          <a:solidFill>
                            <a:srgbClr val="008000"/>
                          </a:solidFill>
                          <a:latin typeface="Arial" panose="020B0604020202020204" pitchFamily="34" charset="0"/>
                          <a:cs typeface="Arial" panose="020B0604020202020204" pitchFamily="34" charset="0"/>
                        </a:rPr>
                        <a:t>Advantages</a:t>
                      </a:r>
                      <a:endParaRPr lang="en-US" sz="2000" b="1">
                        <a:solidFill>
                          <a:srgbClr val="008000"/>
                        </a:solidFill>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b="1">
                          <a:solidFill>
                            <a:srgbClr val="008000"/>
                          </a:solidFill>
                          <a:latin typeface="Arial" panose="020B0604020202020204" pitchFamily="34" charset="0"/>
                          <a:cs typeface="Arial" panose="020B0604020202020204" pitchFamily="34" charset="0"/>
                        </a:rPr>
                        <a:t>Disadvantages</a:t>
                      </a:r>
                      <a:endParaRPr lang="en-US" sz="2000" b="1">
                        <a:solidFill>
                          <a:srgbClr val="008000"/>
                        </a:solidFill>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r h="414655">
                <a:tc gridSpan="2">
                  <a:txBody>
                    <a:bodyPr/>
                    <a:p>
                      <a:pPr algn="ctr">
                        <a:buNone/>
                      </a:pPr>
                      <a:r>
                        <a:rPr lang="en-US" sz="2000" b="1">
                          <a:solidFill>
                            <a:srgbClr val="FF0000"/>
                          </a:solidFill>
                          <a:latin typeface="Arial" panose="020B0604020202020204" pitchFamily="34" charset="0"/>
                          <a:cs typeface="Arial" panose="020B0604020202020204" pitchFamily="34" charset="0"/>
                        </a:rPr>
                        <a:t>Mercury thermometer</a:t>
                      </a:r>
                      <a:endParaRPr lang="en-US" sz="2000" b="1">
                        <a:solidFill>
                          <a:srgbClr val="FF0000"/>
                        </a:solidFill>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14655">
                <a:tc>
                  <a:txBody>
                    <a:bodyPr/>
                    <a:p>
                      <a:pPr algn="ctr">
                        <a:buNone/>
                      </a:pPr>
                      <a:r>
                        <a:rPr lang="en-US" sz="2000">
                          <a:latin typeface="Arial" panose="020B0604020202020204" pitchFamily="34" charset="0"/>
                          <a:cs typeface="Arial" panose="020B0604020202020204" pitchFamily="34" charset="0"/>
                        </a:rPr>
                        <a:t>cheap</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display is harder to read</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9600">
                <a:tc>
                  <a:txBody>
                    <a:bodyPr/>
                    <a:p>
                      <a:pPr algn="ctr">
                        <a:buNone/>
                      </a:pPr>
                      <a:r>
                        <a:rPr lang="en-US" sz="2000">
                          <a:latin typeface="Arial" panose="020B0604020202020204" pitchFamily="34" charset="0"/>
                          <a:cs typeface="Arial" panose="020B0604020202020204" pitchFamily="34" charset="0"/>
                        </a:rPr>
                        <a:t>durable</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does not work below -39 </a:t>
                      </a:r>
                      <a:r>
                        <a:rPr lang="en-US" sz="2000" baseline="30000">
                          <a:latin typeface="Arial" panose="020B0604020202020204" pitchFamily="34" charset="0"/>
                          <a:cs typeface="Arial" panose="020B0604020202020204" pitchFamily="34" charset="0"/>
                        </a:rPr>
                        <a:t>0</a:t>
                      </a:r>
                      <a:r>
                        <a:rPr lang="en-US" sz="2000">
                          <a:latin typeface="Arial" panose="020B0604020202020204" pitchFamily="34" charset="0"/>
                          <a:cs typeface="Arial" panose="020B0604020202020204" pitchFamily="34" charset="0"/>
                        </a:rPr>
                        <a:t>C (Hg freezing point)</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655">
                <a:tc>
                  <a:txBody>
                    <a:bodyPr/>
                    <a:p>
                      <a:pPr algn="ctr">
                        <a:buNone/>
                      </a:pPr>
                      <a:r>
                        <a:rPr lang="en-US" sz="2000">
                          <a:latin typeface="Arial" panose="020B0604020202020204" pitchFamily="34" charset="0"/>
                          <a:cs typeface="Arial" panose="020B0604020202020204" pitchFamily="34" charset="0"/>
                        </a:rPr>
                        <a:t>accurate</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cannot be used for thermograph</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020">
                <a:tc>
                  <a:txBody>
                    <a:bodyPr/>
                    <a:p>
                      <a:pPr algn="ctr">
                        <a:buNone/>
                      </a:pPr>
                      <a:r>
                        <a:rPr lang="en-US" sz="2000">
                          <a:latin typeface="Arial" panose="020B0604020202020204" pitchFamily="34" charset="0"/>
                          <a:cs typeface="Arial" panose="020B0604020202020204" pitchFamily="34" charset="0"/>
                        </a:rPr>
                        <a:t>easily calibrated</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slow response</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655">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fragile</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655">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mercury vapour is poisonous</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r h="414020">
                <a:tc gridSpan="2">
                  <a:txBody>
                    <a:bodyPr/>
                    <a:p>
                      <a:pPr algn="ctr">
                        <a:buNone/>
                      </a:pPr>
                      <a:r>
                        <a:rPr lang="en-US" sz="2000" b="1">
                          <a:solidFill>
                            <a:srgbClr val="FF0000"/>
                          </a:solidFill>
                          <a:latin typeface="Arial" panose="020B0604020202020204" pitchFamily="34" charset="0"/>
                          <a:cs typeface="Arial" panose="020B0604020202020204" pitchFamily="34" charset="0"/>
                        </a:rPr>
                        <a:t>Alcohol thermometer (compared to a mercury thermometer)</a:t>
                      </a:r>
                      <a:endParaRPr lang="en-US" sz="2000" b="1">
                        <a:solidFill>
                          <a:srgbClr val="FF0000"/>
                        </a:solidFill>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14655">
                <a:tc>
                  <a:txBody>
                    <a:bodyPr/>
                    <a:p>
                      <a:pPr algn="ctr">
                        <a:buNone/>
                      </a:pPr>
                      <a:r>
                        <a:rPr lang="en-US" sz="2000">
                          <a:latin typeface="Arial" panose="020B0604020202020204" pitchFamily="34" charset="0"/>
                          <a:cs typeface="Arial" panose="020B0604020202020204" pitchFamily="34" charset="0"/>
                        </a:rPr>
                        <a:t>lower freezing point (-114 </a:t>
                      </a:r>
                      <a:r>
                        <a:rPr lang="en-US" sz="2000" baseline="30000">
                          <a:latin typeface="Arial" panose="020B0604020202020204" pitchFamily="34" charset="0"/>
                          <a:cs typeface="Arial" panose="020B0604020202020204" pitchFamily="34" charset="0"/>
                        </a:rPr>
                        <a:t>0</a:t>
                      </a:r>
                      <a:r>
                        <a:rPr lang="en-US" sz="2000">
                          <a:latin typeface="Arial" panose="020B0604020202020204" pitchFamily="34" charset="0"/>
                          <a:cs typeface="Arial" panose="020B0604020202020204" pitchFamily="34" charset="0"/>
                        </a:rPr>
                        <a:t>C)</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less durable (alcohol evaporates)</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655">
                <a:tc>
                  <a:txBody>
                    <a:bodyPr/>
                    <a:p>
                      <a:pPr algn="ctr">
                        <a:buNone/>
                      </a:pPr>
                      <a:r>
                        <a:rPr lang="en-US" sz="2000">
                          <a:latin typeface="Arial" panose="020B0604020202020204" pitchFamily="34" charset="0"/>
                          <a:cs typeface="Arial" panose="020B0604020202020204" pitchFamily="34" charset="0"/>
                        </a:rPr>
                        <a:t>larger coefficient of expansion</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alcohol can polymerize</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9600">
                <a:tc>
                  <a:txBody>
                    <a:bodyPr/>
                    <a:p>
                      <a:pPr algn="ctr">
                        <a:buNone/>
                      </a:pPr>
                      <a:r>
                        <a:rPr lang="en-US" sz="2000">
                          <a:latin typeface="Arial" panose="020B0604020202020204" pitchFamily="34" charset="0"/>
                          <a:cs typeface="Arial" panose="020B0604020202020204" pitchFamily="34" charset="0"/>
                        </a:rPr>
                        <a:t>less hazardous</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fluid loss by evaporation hard to avoid</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655">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lower boiling point (60 </a:t>
                      </a:r>
                      <a:r>
                        <a:rPr lang="en-US" sz="2000" baseline="30000">
                          <a:latin typeface="Arial" panose="020B0604020202020204" pitchFamily="34" charset="0"/>
                          <a:cs typeface="Arial" panose="020B0604020202020204" pitchFamily="34" charset="0"/>
                        </a:rPr>
                        <a:t>0</a:t>
                      </a:r>
                      <a:r>
                        <a:rPr lang="en-US" sz="2000">
                          <a:latin typeface="Arial" panose="020B0604020202020204" pitchFamily="34" charset="0"/>
                          <a:cs typeface="Arial" panose="020B0604020202020204" pitchFamily="34" charset="0"/>
                        </a:rPr>
                        <a:t>C)</a:t>
                      </a:r>
                      <a:endParaRPr lang="en-US" sz="2000">
                        <a:latin typeface="Arial" panose="020B0604020202020204" pitchFamily="34" charset="0"/>
                        <a:ea typeface="Calibri" panose="020F050202020403020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advClick="0" advTm="165000"/>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Thermocouple</a:t>
            </a:r>
            <a:endParaRPr lang="en-US" altLang="en-US" sz="5200"/>
          </a:p>
        </p:txBody>
      </p:sp>
      <p:sp>
        <p:nvSpPr>
          <p:cNvPr id="4" name="Text Box 3"/>
          <p:cNvSpPr txBox="1"/>
          <p:nvPr/>
        </p:nvSpPr>
        <p:spPr>
          <a:xfrm>
            <a:off x="12065" y="672465"/>
            <a:ext cx="8938260" cy="1630045"/>
          </a:xfrm>
          <a:prstGeom prst="rect">
            <a:avLst/>
          </a:prstGeom>
          <a:noFill/>
        </p:spPr>
        <p:txBody>
          <a:bodyPr wrap="square" rtlCol="0" anchor="t">
            <a:spAutoFit/>
          </a:bodyPr>
          <a:p>
            <a:r>
              <a:rPr lang="en-US" sz="2000"/>
              <a:t>A thermocouple consists of a mechanical junction of two dissimilar metals. This junction generates a small electrical potential (voltage), the value of which depends upon the temperature of the junction. Thus with calibration, and an appropriate choice of metals, one can obtain a thermometer for the desired temperature range.</a:t>
            </a:r>
            <a:endParaRPr lang="en-US" sz="2000"/>
          </a:p>
        </p:txBody>
      </p:sp>
      <p:pic>
        <p:nvPicPr>
          <p:cNvPr id="3" name="Picture 2"/>
          <p:cNvPicPr>
            <a:picLocks noChangeAspect="1"/>
          </p:cNvPicPr>
          <p:nvPr/>
        </p:nvPicPr>
        <p:blipFill>
          <a:blip r:embed="rId1"/>
          <a:stretch>
            <a:fillRect/>
          </a:stretch>
        </p:blipFill>
        <p:spPr>
          <a:xfrm>
            <a:off x="1118870" y="2461260"/>
            <a:ext cx="6905625" cy="3790950"/>
          </a:xfrm>
          <a:prstGeom prst="rect">
            <a:avLst/>
          </a:prstGeom>
        </p:spPr>
      </p:pic>
    </p:spTree>
  </p:cSld>
  <p:clrMapOvr>
    <a:masterClrMapping/>
  </p:clrMapOvr>
  <p:transition advClick="0" advTm="165000"/>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Thermocouple</a:t>
            </a:r>
            <a:endParaRPr lang="en-US" altLang="en-US" sz="5200"/>
          </a:p>
        </p:txBody>
      </p:sp>
      <p:sp>
        <p:nvSpPr>
          <p:cNvPr id="4" name="Text Box 3"/>
          <p:cNvSpPr txBox="1"/>
          <p:nvPr/>
        </p:nvSpPr>
        <p:spPr>
          <a:xfrm>
            <a:off x="12065" y="672465"/>
            <a:ext cx="8938260" cy="2245360"/>
          </a:xfrm>
          <a:prstGeom prst="rect">
            <a:avLst/>
          </a:prstGeom>
          <a:noFill/>
        </p:spPr>
        <p:txBody>
          <a:bodyPr wrap="square" rtlCol="0" anchor="t">
            <a:spAutoFit/>
          </a:bodyPr>
          <a:p>
            <a:r>
              <a:rPr lang="en-US" sz="2000"/>
              <a:t>The bigger the temperature difference between the two junctions, the greater the electric current (the thermocouple is not linear).</a:t>
            </a:r>
            <a:endParaRPr lang="en-US" sz="2000"/>
          </a:p>
          <a:p>
            <a:r>
              <a:rPr lang="en-US" sz="2000" u="sng"/>
              <a:t>Advantages of thermocouple:</a:t>
            </a:r>
            <a:endParaRPr lang="en-US" sz="2000"/>
          </a:p>
          <a:p>
            <a:r>
              <a:rPr lang="en-US" sz="2000"/>
              <a:t>1. Measure rapidly changing temperatures</a:t>
            </a:r>
            <a:endParaRPr lang="en-US" sz="2000"/>
          </a:p>
          <a:p>
            <a:r>
              <a:rPr lang="en-US" sz="2000"/>
              <a:t>2. Measures higher temperatures</a:t>
            </a:r>
            <a:endParaRPr lang="en-US" sz="2000"/>
          </a:p>
          <a:p>
            <a:r>
              <a:rPr lang="en-US" sz="2000"/>
              <a:t>3. Can be read and logged (recorded) in a computer</a:t>
            </a:r>
            <a:endParaRPr lang="en-US" sz="2000"/>
          </a:p>
          <a:p>
            <a:r>
              <a:rPr lang="en-US" sz="2000"/>
              <a:t>4. Sensitive</a:t>
            </a:r>
            <a:endParaRPr lang="en-US" sz="2000"/>
          </a:p>
        </p:txBody>
      </p:sp>
      <p:pic>
        <p:nvPicPr>
          <p:cNvPr id="3" name="Picture 2"/>
          <p:cNvPicPr>
            <a:picLocks noChangeAspect="1"/>
          </p:cNvPicPr>
          <p:nvPr/>
        </p:nvPicPr>
        <p:blipFill>
          <a:blip r:embed="rId1"/>
          <a:stretch>
            <a:fillRect/>
          </a:stretch>
        </p:blipFill>
        <p:spPr>
          <a:xfrm>
            <a:off x="1119505" y="3024505"/>
            <a:ext cx="6905625" cy="3790950"/>
          </a:xfrm>
          <a:prstGeom prst="rect">
            <a:avLst/>
          </a:prstGeom>
        </p:spPr>
      </p:pic>
    </p:spTree>
  </p:cSld>
  <p:clrMapOvr>
    <a:masterClrMapping/>
  </p:clrMapOvr>
  <p:transition advClick="0" advTm="165000"/>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Thermocouple</a:t>
            </a:r>
            <a:endParaRPr lang="en-US" altLang="en-US" sz="5200"/>
          </a:p>
        </p:txBody>
      </p:sp>
      <p:sp>
        <p:nvSpPr>
          <p:cNvPr id="4" name="Text Box 3"/>
          <p:cNvSpPr txBox="1"/>
          <p:nvPr/>
        </p:nvSpPr>
        <p:spPr>
          <a:xfrm>
            <a:off x="12065" y="672465"/>
            <a:ext cx="8938260" cy="398780"/>
          </a:xfrm>
          <a:prstGeom prst="rect">
            <a:avLst/>
          </a:prstGeom>
          <a:noFill/>
        </p:spPr>
        <p:txBody>
          <a:bodyPr wrap="square" rtlCol="0" anchor="t">
            <a:spAutoFit/>
          </a:bodyPr>
          <a:p>
            <a:r>
              <a:rPr lang="en-US" altLang="en-US" sz="2000"/>
              <a:t>Explain how you would use this equipment to calibrate the thermocouple.</a:t>
            </a:r>
            <a:endParaRPr lang="en-US" altLang="en-US" sz="2000"/>
          </a:p>
        </p:txBody>
      </p:sp>
      <p:pic>
        <p:nvPicPr>
          <p:cNvPr id="2" name="Picture 1"/>
          <p:cNvPicPr>
            <a:picLocks noChangeAspect="1"/>
          </p:cNvPicPr>
          <p:nvPr/>
        </p:nvPicPr>
        <p:blipFill>
          <a:blip r:embed="rId1"/>
          <a:stretch>
            <a:fillRect/>
          </a:stretch>
        </p:blipFill>
        <p:spPr>
          <a:xfrm>
            <a:off x="974090" y="1071245"/>
            <a:ext cx="7444105" cy="5763260"/>
          </a:xfrm>
          <a:prstGeom prst="rect">
            <a:avLst/>
          </a:prstGeom>
        </p:spPr>
      </p:pic>
      <p:sp>
        <p:nvSpPr>
          <p:cNvPr id="5" name="Text Box 4"/>
          <p:cNvSpPr txBox="1"/>
          <p:nvPr/>
        </p:nvSpPr>
        <p:spPr>
          <a:xfrm>
            <a:off x="1586230" y="3141345"/>
            <a:ext cx="4495800" cy="829945"/>
          </a:xfrm>
          <a:prstGeom prst="rect">
            <a:avLst/>
          </a:prstGeom>
          <a:noFill/>
        </p:spPr>
        <p:txBody>
          <a:bodyPr wrap="square" rtlCol="0">
            <a:spAutoFit/>
          </a:bodyPr>
          <a:p>
            <a:pPr algn="ctr"/>
            <a:r>
              <a:rPr lang="en-US" altLang="en-US" sz="2400" b="1">
                <a:solidFill>
                  <a:srgbClr val="FFFF00"/>
                </a:solidFill>
              </a:rPr>
              <a:t>Draw a circuit diagram for this circuit</a:t>
            </a:r>
            <a:endParaRPr lang="en-US" altLang="en-US" sz="2400" b="1">
              <a:solidFill>
                <a:srgbClr val="FFFF00"/>
              </a:solidFill>
            </a:endParaRPr>
          </a:p>
        </p:txBody>
      </p:sp>
    </p:spTree>
  </p:cSld>
  <p:clrMapOvr>
    <a:masterClrMapping/>
  </p:clrMapOvr>
  <p:transition advClick="0" advTm="1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itle 39937"/>
          <p:cNvSpPr>
            <a:spLocks noGrp="1"/>
          </p:cNvSpPr>
          <p:nvPr>
            <p:ph type="title"/>
          </p:nvPr>
        </p:nvSpPr>
        <p:spPr/>
        <p:txBody>
          <a:bodyPr anchor="ctr"/>
          <a:p>
            <a:r>
              <a:rPr lang="en-US" altLang="en-US"/>
              <a:t>Thermometers</a:t>
            </a:r>
            <a:endParaRPr lang="en-US" altLang="en-US" sz="5200"/>
          </a:p>
        </p:txBody>
      </p:sp>
      <p:graphicFrame>
        <p:nvGraphicFramePr>
          <p:cNvPr id="3" name="Table 2"/>
          <p:cNvGraphicFramePr/>
          <p:nvPr/>
        </p:nvGraphicFramePr>
        <p:xfrm>
          <a:off x="12065" y="671830"/>
          <a:ext cx="9119870" cy="6153150"/>
        </p:xfrm>
        <a:graphic>
          <a:graphicData uri="http://schemas.openxmlformats.org/drawingml/2006/table">
            <a:tbl>
              <a:tblPr firstRow="1" bandRow="1">
                <a:tableStyleId>{5940675A-B579-460E-94D1-54222C63F5DA}</a:tableStyleId>
              </a:tblPr>
              <a:tblGrid>
                <a:gridCol w="4561205"/>
                <a:gridCol w="4558665"/>
              </a:tblGrid>
              <a:tr h="267970">
                <a:tc>
                  <a:txBody>
                    <a:bodyPr/>
                    <a:p>
                      <a:pPr algn="ctr">
                        <a:buNone/>
                      </a:pPr>
                      <a:r>
                        <a:rPr lang="en-US" sz="2000" b="1">
                          <a:solidFill>
                            <a:srgbClr val="008000"/>
                          </a:solidFill>
                          <a:latin typeface="Arial" panose="020B0604020202020204" pitchFamily="34" charset="0"/>
                          <a:cs typeface="Arial" panose="020B0604020202020204" pitchFamily="34" charset="0"/>
                        </a:rPr>
                        <a:t>Advantages</a:t>
                      </a:r>
                      <a:endParaRPr lang="en-US" sz="2000" b="1">
                        <a:solidFill>
                          <a:srgbClr val="008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b="1">
                          <a:solidFill>
                            <a:srgbClr val="008000"/>
                          </a:solidFill>
                          <a:latin typeface="Arial" panose="020B0604020202020204" pitchFamily="34" charset="0"/>
                          <a:cs typeface="Arial" panose="020B0604020202020204" pitchFamily="34" charset="0"/>
                        </a:rPr>
                        <a:t>Disadvantages</a:t>
                      </a:r>
                      <a:endParaRPr lang="en-US" sz="2000" b="1">
                        <a:solidFill>
                          <a:srgbClr val="008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r h="266700">
                <a:tc gridSpan="2">
                  <a:txBody>
                    <a:bodyPr/>
                    <a:p>
                      <a:pPr algn="ctr">
                        <a:buNone/>
                      </a:pPr>
                      <a:r>
                        <a:rPr lang="en-US" sz="2000" b="1">
                          <a:solidFill>
                            <a:srgbClr val="FF0000"/>
                          </a:solidFill>
                          <a:latin typeface="Arial" panose="020B0604020202020204" pitchFamily="34" charset="0"/>
                          <a:cs typeface="Arial" panose="020B0604020202020204" pitchFamily="34" charset="0"/>
                        </a:rPr>
                        <a:t>Bimetallic thermometer </a:t>
                      </a:r>
                      <a:endParaRPr lang="en-US" sz="2000" b="1">
                        <a:solidFill>
                          <a:srgbClr val="FF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68000">
                <a:tc>
                  <a:txBody>
                    <a:bodyPr/>
                    <a:p>
                      <a:pPr algn="ctr">
                        <a:buNone/>
                      </a:pPr>
                      <a:r>
                        <a:rPr lang="en-US" sz="2000">
                          <a:latin typeface="Arial" panose="020B0604020202020204" pitchFamily="34" charset="0"/>
                          <a:cs typeface="Arial" panose="020B0604020202020204" pitchFamily="34" charset="0"/>
                        </a:rPr>
                        <a:t>cheap</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requires frequent calibration</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7335">
                <a:tc>
                  <a:txBody>
                    <a:bodyPr/>
                    <a:p>
                      <a:pPr algn="ctr">
                        <a:buNone/>
                      </a:pPr>
                      <a:r>
                        <a:rPr lang="en-US" sz="2000">
                          <a:latin typeface="Arial" panose="020B0604020202020204" pitchFamily="34" charset="0"/>
                          <a:cs typeface="Arial" panose="020B0604020202020204" pitchFamily="34" charset="0"/>
                        </a:rPr>
                        <a:t>durable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fairly slow response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35305">
                <a:tc>
                  <a:txBody>
                    <a:bodyPr/>
                    <a:p>
                      <a:pPr algn="ctr">
                        <a:buNone/>
                      </a:pPr>
                      <a:r>
                        <a:rPr lang="en-US" sz="2000">
                          <a:latin typeface="Arial" panose="020B0604020202020204" pitchFamily="34" charset="0"/>
                          <a:cs typeface="Arial" panose="020B0604020202020204" pitchFamily="34" charset="0"/>
                        </a:rPr>
                        <a:t>can be used for thermograph</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7335">
                <a:tc>
                  <a:txBody>
                    <a:bodyPr/>
                    <a:p>
                      <a:pPr algn="ctr">
                        <a:buNone/>
                      </a:pPr>
                      <a:r>
                        <a:rPr lang="en-US" sz="2000">
                          <a:latin typeface="Arial" panose="020B0604020202020204" pitchFamily="34" charset="0"/>
                          <a:cs typeface="Arial" panose="020B0604020202020204" pitchFamily="34" charset="0"/>
                        </a:rPr>
                        <a:t>easily calibrated</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r h="267335">
                <a:tc gridSpan="2">
                  <a:txBody>
                    <a:bodyPr/>
                    <a:p>
                      <a:pPr algn="ctr">
                        <a:buNone/>
                      </a:pPr>
                      <a:r>
                        <a:rPr lang="en-US" sz="2000" b="1">
                          <a:solidFill>
                            <a:srgbClr val="FF0000"/>
                          </a:solidFill>
                          <a:latin typeface="Arial" panose="020B0604020202020204" pitchFamily="34" charset="0"/>
                          <a:cs typeface="Arial" panose="020B0604020202020204" pitchFamily="34" charset="0"/>
                        </a:rPr>
                        <a:t>Electric resistance thermometer</a:t>
                      </a:r>
                      <a:endParaRPr lang="en-US" sz="2000" b="1">
                        <a:solidFill>
                          <a:srgbClr val="FF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535305">
                <a:tc>
                  <a:txBody>
                    <a:bodyPr/>
                    <a:p>
                      <a:pPr algn="ctr">
                        <a:buNone/>
                      </a:pPr>
                      <a:r>
                        <a:rPr lang="en-US" sz="2000">
                          <a:latin typeface="Arial" panose="020B0604020202020204" pitchFamily="34" charset="0"/>
                          <a:cs typeface="Arial" panose="020B0604020202020204" pitchFamily="34" charset="0"/>
                        </a:rPr>
                        <a:t>display is easy to read</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tends to 'drift' after years of use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7970">
                <a:tc>
                  <a:txBody>
                    <a:bodyPr/>
                    <a:p>
                      <a:pPr algn="ctr">
                        <a:buNone/>
                      </a:pPr>
                      <a:r>
                        <a:rPr lang="en-US" sz="2000">
                          <a:latin typeface="Arial" panose="020B0604020202020204" pitchFamily="34" charset="0"/>
                          <a:cs typeface="Arial" panose="020B0604020202020204" pitchFamily="34" charset="0"/>
                        </a:rPr>
                        <a:t>rapid response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expensive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34670">
                <a:tc>
                  <a:txBody>
                    <a:bodyPr/>
                    <a:p>
                      <a:pPr algn="ctr">
                        <a:buNone/>
                      </a:pPr>
                      <a:r>
                        <a:rPr lang="en-US" sz="2000">
                          <a:latin typeface="Arial" panose="020B0604020202020204" pitchFamily="34" charset="0"/>
                          <a:cs typeface="Arial" panose="020B0604020202020204" pitchFamily="34" charset="0"/>
                        </a:rPr>
                        <a:t>accurate over broad temperature range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r h="267970">
                <a:tc gridSpan="2">
                  <a:txBody>
                    <a:bodyPr/>
                    <a:p>
                      <a:pPr algn="ctr">
                        <a:buNone/>
                      </a:pPr>
                      <a:r>
                        <a:rPr lang="en-US" sz="2000" b="1">
                          <a:solidFill>
                            <a:srgbClr val="FF0000"/>
                          </a:solidFill>
                          <a:latin typeface="Arial" panose="020B0604020202020204" pitchFamily="34" charset="0"/>
                          <a:cs typeface="Arial" panose="020B0604020202020204" pitchFamily="34" charset="0"/>
                        </a:rPr>
                        <a:t>Thermocouple</a:t>
                      </a:r>
                      <a:endParaRPr lang="en-US" sz="2000" b="1">
                        <a:solidFill>
                          <a:srgbClr val="FF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38100" cap="flat" cmpd="sng">
                      <a:solidFill>
                        <a:srgbClr val="080000"/>
                      </a:solidFill>
                      <a:prstDash val="solid"/>
                      <a:headEnd type="none" w="med" len="med"/>
                      <a:tailEnd type="none" w="med" len="med"/>
                    </a:lnR>
                    <a:lnT w="381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534670">
                <a:tc>
                  <a:txBody>
                    <a:bodyPr/>
                    <a:p>
                      <a:pPr algn="ctr">
                        <a:buNone/>
                      </a:pPr>
                      <a:r>
                        <a:rPr lang="en-US" sz="2000">
                          <a:latin typeface="Arial" panose="020B0604020202020204" pitchFamily="34" charset="0"/>
                          <a:cs typeface="Arial" panose="020B0604020202020204" pitchFamily="34" charset="0"/>
                        </a:rPr>
                        <a:t>display is easy to read</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ancillary equipment is expensive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7970">
                <a:tc>
                  <a:txBody>
                    <a:bodyPr/>
                    <a:p>
                      <a:pPr algn="ctr">
                        <a:buNone/>
                      </a:pPr>
                      <a:r>
                        <a:rPr lang="en-US" sz="2000">
                          <a:latin typeface="Arial" panose="020B0604020202020204" pitchFamily="34" charset="0"/>
                          <a:cs typeface="Arial" panose="020B0604020202020204" pitchFamily="34" charset="0"/>
                        </a:rPr>
                        <a:t>durable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hard to calibrate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02005">
                <a:tc>
                  <a:txBody>
                    <a:bodyPr/>
                    <a:p>
                      <a:pPr algn="ctr">
                        <a:buNone/>
                      </a:pPr>
                      <a:r>
                        <a:rPr lang="en-US" sz="2000">
                          <a:latin typeface="Arial" panose="020B0604020202020204" pitchFamily="34" charset="0"/>
                          <a:cs typeface="Arial" panose="020B0604020202020204" pitchFamily="34" charset="0"/>
                        </a:rPr>
                        <a:t>can measure temperature variations over a distance of less than 1 cm</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2000">
                          <a:latin typeface="Arial" panose="020B0604020202020204" pitchFamily="34" charset="0"/>
                          <a:cs typeface="Arial" panose="020B0604020202020204" pitchFamily="34" charset="0"/>
                        </a:rPr>
                        <a:t>measures only a temperature difference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7970">
                <a:tc>
                  <a:txBody>
                    <a:bodyPr/>
                    <a:p>
                      <a:pPr algn="ctr">
                        <a:buNone/>
                      </a:pPr>
                      <a:r>
                        <a:rPr lang="en-US" sz="2000">
                          <a:latin typeface="Arial" panose="020B0604020202020204" pitchFamily="34" charset="0"/>
                          <a:cs typeface="Arial" panose="020B0604020202020204" pitchFamily="34" charset="0"/>
                        </a:rPr>
                        <a:t>rapid response</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381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c>
                  <a:txBody>
                    <a:bodyPr/>
                    <a:p>
                      <a:pPr>
                        <a:buNone/>
                      </a:pP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381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381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advClick="0" advTm="165000"/>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3" name="Rectangle 3"/>
          <p:cNvSpPr>
            <a:spLocks noGrp="1"/>
          </p:cNvSpPr>
          <p:nvPr>
            <p:ph idx="1"/>
          </p:nvPr>
        </p:nvSpPr>
        <p:spPr>
          <a:xfrm>
            <a:off x="97790" y="1127760"/>
            <a:ext cx="8382000" cy="3657600"/>
          </a:xfrm>
        </p:spPr>
        <p:txBody>
          <a:bodyPr vert="horz" wrap="square" lIns="91440" tIns="45720" rIns="91440" bIns="45720" anchor="t" anchorCtr="0"/>
          <a:p>
            <a:pPr eaLnBrk="1" hangingPunct="1"/>
            <a:r>
              <a:rPr lang="en-US" altLang="en-US" sz="2800" b="1" dirty="0">
                <a:solidFill>
                  <a:srgbClr val="FF0000"/>
                </a:solidFill>
                <a:latin typeface="Arial" panose="020B0604020202020204" pitchFamily="34" charset="0"/>
                <a:cs typeface="Arial" panose="020B0604020202020204" pitchFamily="34" charset="0"/>
              </a:rPr>
              <a:t>Thermochemistry</a:t>
            </a:r>
            <a:r>
              <a:rPr lang="en-US" altLang="en-US" sz="2800" dirty="0">
                <a:latin typeface="Arial" panose="020B0604020202020204" pitchFamily="34" charset="0"/>
                <a:cs typeface="Arial" panose="020B0604020202020204" pitchFamily="34" charset="0"/>
              </a:rPr>
              <a:t> is the study of energy changes that occur during chemical reactions.</a:t>
            </a:r>
            <a:endParaRPr lang="en-US" altLang="en-US" sz="2800" dirty="0">
              <a:latin typeface="Arial" panose="020B0604020202020204" pitchFamily="34" charset="0"/>
              <a:cs typeface="Arial" panose="020B0604020202020204" pitchFamily="34" charset="0"/>
            </a:endParaRPr>
          </a:p>
          <a:p>
            <a:pPr eaLnBrk="1" hangingPunct="1"/>
            <a:r>
              <a:rPr lang="en-US" altLang="en-US" sz="2800" b="1" dirty="0">
                <a:solidFill>
                  <a:srgbClr val="FF0000"/>
                </a:solidFill>
                <a:latin typeface="Arial" panose="020B0604020202020204" pitchFamily="34" charset="0"/>
                <a:cs typeface="Arial" panose="020B0604020202020204" pitchFamily="34" charset="0"/>
              </a:rPr>
              <a:t>System</a:t>
            </a:r>
            <a:r>
              <a:rPr lang="en-US" altLang="en-US" sz="2800" b="1" dirty="0">
                <a:latin typeface="Arial" panose="020B0604020202020204" pitchFamily="34" charset="0"/>
                <a:cs typeface="Arial" panose="020B0604020202020204" pitchFamily="34" charset="0"/>
              </a:rPr>
              <a:t>:</a:t>
            </a:r>
            <a:r>
              <a:rPr lang="en-US" altLang="en-US" sz="2800" dirty="0">
                <a:latin typeface="Arial" panose="020B0604020202020204" pitchFamily="34" charset="0"/>
                <a:cs typeface="Arial" panose="020B0604020202020204" pitchFamily="34" charset="0"/>
              </a:rPr>
              <a:t> the part of the universe being studied.</a:t>
            </a:r>
            <a:endParaRPr lang="en-US" altLang="en-US" sz="2800" dirty="0">
              <a:latin typeface="Arial" panose="020B0604020202020204" pitchFamily="34" charset="0"/>
              <a:cs typeface="Arial" panose="020B0604020202020204" pitchFamily="34" charset="0"/>
            </a:endParaRPr>
          </a:p>
          <a:p>
            <a:pPr eaLnBrk="1" hangingPunct="1"/>
            <a:r>
              <a:rPr lang="en-US" altLang="en-US" sz="2800" b="1" dirty="0">
                <a:solidFill>
                  <a:srgbClr val="FF0000"/>
                </a:solidFill>
                <a:latin typeface="Arial" panose="020B0604020202020204" pitchFamily="34" charset="0"/>
                <a:cs typeface="Arial" panose="020B0604020202020204" pitchFamily="34" charset="0"/>
              </a:rPr>
              <a:t>Surroundings</a:t>
            </a:r>
            <a:r>
              <a:rPr lang="en-US" altLang="en-US" sz="2800" b="1" dirty="0">
                <a:latin typeface="Arial" panose="020B0604020202020204" pitchFamily="34" charset="0"/>
                <a:cs typeface="Arial" panose="020B0604020202020204" pitchFamily="34" charset="0"/>
              </a:rPr>
              <a:t>: </a:t>
            </a:r>
            <a:r>
              <a:rPr lang="en-US" altLang="en-US" sz="2800" dirty="0">
                <a:latin typeface="Arial" panose="020B0604020202020204" pitchFamily="34" charset="0"/>
                <a:cs typeface="Arial" panose="020B0604020202020204" pitchFamily="34" charset="0"/>
              </a:rPr>
              <a:t>the rest of the universe.</a:t>
            </a:r>
            <a:endParaRPr lang="en-US" altLang="en-US" sz="2800" dirty="0">
              <a:latin typeface="Arial" panose="020B0604020202020204" pitchFamily="34" charset="0"/>
              <a:cs typeface="Arial" panose="020B0604020202020204" pitchFamily="34" charset="0"/>
            </a:endParaRPr>
          </a:p>
        </p:txBody>
      </p:sp>
      <p:sp>
        <p:nvSpPr>
          <p:cNvPr id="19458" name="Rectangle 7"/>
          <p:cNvSpPr>
            <a:spLocks noGrp="1"/>
          </p:cNvSpPr>
          <p:nvPr>
            <p:ph type="title"/>
          </p:nvPr>
        </p:nvSpPr>
        <p:spPr/>
        <p:txBody>
          <a:bodyPr vert="horz" wrap="square" lIns="91440" tIns="45720" rIns="91440" bIns="45720" anchor="ctr" anchorCtr="0"/>
          <a:p>
            <a:pPr eaLnBrk="1" hangingPunct="1"/>
            <a:r>
              <a:rPr lang="en-US" altLang="en-US" dirty="0"/>
              <a:t>Thermochemistry: Basic Terms</a:t>
            </a:r>
            <a:endParaRPr lang="en-US" altLang="en-US" dirty="0"/>
          </a:p>
        </p:txBody>
      </p:sp>
      <p:grpSp>
        <p:nvGrpSpPr>
          <p:cNvPr id="11" name="Group 20"/>
          <p:cNvGrpSpPr/>
          <p:nvPr/>
        </p:nvGrpSpPr>
        <p:grpSpPr>
          <a:xfrm>
            <a:off x="250190" y="3108960"/>
            <a:ext cx="8610600" cy="3048000"/>
            <a:chOff x="240" y="1824"/>
            <a:chExt cx="5424" cy="1920"/>
          </a:xfrm>
        </p:grpSpPr>
        <p:sp>
          <p:nvSpPr>
            <p:cNvPr id="19460" name="AutoShape 10"/>
            <p:cNvSpPr/>
            <p:nvPr/>
          </p:nvSpPr>
          <p:spPr>
            <a:xfrm>
              <a:off x="2400" y="1920"/>
              <a:ext cx="816" cy="1488"/>
            </a:xfrm>
            <a:prstGeom prst="can">
              <a:avLst>
                <a:gd name="adj" fmla="val 45588"/>
              </a:avLst>
            </a:prstGeom>
            <a:solidFill>
              <a:srgbClr val="C9FFF5"/>
            </a:solidFill>
            <a:ln w="9525" cap="flat" cmpd="sng">
              <a:solidFill>
                <a:schemeClr val="tx1"/>
              </a:solidFill>
              <a:prstDash val="solid"/>
              <a:round/>
              <a:headEnd type="none" w="med" len="med"/>
              <a:tailEnd type="none" w="med" len="med"/>
            </a:ln>
          </p:spPr>
          <p:txBody>
            <a:bodyPr wrap="none" anchor="ctr" anchorCtr="0"/>
            <a:p>
              <a:pPr indent="0" algn="ctr"/>
              <a:endParaRPr lang="en-US" altLang="en-US" dirty="0">
                <a:solidFill>
                  <a:srgbClr val="00FFCC"/>
                </a:solidFill>
                <a:cs typeface="Arial" panose="020B0604020202020204" pitchFamily="34" charset="0"/>
              </a:endParaRPr>
            </a:p>
          </p:txBody>
        </p:sp>
        <p:sp>
          <p:nvSpPr>
            <p:cNvPr id="19461" name="Rectangle 8"/>
            <p:cNvSpPr/>
            <p:nvPr/>
          </p:nvSpPr>
          <p:spPr>
            <a:xfrm>
              <a:off x="240" y="1824"/>
              <a:ext cx="3552" cy="1920"/>
            </a:xfrm>
            <a:prstGeom prst="rect">
              <a:avLst/>
            </a:prstGeom>
            <a:noFill/>
            <a:ln w="38100" cap="flat" cmpd="sng">
              <a:solidFill>
                <a:schemeClr val="tx1"/>
              </a:solidFill>
              <a:prstDash val="solid"/>
              <a:miter/>
              <a:headEnd type="none" w="med" len="med"/>
              <a:tailEnd type="none" w="med" len="med"/>
            </a:ln>
          </p:spPr>
          <p:txBody>
            <a:bodyPr wrap="none" anchor="ctr" anchorCtr="0"/>
            <a:p>
              <a:pPr indent="0" algn="ctr"/>
              <a:endParaRPr lang="en-US" altLang="en-US" dirty="0">
                <a:solidFill>
                  <a:srgbClr val="000000"/>
                </a:solidFill>
                <a:cs typeface="Arial" panose="020B0604020202020204" pitchFamily="34" charset="0"/>
              </a:endParaRPr>
            </a:p>
          </p:txBody>
        </p:sp>
        <p:sp>
          <p:nvSpPr>
            <p:cNvPr id="19462" name="Text Box 9"/>
            <p:cNvSpPr txBox="1"/>
            <p:nvPr/>
          </p:nvSpPr>
          <p:spPr>
            <a:xfrm>
              <a:off x="576" y="2016"/>
              <a:ext cx="961" cy="327"/>
            </a:xfrm>
            <a:prstGeom prst="rect">
              <a:avLst/>
            </a:prstGeom>
            <a:noFill/>
            <a:ln w="9525">
              <a:noFill/>
            </a:ln>
          </p:spPr>
          <p:txBody>
            <a:bodyPr wrap="none" anchor="t" anchorCtr="0">
              <a:spAutoFit/>
            </a:bodyPr>
            <a:p>
              <a:pPr indent="0" algn="ctr"/>
              <a:r>
                <a:rPr lang="en-US" altLang="en-US" sz="2800" b="1" dirty="0">
                  <a:solidFill>
                    <a:srgbClr val="000000"/>
                  </a:solidFill>
                  <a:cs typeface="Arial" panose="020B0604020202020204" pitchFamily="34" charset="0"/>
                </a:rPr>
                <a:t>Universe</a:t>
              </a:r>
              <a:endParaRPr lang="en-US" altLang="en-US" sz="2800" b="1" dirty="0">
                <a:solidFill>
                  <a:srgbClr val="000000"/>
                </a:solidFill>
                <a:cs typeface="Arial" panose="020B0604020202020204" pitchFamily="34" charset="0"/>
              </a:endParaRPr>
            </a:p>
          </p:txBody>
        </p:sp>
        <p:grpSp>
          <p:nvGrpSpPr>
            <p:cNvPr id="19463" name="Group 17"/>
            <p:cNvGrpSpPr/>
            <p:nvPr/>
          </p:nvGrpSpPr>
          <p:grpSpPr>
            <a:xfrm>
              <a:off x="2449" y="1920"/>
              <a:ext cx="3215" cy="988"/>
              <a:chOff x="2449" y="1920"/>
              <a:chExt cx="3215" cy="988"/>
            </a:xfrm>
          </p:grpSpPr>
          <p:sp>
            <p:nvSpPr>
              <p:cNvPr id="19464" name="Text Box 4"/>
              <p:cNvSpPr txBox="1"/>
              <p:nvPr/>
            </p:nvSpPr>
            <p:spPr>
              <a:xfrm>
                <a:off x="3936" y="1920"/>
                <a:ext cx="1728" cy="988"/>
              </a:xfrm>
              <a:prstGeom prst="rect">
                <a:avLst/>
              </a:prstGeom>
              <a:noFill/>
              <a:ln w="9525">
                <a:noFill/>
              </a:ln>
            </p:spPr>
            <p:txBody>
              <a:bodyPr anchor="t" anchorCtr="0">
                <a:spAutoFit/>
              </a:bodyPr>
              <a:p>
                <a:pPr indent="0" algn="ctr"/>
                <a:r>
                  <a:rPr lang="en-US" altLang="en-US" sz="2400" dirty="0">
                    <a:solidFill>
                      <a:srgbClr val="000000"/>
                    </a:solidFill>
                    <a:cs typeface="Arial" panose="020B0604020202020204" pitchFamily="34" charset="0"/>
                  </a:rPr>
                  <a:t>Focus is on heat and matter transfer between the </a:t>
                </a:r>
                <a:r>
                  <a:rPr lang="en-US" altLang="en-US" sz="2400" b="1" dirty="0">
                    <a:solidFill>
                      <a:srgbClr val="E400E4"/>
                    </a:solidFill>
                    <a:cs typeface="Arial" panose="020B0604020202020204" pitchFamily="34" charset="0"/>
                  </a:rPr>
                  <a:t>system ...</a:t>
                </a:r>
                <a:endParaRPr lang="en-US" altLang="en-US" sz="2400" b="1" dirty="0">
                  <a:solidFill>
                    <a:srgbClr val="E400E4"/>
                  </a:solidFill>
                  <a:cs typeface="Arial" panose="020B0604020202020204" pitchFamily="34" charset="0"/>
                </a:endParaRPr>
              </a:p>
            </p:txBody>
          </p:sp>
          <p:sp>
            <p:nvSpPr>
              <p:cNvPr id="19465" name="Text Box 15"/>
              <p:cNvSpPr txBox="1"/>
              <p:nvPr/>
            </p:nvSpPr>
            <p:spPr>
              <a:xfrm>
                <a:off x="2449" y="2592"/>
                <a:ext cx="703" cy="288"/>
              </a:xfrm>
              <a:prstGeom prst="rect">
                <a:avLst/>
              </a:prstGeom>
              <a:noFill/>
              <a:ln w="9525">
                <a:noFill/>
              </a:ln>
            </p:spPr>
            <p:txBody>
              <a:bodyPr wrap="none" anchor="t" anchorCtr="0">
                <a:spAutoFit/>
              </a:bodyPr>
              <a:p>
                <a:pPr indent="0" algn="ctr"/>
                <a:r>
                  <a:rPr lang="en-US" altLang="en-US" b="1" dirty="0">
                    <a:solidFill>
                      <a:srgbClr val="E400E4"/>
                    </a:solidFill>
                    <a:cs typeface="Arial" panose="020B0604020202020204" pitchFamily="34" charset="0"/>
                  </a:rPr>
                  <a:t>System</a:t>
                </a:r>
                <a:endParaRPr lang="en-US" altLang="en-US" b="1" dirty="0">
                  <a:solidFill>
                    <a:srgbClr val="E400E4"/>
                  </a:solidFill>
                  <a:cs typeface="Arial" panose="020B0604020202020204" pitchFamily="34" charset="0"/>
                </a:endParaRPr>
              </a:p>
            </p:txBody>
          </p:sp>
        </p:grpSp>
      </p:grpSp>
      <p:grpSp>
        <p:nvGrpSpPr>
          <p:cNvPr id="18" name="Group 21"/>
          <p:cNvGrpSpPr/>
          <p:nvPr/>
        </p:nvGrpSpPr>
        <p:grpSpPr>
          <a:xfrm>
            <a:off x="2993390" y="3429635"/>
            <a:ext cx="5486400" cy="2590800"/>
            <a:chOff x="1968" y="2064"/>
            <a:chExt cx="3456" cy="1632"/>
          </a:xfrm>
        </p:grpSpPr>
        <p:grpSp>
          <p:nvGrpSpPr>
            <p:cNvPr id="19467" name="Group 14"/>
            <p:cNvGrpSpPr/>
            <p:nvPr/>
          </p:nvGrpSpPr>
          <p:grpSpPr>
            <a:xfrm>
              <a:off x="1968" y="2064"/>
              <a:ext cx="1632" cy="1632"/>
              <a:chOff x="1968" y="2064"/>
              <a:chExt cx="1632" cy="1632"/>
            </a:xfrm>
          </p:grpSpPr>
          <p:sp>
            <p:nvSpPr>
              <p:cNvPr id="19468" name="Text Box 11"/>
              <p:cNvSpPr txBox="1"/>
              <p:nvPr/>
            </p:nvSpPr>
            <p:spPr>
              <a:xfrm>
                <a:off x="2208" y="3408"/>
                <a:ext cx="1248" cy="288"/>
              </a:xfrm>
              <a:prstGeom prst="rect">
                <a:avLst/>
              </a:prstGeom>
              <a:noFill/>
              <a:ln w="9525">
                <a:noFill/>
              </a:ln>
            </p:spPr>
            <p:txBody>
              <a:bodyPr wrap="none" anchor="t" anchorCtr="0">
                <a:spAutoFit/>
              </a:bodyPr>
              <a:p>
                <a:pPr indent="0" algn="ctr"/>
                <a:r>
                  <a:rPr lang="en-US" altLang="en-US" b="1" dirty="0">
                    <a:solidFill>
                      <a:srgbClr val="FF9900"/>
                    </a:solidFill>
                    <a:cs typeface="Arial" panose="020B0604020202020204" pitchFamily="34" charset="0"/>
                  </a:rPr>
                  <a:t>Surroundings</a:t>
                </a:r>
                <a:endParaRPr lang="en-US" altLang="en-US" b="1" dirty="0">
                  <a:solidFill>
                    <a:srgbClr val="FF9900"/>
                  </a:solidFill>
                  <a:cs typeface="Arial" panose="020B0604020202020204" pitchFamily="34" charset="0"/>
                </a:endParaRPr>
              </a:p>
            </p:txBody>
          </p:sp>
          <p:sp>
            <p:nvSpPr>
              <p:cNvPr id="19469" name="Text Box 12"/>
              <p:cNvSpPr txBox="1"/>
              <p:nvPr/>
            </p:nvSpPr>
            <p:spPr>
              <a:xfrm rot="-5400000">
                <a:off x="1488" y="2544"/>
                <a:ext cx="1248" cy="288"/>
              </a:xfrm>
              <a:prstGeom prst="rect">
                <a:avLst/>
              </a:prstGeom>
              <a:noFill/>
              <a:ln w="9525">
                <a:noFill/>
              </a:ln>
            </p:spPr>
            <p:txBody>
              <a:bodyPr wrap="none" anchor="t" anchorCtr="0">
                <a:spAutoFit/>
              </a:bodyPr>
              <a:p>
                <a:pPr indent="0" algn="ctr"/>
                <a:r>
                  <a:rPr lang="en-US" altLang="en-US" b="1" dirty="0">
                    <a:solidFill>
                      <a:srgbClr val="FF9900"/>
                    </a:solidFill>
                    <a:cs typeface="Arial" panose="020B0604020202020204" pitchFamily="34" charset="0"/>
                  </a:rPr>
                  <a:t>Surroundings</a:t>
                </a:r>
                <a:endParaRPr lang="en-US" altLang="en-US" b="1" dirty="0">
                  <a:solidFill>
                    <a:srgbClr val="FF9900"/>
                  </a:solidFill>
                  <a:cs typeface="Arial" panose="020B0604020202020204" pitchFamily="34" charset="0"/>
                </a:endParaRPr>
              </a:p>
            </p:txBody>
          </p:sp>
          <p:sp>
            <p:nvSpPr>
              <p:cNvPr id="19470" name="Text Box 13"/>
              <p:cNvSpPr txBox="1"/>
              <p:nvPr/>
            </p:nvSpPr>
            <p:spPr>
              <a:xfrm rot="5400000" flipH="1">
                <a:off x="2832" y="2544"/>
                <a:ext cx="1248" cy="288"/>
              </a:xfrm>
              <a:prstGeom prst="rect">
                <a:avLst/>
              </a:prstGeom>
              <a:noFill/>
              <a:ln w="9525">
                <a:noFill/>
              </a:ln>
            </p:spPr>
            <p:txBody>
              <a:bodyPr wrap="none" anchor="t" anchorCtr="0">
                <a:spAutoFit/>
              </a:bodyPr>
              <a:p>
                <a:pPr indent="0" algn="ctr"/>
                <a:r>
                  <a:rPr lang="en-US" altLang="en-US" b="1" dirty="0">
                    <a:solidFill>
                      <a:srgbClr val="FF9900"/>
                    </a:solidFill>
                    <a:cs typeface="Arial" panose="020B0604020202020204" pitchFamily="34" charset="0"/>
                  </a:rPr>
                  <a:t>Surroundings</a:t>
                </a:r>
                <a:endParaRPr lang="en-US" altLang="en-US" b="1" dirty="0">
                  <a:solidFill>
                    <a:srgbClr val="FF9900"/>
                  </a:solidFill>
                  <a:cs typeface="Arial" panose="020B0604020202020204" pitchFamily="34" charset="0"/>
                </a:endParaRPr>
              </a:p>
            </p:txBody>
          </p:sp>
        </p:grpSp>
        <p:sp>
          <p:nvSpPr>
            <p:cNvPr id="19471" name="Rectangle 16"/>
            <p:cNvSpPr/>
            <p:nvPr/>
          </p:nvSpPr>
          <p:spPr>
            <a:xfrm>
              <a:off x="3984" y="2946"/>
              <a:ext cx="1440" cy="523"/>
            </a:xfrm>
            <a:prstGeom prst="rect">
              <a:avLst/>
            </a:prstGeom>
            <a:noFill/>
            <a:ln w="9525">
              <a:noFill/>
            </a:ln>
          </p:spPr>
          <p:txBody>
            <a:bodyPr anchor="t" anchorCtr="0">
              <a:spAutoFit/>
            </a:bodyPr>
            <a:p>
              <a:pPr indent="0" algn="ctr"/>
              <a:r>
                <a:rPr lang="en-US" altLang="en-US" sz="2400" dirty="0">
                  <a:solidFill>
                    <a:srgbClr val="000000"/>
                  </a:solidFill>
                  <a:cs typeface="Arial" panose="020B0604020202020204" pitchFamily="34" charset="0"/>
                </a:rPr>
                <a:t>and the </a:t>
              </a:r>
              <a:r>
                <a:rPr lang="en-US" altLang="en-US" sz="2400" b="1" dirty="0">
                  <a:solidFill>
                    <a:srgbClr val="FF9900"/>
                  </a:solidFill>
                  <a:cs typeface="Arial" panose="020B0604020202020204" pitchFamily="34" charset="0"/>
                </a:rPr>
                <a:t>surroundings</a:t>
              </a:r>
              <a:endParaRPr lang="en-US" altLang="en-US" sz="2400" b="1" dirty="0">
                <a:solidFill>
                  <a:srgbClr val="FF9900"/>
                </a:solidFill>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3">
                                            <p:txEl>
                                              <p:charRg st="0" end="8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23">
                                            <p:txEl>
                                              <p:charRg st="85" end="13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23">
                                            <p:txEl>
                                              <p:charRg st="133" end="17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8979" name="Group 67"/>
          <p:cNvGrpSpPr/>
          <p:nvPr/>
        </p:nvGrpSpPr>
        <p:grpSpPr>
          <a:xfrm>
            <a:off x="465138" y="1890713"/>
            <a:ext cx="2374900" cy="3387725"/>
            <a:chOff x="315" y="1754"/>
            <a:chExt cx="1496" cy="2134"/>
          </a:xfrm>
        </p:grpSpPr>
        <p:sp>
          <p:nvSpPr>
            <p:cNvPr id="21506" name="Text Box 29"/>
            <p:cNvSpPr txBox="1"/>
            <p:nvPr/>
          </p:nvSpPr>
          <p:spPr>
            <a:xfrm>
              <a:off x="672" y="3561"/>
              <a:ext cx="738" cy="327"/>
            </a:xfrm>
            <a:prstGeom prst="rect">
              <a:avLst/>
            </a:prstGeom>
            <a:noFill/>
            <a:ln w="9525">
              <a:noFill/>
            </a:ln>
          </p:spPr>
          <p:txBody>
            <a:bodyPr wrap="none" anchor="t" anchorCtr="0">
              <a:spAutoFit/>
            </a:bodyPr>
            <a:p>
              <a:pPr indent="0" algn="ctr"/>
              <a:r>
                <a:rPr lang="en-US" altLang="en-US" sz="2800" b="1" dirty="0">
                  <a:solidFill>
                    <a:srgbClr val="000000"/>
                  </a:solidFill>
                  <a:latin typeface="Times New Roman" panose="02020603050405020304" charset="0"/>
                </a:rPr>
                <a:t>OPEN</a:t>
              </a:r>
              <a:endParaRPr lang="en-US" altLang="en-US" sz="2800" b="1" dirty="0">
                <a:solidFill>
                  <a:srgbClr val="000000"/>
                </a:solidFill>
                <a:latin typeface="Times New Roman" panose="02020603050405020304" charset="0"/>
              </a:endParaRPr>
            </a:p>
          </p:txBody>
        </p:sp>
        <p:sp>
          <p:nvSpPr>
            <p:cNvPr id="21507" name="AutoShape 47"/>
            <p:cNvSpPr/>
            <p:nvPr/>
          </p:nvSpPr>
          <p:spPr>
            <a:xfrm>
              <a:off x="549" y="1754"/>
              <a:ext cx="969" cy="1754"/>
            </a:xfrm>
            <a:prstGeom prst="can">
              <a:avLst>
                <a:gd name="adj" fmla="val 23731"/>
              </a:avLst>
            </a:prstGeom>
            <a:solidFill>
              <a:srgbClr val="C9FFF5"/>
            </a:solidFill>
            <a:ln w="38100" cap="flat" cmpd="sng">
              <a:solidFill>
                <a:schemeClr val="tx1"/>
              </a:solidFill>
              <a:prstDash val="solid"/>
              <a:round/>
              <a:headEnd type="none" w="med" len="med"/>
              <a:tailEnd type="none" w="med" len="med"/>
            </a:ln>
          </p:spPr>
          <p:txBody>
            <a:bodyPr wrap="none" anchor="ctr" anchorCtr="0"/>
            <a:p>
              <a:pPr indent="0" algn="ctr"/>
              <a:endParaRPr lang="en-US" altLang="en-US" dirty="0">
                <a:solidFill>
                  <a:srgbClr val="000000"/>
                </a:solidFill>
                <a:latin typeface="Times New Roman" panose="02020603050405020304" charset="0"/>
              </a:endParaRPr>
            </a:p>
          </p:txBody>
        </p:sp>
        <p:sp>
          <p:nvSpPr>
            <p:cNvPr id="21508" name="AutoShape 48"/>
            <p:cNvSpPr/>
            <p:nvPr/>
          </p:nvSpPr>
          <p:spPr>
            <a:xfrm>
              <a:off x="1227" y="2149"/>
              <a:ext cx="567" cy="273"/>
            </a:xfrm>
            <a:prstGeom prst="rightArrow">
              <a:avLst>
                <a:gd name="adj1" fmla="val 50000"/>
                <a:gd name="adj2" fmla="val 60567"/>
              </a:avLst>
            </a:prstGeom>
            <a:solidFill>
              <a:srgbClr val="6699FF"/>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Matter</a:t>
              </a:r>
              <a:endParaRPr lang="en-US" altLang="en-US" sz="1400" dirty="0">
                <a:solidFill>
                  <a:srgbClr val="000000"/>
                </a:solidFill>
                <a:latin typeface="Times New Roman" panose="02020603050405020304" charset="0"/>
              </a:endParaRPr>
            </a:p>
          </p:txBody>
        </p:sp>
        <p:sp>
          <p:nvSpPr>
            <p:cNvPr id="21509" name="AutoShape 49"/>
            <p:cNvSpPr/>
            <p:nvPr/>
          </p:nvSpPr>
          <p:spPr>
            <a:xfrm flipH="1">
              <a:off x="315" y="2158"/>
              <a:ext cx="567" cy="273"/>
            </a:xfrm>
            <a:prstGeom prst="rightArrow">
              <a:avLst>
                <a:gd name="adj1" fmla="val 50000"/>
                <a:gd name="adj2" fmla="val 60567"/>
              </a:avLst>
            </a:prstGeom>
            <a:solidFill>
              <a:srgbClr val="6699FF"/>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Matter</a:t>
              </a:r>
              <a:endParaRPr lang="en-US" altLang="en-US" sz="1400" dirty="0">
                <a:solidFill>
                  <a:srgbClr val="000000"/>
                </a:solidFill>
                <a:latin typeface="Times New Roman" panose="02020603050405020304" charset="0"/>
              </a:endParaRPr>
            </a:p>
          </p:txBody>
        </p:sp>
        <p:sp>
          <p:nvSpPr>
            <p:cNvPr id="21510" name="AutoShape 50"/>
            <p:cNvSpPr/>
            <p:nvPr/>
          </p:nvSpPr>
          <p:spPr>
            <a:xfrm flipH="1">
              <a:off x="1244" y="2598"/>
              <a:ext cx="567" cy="273"/>
            </a:xfrm>
            <a:prstGeom prst="rightArrow">
              <a:avLst>
                <a:gd name="adj1" fmla="val 50000"/>
                <a:gd name="adj2" fmla="val 60567"/>
              </a:avLst>
            </a:prstGeom>
            <a:solidFill>
              <a:srgbClr val="FF9933"/>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Energy</a:t>
              </a:r>
              <a:endParaRPr lang="en-US" altLang="en-US" sz="1400" dirty="0">
                <a:solidFill>
                  <a:srgbClr val="000000"/>
                </a:solidFill>
                <a:latin typeface="Times New Roman" panose="02020603050405020304" charset="0"/>
              </a:endParaRPr>
            </a:p>
          </p:txBody>
        </p:sp>
        <p:sp>
          <p:nvSpPr>
            <p:cNvPr id="21511" name="AutoShape 51"/>
            <p:cNvSpPr/>
            <p:nvPr/>
          </p:nvSpPr>
          <p:spPr>
            <a:xfrm>
              <a:off x="332" y="2607"/>
              <a:ext cx="567" cy="273"/>
            </a:xfrm>
            <a:prstGeom prst="rightArrow">
              <a:avLst>
                <a:gd name="adj1" fmla="val 50000"/>
                <a:gd name="adj2" fmla="val 60567"/>
              </a:avLst>
            </a:prstGeom>
            <a:solidFill>
              <a:srgbClr val="FF9933"/>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Energy</a:t>
              </a:r>
              <a:endParaRPr lang="en-US" altLang="en-US" sz="1400" dirty="0">
                <a:solidFill>
                  <a:srgbClr val="000000"/>
                </a:solidFill>
                <a:latin typeface="Times New Roman" panose="02020603050405020304" charset="0"/>
              </a:endParaRPr>
            </a:p>
          </p:txBody>
        </p:sp>
      </p:grpSp>
      <p:grpSp>
        <p:nvGrpSpPr>
          <p:cNvPr id="38980" name="Group 68"/>
          <p:cNvGrpSpPr/>
          <p:nvPr/>
        </p:nvGrpSpPr>
        <p:grpSpPr>
          <a:xfrm>
            <a:off x="3522663" y="1925638"/>
            <a:ext cx="2347912" cy="3317875"/>
            <a:chOff x="2117" y="1798"/>
            <a:chExt cx="1479" cy="2090"/>
          </a:xfrm>
        </p:grpSpPr>
        <p:sp>
          <p:nvSpPr>
            <p:cNvPr id="21513" name="Text Box 31"/>
            <p:cNvSpPr txBox="1"/>
            <p:nvPr/>
          </p:nvSpPr>
          <p:spPr>
            <a:xfrm>
              <a:off x="2334" y="3561"/>
              <a:ext cx="1037" cy="327"/>
            </a:xfrm>
            <a:prstGeom prst="rect">
              <a:avLst/>
            </a:prstGeom>
            <a:noFill/>
            <a:ln w="9525">
              <a:noFill/>
            </a:ln>
          </p:spPr>
          <p:txBody>
            <a:bodyPr wrap="none" anchor="t" anchorCtr="0">
              <a:spAutoFit/>
            </a:bodyPr>
            <a:p>
              <a:pPr indent="0" algn="ctr"/>
              <a:r>
                <a:rPr lang="en-US" altLang="en-US" sz="2800" b="1" dirty="0">
                  <a:solidFill>
                    <a:srgbClr val="000000"/>
                  </a:solidFill>
                  <a:latin typeface="Times New Roman" panose="02020603050405020304" charset="0"/>
                </a:rPr>
                <a:t>CLOSED</a:t>
              </a:r>
              <a:endParaRPr lang="en-US" altLang="en-US" sz="2800" b="1" dirty="0">
                <a:solidFill>
                  <a:srgbClr val="000000"/>
                </a:solidFill>
                <a:latin typeface="Times New Roman" panose="02020603050405020304" charset="0"/>
              </a:endParaRPr>
            </a:p>
          </p:txBody>
        </p:sp>
        <p:sp>
          <p:nvSpPr>
            <p:cNvPr id="21514" name="AutoShape 52"/>
            <p:cNvSpPr/>
            <p:nvPr/>
          </p:nvSpPr>
          <p:spPr>
            <a:xfrm>
              <a:off x="2334" y="1798"/>
              <a:ext cx="969" cy="1754"/>
            </a:xfrm>
            <a:prstGeom prst="can">
              <a:avLst>
                <a:gd name="adj" fmla="val 23731"/>
              </a:avLst>
            </a:prstGeom>
            <a:solidFill>
              <a:srgbClr val="C9FFF5"/>
            </a:solidFill>
            <a:ln w="38100" cap="flat" cmpd="sng">
              <a:solidFill>
                <a:schemeClr val="tx1"/>
              </a:solidFill>
              <a:prstDash val="solid"/>
              <a:round/>
              <a:headEnd type="none" w="med" len="med"/>
              <a:tailEnd type="none" w="med" len="med"/>
            </a:ln>
          </p:spPr>
          <p:txBody>
            <a:bodyPr wrap="none" anchor="ctr" anchorCtr="0"/>
            <a:p>
              <a:pPr indent="0" algn="ctr"/>
              <a:endParaRPr lang="en-US" altLang="en-US" dirty="0">
                <a:solidFill>
                  <a:srgbClr val="000000"/>
                </a:solidFill>
                <a:latin typeface="Times New Roman" panose="02020603050405020304" charset="0"/>
              </a:endParaRPr>
            </a:p>
          </p:txBody>
        </p:sp>
        <p:sp>
          <p:nvSpPr>
            <p:cNvPr id="21515" name="AutoShape 53"/>
            <p:cNvSpPr/>
            <p:nvPr/>
          </p:nvSpPr>
          <p:spPr>
            <a:xfrm>
              <a:off x="2825" y="2212"/>
              <a:ext cx="467" cy="273"/>
            </a:xfrm>
            <a:prstGeom prst="rightArrow">
              <a:avLst>
                <a:gd name="adj1" fmla="val 50000"/>
                <a:gd name="adj2" fmla="val 49885"/>
              </a:avLst>
            </a:prstGeom>
            <a:solidFill>
              <a:srgbClr val="6699FF"/>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Matter</a:t>
              </a:r>
              <a:endParaRPr lang="en-US" altLang="en-US" sz="1400" dirty="0">
                <a:solidFill>
                  <a:srgbClr val="000000"/>
                </a:solidFill>
                <a:latin typeface="Times New Roman" panose="02020603050405020304" charset="0"/>
              </a:endParaRPr>
            </a:p>
          </p:txBody>
        </p:sp>
        <p:sp>
          <p:nvSpPr>
            <p:cNvPr id="21516" name="AutoShape 55"/>
            <p:cNvSpPr/>
            <p:nvPr/>
          </p:nvSpPr>
          <p:spPr>
            <a:xfrm flipH="1">
              <a:off x="3029" y="2642"/>
              <a:ext cx="567" cy="273"/>
            </a:xfrm>
            <a:prstGeom prst="rightArrow">
              <a:avLst>
                <a:gd name="adj1" fmla="val 50000"/>
                <a:gd name="adj2" fmla="val 60567"/>
              </a:avLst>
            </a:prstGeom>
            <a:solidFill>
              <a:srgbClr val="FF9933"/>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Energy</a:t>
              </a:r>
              <a:endParaRPr lang="en-US" altLang="en-US" sz="1400" dirty="0">
                <a:solidFill>
                  <a:srgbClr val="000000"/>
                </a:solidFill>
                <a:latin typeface="Times New Roman" panose="02020603050405020304" charset="0"/>
              </a:endParaRPr>
            </a:p>
          </p:txBody>
        </p:sp>
        <p:sp>
          <p:nvSpPr>
            <p:cNvPr id="21517" name="AutoShape 56"/>
            <p:cNvSpPr/>
            <p:nvPr/>
          </p:nvSpPr>
          <p:spPr>
            <a:xfrm>
              <a:off x="2117" y="2651"/>
              <a:ext cx="567" cy="273"/>
            </a:xfrm>
            <a:prstGeom prst="rightArrow">
              <a:avLst>
                <a:gd name="adj1" fmla="val 50000"/>
                <a:gd name="adj2" fmla="val 60567"/>
              </a:avLst>
            </a:prstGeom>
            <a:solidFill>
              <a:srgbClr val="FF9933"/>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Energy</a:t>
              </a:r>
              <a:endParaRPr lang="en-US" altLang="en-US" sz="1400" dirty="0">
                <a:solidFill>
                  <a:srgbClr val="000000"/>
                </a:solidFill>
                <a:latin typeface="Times New Roman" panose="02020603050405020304" charset="0"/>
              </a:endParaRPr>
            </a:p>
          </p:txBody>
        </p:sp>
        <p:sp>
          <p:nvSpPr>
            <p:cNvPr id="21518" name="AutoShape 62"/>
            <p:cNvSpPr/>
            <p:nvPr/>
          </p:nvSpPr>
          <p:spPr>
            <a:xfrm flipH="1">
              <a:off x="2349" y="2212"/>
              <a:ext cx="467" cy="273"/>
            </a:xfrm>
            <a:prstGeom prst="rightArrow">
              <a:avLst>
                <a:gd name="adj1" fmla="val 50000"/>
                <a:gd name="adj2" fmla="val 49885"/>
              </a:avLst>
            </a:prstGeom>
            <a:solidFill>
              <a:srgbClr val="6699FF"/>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Matter</a:t>
              </a:r>
              <a:endParaRPr lang="en-US" altLang="en-US" sz="1400" dirty="0">
                <a:solidFill>
                  <a:srgbClr val="000000"/>
                </a:solidFill>
                <a:latin typeface="Times New Roman" panose="02020603050405020304" charset="0"/>
              </a:endParaRPr>
            </a:p>
          </p:txBody>
        </p:sp>
      </p:grpSp>
      <p:grpSp>
        <p:nvGrpSpPr>
          <p:cNvPr id="21519" name="Group 69"/>
          <p:cNvGrpSpPr/>
          <p:nvPr/>
        </p:nvGrpSpPr>
        <p:grpSpPr>
          <a:xfrm>
            <a:off x="6553200" y="1905000"/>
            <a:ext cx="2020888" cy="3360738"/>
            <a:chOff x="4150" y="1771"/>
            <a:chExt cx="1273" cy="2117"/>
          </a:xfrm>
        </p:grpSpPr>
        <p:sp>
          <p:nvSpPr>
            <p:cNvPr id="21520" name="Text Box 32"/>
            <p:cNvSpPr txBox="1"/>
            <p:nvPr/>
          </p:nvSpPr>
          <p:spPr>
            <a:xfrm>
              <a:off x="4150" y="3561"/>
              <a:ext cx="1273" cy="327"/>
            </a:xfrm>
            <a:prstGeom prst="rect">
              <a:avLst/>
            </a:prstGeom>
            <a:noFill/>
            <a:ln w="9525">
              <a:noFill/>
            </a:ln>
          </p:spPr>
          <p:txBody>
            <a:bodyPr wrap="none" anchor="t" anchorCtr="0">
              <a:spAutoFit/>
            </a:bodyPr>
            <a:p>
              <a:pPr indent="0" algn="ctr"/>
              <a:r>
                <a:rPr lang="en-US" altLang="en-US" sz="2800" b="1" dirty="0">
                  <a:solidFill>
                    <a:srgbClr val="000000"/>
                  </a:solidFill>
                  <a:latin typeface="Times New Roman" panose="02020603050405020304" charset="0"/>
                </a:rPr>
                <a:t>ISOLATED</a:t>
              </a:r>
              <a:endParaRPr lang="en-US" altLang="en-US" sz="2800" b="1" dirty="0">
                <a:solidFill>
                  <a:srgbClr val="000000"/>
                </a:solidFill>
                <a:latin typeface="Times New Roman" panose="02020603050405020304" charset="0"/>
              </a:endParaRPr>
            </a:p>
          </p:txBody>
        </p:sp>
        <p:sp>
          <p:nvSpPr>
            <p:cNvPr id="21521" name="AutoShape 57"/>
            <p:cNvSpPr/>
            <p:nvPr/>
          </p:nvSpPr>
          <p:spPr>
            <a:xfrm>
              <a:off x="4284" y="1771"/>
              <a:ext cx="969" cy="1754"/>
            </a:xfrm>
            <a:prstGeom prst="can">
              <a:avLst>
                <a:gd name="adj" fmla="val 23731"/>
              </a:avLst>
            </a:prstGeom>
            <a:solidFill>
              <a:srgbClr val="C9FFF5"/>
            </a:solidFill>
            <a:ln w="38100" cap="flat" cmpd="sng">
              <a:solidFill>
                <a:schemeClr val="tx1"/>
              </a:solidFill>
              <a:prstDash val="solid"/>
              <a:round/>
              <a:headEnd type="none" w="med" len="med"/>
              <a:tailEnd type="none" w="med" len="med"/>
            </a:ln>
          </p:spPr>
          <p:txBody>
            <a:bodyPr wrap="none" anchor="ctr" anchorCtr="0"/>
            <a:p>
              <a:pPr indent="0" algn="ctr"/>
              <a:endParaRPr lang="en-US" altLang="en-US" dirty="0">
                <a:solidFill>
                  <a:srgbClr val="000000"/>
                </a:solidFill>
                <a:latin typeface="Times New Roman" panose="02020603050405020304" charset="0"/>
              </a:endParaRPr>
            </a:p>
          </p:txBody>
        </p:sp>
        <p:sp>
          <p:nvSpPr>
            <p:cNvPr id="21522" name="AutoShape 63"/>
            <p:cNvSpPr/>
            <p:nvPr/>
          </p:nvSpPr>
          <p:spPr>
            <a:xfrm>
              <a:off x="4769" y="2208"/>
              <a:ext cx="467" cy="273"/>
            </a:xfrm>
            <a:prstGeom prst="rightArrow">
              <a:avLst>
                <a:gd name="adj1" fmla="val 50000"/>
                <a:gd name="adj2" fmla="val 49885"/>
              </a:avLst>
            </a:prstGeom>
            <a:solidFill>
              <a:srgbClr val="6699FF"/>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Matter</a:t>
              </a:r>
              <a:endParaRPr lang="en-US" altLang="en-US" sz="1400" dirty="0">
                <a:solidFill>
                  <a:srgbClr val="000000"/>
                </a:solidFill>
                <a:latin typeface="Times New Roman" panose="02020603050405020304" charset="0"/>
              </a:endParaRPr>
            </a:p>
          </p:txBody>
        </p:sp>
        <p:sp>
          <p:nvSpPr>
            <p:cNvPr id="21523" name="AutoShape 64"/>
            <p:cNvSpPr/>
            <p:nvPr/>
          </p:nvSpPr>
          <p:spPr>
            <a:xfrm flipH="1">
              <a:off x="4293" y="2208"/>
              <a:ext cx="467" cy="273"/>
            </a:xfrm>
            <a:prstGeom prst="rightArrow">
              <a:avLst>
                <a:gd name="adj1" fmla="val 50000"/>
                <a:gd name="adj2" fmla="val 49885"/>
              </a:avLst>
            </a:prstGeom>
            <a:solidFill>
              <a:srgbClr val="6699FF"/>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Matter</a:t>
              </a:r>
              <a:endParaRPr lang="en-US" altLang="en-US" sz="1400" dirty="0">
                <a:solidFill>
                  <a:srgbClr val="000000"/>
                </a:solidFill>
                <a:latin typeface="Times New Roman" panose="02020603050405020304" charset="0"/>
              </a:endParaRPr>
            </a:p>
          </p:txBody>
        </p:sp>
        <p:sp>
          <p:nvSpPr>
            <p:cNvPr id="21524" name="AutoShape 65"/>
            <p:cNvSpPr/>
            <p:nvPr/>
          </p:nvSpPr>
          <p:spPr>
            <a:xfrm>
              <a:off x="4781" y="2636"/>
              <a:ext cx="467" cy="273"/>
            </a:xfrm>
            <a:prstGeom prst="rightArrow">
              <a:avLst>
                <a:gd name="adj1" fmla="val 50000"/>
                <a:gd name="adj2" fmla="val 49885"/>
              </a:avLst>
            </a:prstGeom>
            <a:solidFill>
              <a:srgbClr val="FF9933"/>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Energy</a:t>
              </a:r>
              <a:endParaRPr lang="en-US" altLang="en-US" sz="1400" dirty="0">
                <a:solidFill>
                  <a:srgbClr val="000000"/>
                </a:solidFill>
                <a:latin typeface="Times New Roman" panose="02020603050405020304" charset="0"/>
              </a:endParaRPr>
            </a:p>
          </p:txBody>
        </p:sp>
        <p:sp>
          <p:nvSpPr>
            <p:cNvPr id="21525" name="AutoShape 66"/>
            <p:cNvSpPr/>
            <p:nvPr/>
          </p:nvSpPr>
          <p:spPr>
            <a:xfrm flipH="1">
              <a:off x="4305" y="2636"/>
              <a:ext cx="467" cy="273"/>
            </a:xfrm>
            <a:prstGeom prst="rightArrow">
              <a:avLst>
                <a:gd name="adj1" fmla="val 50000"/>
                <a:gd name="adj2" fmla="val 49885"/>
              </a:avLst>
            </a:prstGeom>
            <a:solidFill>
              <a:srgbClr val="FF9933"/>
            </a:solidFill>
            <a:ln w="9525" cap="flat" cmpd="sng">
              <a:solidFill>
                <a:schemeClr val="tx1"/>
              </a:solidFill>
              <a:prstDash val="solid"/>
              <a:miter/>
              <a:headEnd type="none" w="med" len="med"/>
              <a:tailEnd type="none" w="med" len="med"/>
            </a:ln>
          </p:spPr>
          <p:txBody>
            <a:bodyPr wrap="none" anchor="ctr" anchorCtr="0"/>
            <a:p>
              <a:pPr indent="0" algn="ctr"/>
              <a:r>
                <a:rPr lang="en-US" altLang="en-US" sz="1400" dirty="0">
                  <a:solidFill>
                    <a:srgbClr val="000000"/>
                  </a:solidFill>
                  <a:latin typeface="Times New Roman" panose="02020603050405020304" charset="0"/>
                </a:rPr>
                <a:t>Energy</a:t>
              </a:r>
              <a:endParaRPr lang="en-US" altLang="en-US" sz="1400" dirty="0">
                <a:solidFill>
                  <a:srgbClr val="000000"/>
                </a:solidFill>
                <a:latin typeface="Times New Roman" panose="02020603050405020304" charset="0"/>
              </a:endParaRPr>
            </a:p>
          </p:txBody>
        </p:sp>
      </p:grpSp>
      <p:sp>
        <p:nvSpPr>
          <p:cNvPr id="21526" name="Rectangle 7"/>
          <p:cNvSpPr>
            <a:spLocks noGrp="1"/>
          </p:cNvSpPr>
          <p:nvPr>
            <p:ph type="title"/>
          </p:nvPr>
        </p:nvSpPr>
        <p:spPr>
          <a:xfrm>
            <a:off x="1143000" y="228600"/>
            <a:ext cx="6705600" cy="990600"/>
          </a:xfrm>
        </p:spPr>
        <p:txBody>
          <a:bodyPr vert="horz" wrap="square" lIns="91440" tIns="45720" rIns="91440" bIns="45720" anchor="ctr" anchorCtr="0"/>
          <a:p>
            <a:pPr eaLnBrk="1" hangingPunct="1"/>
            <a:r>
              <a:rPr lang="en-US" altLang="en-US" dirty="0"/>
              <a:t>Types of Systems</a:t>
            </a:r>
            <a:endParaRPr lang="en-US" altLang="en-US" dirty="0"/>
          </a:p>
        </p:txBody>
      </p:sp>
      <p:sp>
        <p:nvSpPr>
          <p:cNvPr id="20482" name="Rectangle 7"/>
          <p:cNvSpPr>
            <a:spLocks noGrp="1"/>
          </p:cNvSpPr>
          <p:nvPr/>
        </p:nvSpPr>
        <p:spPr>
          <a:xfrm>
            <a:off x="10160" y="-2540"/>
            <a:ext cx="9123045" cy="595630"/>
          </a:xfrm>
          <a:prstGeom prst="rect">
            <a:avLst/>
          </a:prstGeom>
          <a:solidFill>
            <a:schemeClr val="accent6">
              <a:lumMod val="50000"/>
            </a:schemeClr>
          </a:solidFill>
          <a:ln w="38100">
            <a:noFill/>
          </a:ln>
        </p:spPr>
        <p:txBody>
          <a:bodyPr vert="horz" wrap="square" lIns="91440" tIns="45720" rIns="91440" bIns="45720" anchor="ctr" anchorCtr="0"/>
          <a:lstStyle>
            <a:lvl1pPr marL="0" lvl="0" indent="0" algn="ctr" defTabSz="914400" rtl="0" eaLnBrk="1" fontAlgn="base" latinLnBrk="0" hangingPunct="1">
              <a:lnSpc>
                <a:spcPct val="100000"/>
              </a:lnSpc>
              <a:spcBef>
                <a:spcPct val="0"/>
              </a:spcBef>
              <a:spcAft>
                <a:spcPct val="0"/>
              </a:spcAft>
              <a:buNone/>
              <a:defRPr sz="4200" b="1" i="0" u="none" kern="1200" baseline="0">
                <a:solidFill>
                  <a:schemeClr val="tx2"/>
                </a:solidFill>
                <a:latin typeface="+mj-lt"/>
                <a:ea typeface="+mj-ea"/>
                <a:cs typeface="+mj-cs"/>
              </a:defRPr>
            </a:lvl1pPr>
          </a:lstStyle>
          <a:p>
            <a:pPr eaLnBrk="1" hangingPunct="1"/>
            <a:r>
              <a:rPr lang="en-US" altLang="en-US" dirty="0"/>
              <a:t>Types of Systems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89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8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7"/>
          <p:cNvSpPr>
            <a:spLocks noGrp="1"/>
          </p:cNvSpPr>
          <p:nvPr>
            <p:ph type="title"/>
          </p:nvPr>
        </p:nvSpPr>
        <p:spPr>
          <a:xfrm>
            <a:off x="10160" y="-2540"/>
            <a:ext cx="9123045" cy="595630"/>
          </a:xfrm>
        </p:spPr>
        <p:txBody>
          <a:bodyPr vert="horz" wrap="square" lIns="91440" tIns="45720" rIns="91440" bIns="45720" anchor="ctr" anchorCtr="0"/>
          <a:p>
            <a:pPr eaLnBrk="1" hangingPunct="1"/>
            <a:r>
              <a:rPr lang="en-US" altLang="en-US" dirty="0"/>
              <a:t>Types of Systems</a:t>
            </a:r>
            <a:endParaRPr lang="en-US" altLang="en-US" dirty="0"/>
          </a:p>
        </p:txBody>
      </p:sp>
      <p:pic>
        <p:nvPicPr>
          <p:cNvPr id="20483" name="Picture 9"/>
          <p:cNvPicPr>
            <a:picLocks noChangeAspect="1"/>
          </p:cNvPicPr>
          <p:nvPr/>
        </p:nvPicPr>
        <p:blipFill>
          <a:blip r:embed="rId1"/>
          <a:stretch>
            <a:fillRect/>
          </a:stretch>
        </p:blipFill>
        <p:spPr>
          <a:xfrm>
            <a:off x="1313180" y="593090"/>
            <a:ext cx="7568565" cy="4674870"/>
          </a:xfrm>
          <a:prstGeom prst="rect">
            <a:avLst/>
          </a:prstGeom>
          <a:noFill/>
          <a:ln w="9525">
            <a:noFill/>
          </a:ln>
        </p:spPr>
      </p:pic>
      <p:sp>
        <p:nvSpPr>
          <p:cNvPr id="33802" name="AutoShape 10"/>
          <p:cNvSpPr/>
          <p:nvPr/>
        </p:nvSpPr>
        <p:spPr>
          <a:xfrm>
            <a:off x="1812925" y="5267325"/>
            <a:ext cx="2133600" cy="914400"/>
          </a:xfrm>
          <a:prstGeom prst="wedgeRectCallout">
            <a:avLst>
              <a:gd name="adj1" fmla="val -6995"/>
              <a:gd name="adj2" fmla="val -146704"/>
            </a:avLst>
          </a:prstGeom>
          <a:solidFill>
            <a:srgbClr val="AFE5B2"/>
          </a:solidFill>
          <a:ln w="9525" cap="flat" cmpd="sng">
            <a:solidFill>
              <a:schemeClr val="tx1"/>
            </a:solidFill>
            <a:prstDash val="solid"/>
            <a:miter/>
            <a:headEnd type="none" w="med" len="med"/>
            <a:tailEnd type="none" w="med" len="med"/>
          </a:ln>
        </p:spPr>
        <p:txBody>
          <a:bodyPr anchor="t" anchorCtr="0"/>
          <a:p>
            <a:pPr indent="0" algn="ctr"/>
            <a:r>
              <a:rPr lang="en-US" altLang="en-US" sz="2000" b="1" dirty="0">
                <a:solidFill>
                  <a:srgbClr val="000000"/>
                </a:solidFill>
                <a:cs typeface="Arial" panose="020B0604020202020204" pitchFamily="34" charset="0"/>
              </a:rPr>
              <a:t>What kind of system is this?</a:t>
            </a:r>
            <a:endParaRPr lang="en-US" altLang="en-US" sz="2000" b="1" dirty="0">
              <a:solidFill>
                <a:srgbClr val="000000"/>
              </a:solidFill>
              <a:cs typeface="Arial" panose="020B0604020202020204" pitchFamily="34" charset="0"/>
            </a:endParaRPr>
          </a:p>
        </p:txBody>
      </p:sp>
      <p:sp>
        <p:nvSpPr>
          <p:cNvPr id="33803" name="AutoShape 11"/>
          <p:cNvSpPr/>
          <p:nvPr/>
        </p:nvSpPr>
        <p:spPr>
          <a:xfrm>
            <a:off x="5403215" y="5114925"/>
            <a:ext cx="2895600" cy="1219200"/>
          </a:xfrm>
          <a:prstGeom prst="wedgeRectCallout">
            <a:avLst>
              <a:gd name="adj1" fmla="val -44380"/>
              <a:gd name="adj2" fmla="val -43912"/>
            </a:avLst>
          </a:prstGeom>
          <a:solidFill>
            <a:srgbClr val="AFE5B2"/>
          </a:solidFill>
          <a:ln w="9525" cap="flat" cmpd="sng">
            <a:solidFill>
              <a:schemeClr val="tx1"/>
            </a:solidFill>
            <a:prstDash val="solid"/>
            <a:miter/>
            <a:headEnd type="none" w="med" len="med"/>
            <a:tailEnd type="none" w="med" len="med"/>
          </a:ln>
        </p:spPr>
        <p:txBody>
          <a:bodyPr anchor="t" anchorCtr="0"/>
          <a:p>
            <a:pPr indent="0" algn="ctr"/>
            <a:r>
              <a:rPr lang="en-US" altLang="en-US" sz="2000" b="1" dirty="0">
                <a:solidFill>
                  <a:srgbClr val="000000"/>
                </a:solidFill>
                <a:cs typeface="Arial" panose="020B0604020202020204" pitchFamily="34" charset="0"/>
              </a:rPr>
              <a:t>After the lid of the jar is unscrewed, which kind of system is it?</a:t>
            </a:r>
            <a:endParaRPr lang="en-US" altLang="en-US" sz="2000" b="1" dirty="0">
              <a:solidFill>
                <a:srgbClr val="00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80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33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2" grpId="0" bldLvl="0" animBg="1"/>
      <p:bldP spid="33803" grpId="0" bldLvl="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Title 155649"/>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rPr>
              <a:t>Internal Energy</a:t>
            </a:r>
            <a:endPar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endParaRPr>
          </a:p>
        </p:txBody>
      </p:sp>
      <p:sp>
        <p:nvSpPr>
          <p:cNvPr id="155652" name="Text Box 155651"/>
          <p:cNvSpPr txBox="1"/>
          <p:nvPr/>
        </p:nvSpPr>
        <p:spPr>
          <a:xfrm>
            <a:off x="0" y="908050"/>
            <a:ext cx="9144000" cy="708025"/>
          </a:xfrm>
          <a:prstGeom prst="rect">
            <a:avLst/>
          </a:prstGeom>
          <a:noFill/>
          <a:ln w="25400">
            <a:noFill/>
          </a:ln>
        </p:spPr>
        <p:txBody>
          <a:bodyPr lIns="90000" tIns="46800" rIns="90000" bIns="46800" anchor="t" anchorCtr="0">
            <a:spAutoFit/>
          </a:bodyPr>
          <a:p>
            <a:pPr>
              <a:spcBef>
                <a:spcPct val="50000"/>
              </a:spcBef>
            </a:pPr>
            <a:r>
              <a:rPr lang="en-US" altLang="en-US" sz="2000">
                <a:solidFill>
                  <a:schemeClr val="tx1"/>
                </a:solidFill>
                <a:cs typeface="Arial" panose="020B0604020202020204" pitchFamily="34" charset="0"/>
              </a:rPr>
              <a:t>T</a:t>
            </a:r>
            <a:r>
              <a:rPr lang="en-US" sz="2000">
                <a:solidFill>
                  <a:schemeClr val="tx1"/>
                </a:solidFill>
                <a:cs typeface="Arial" panose="020B0604020202020204" pitchFamily="34" charset="0"/>
              </a:rPr>
              <a:t>he internal energy of a substance is the sum of the molecular kinetic and potential energies.  Consider a particle:</a:t>
            </a:r>
            <a:endParaRPr lang="en-US" sz="2000">
              <a:solidFill>
                <a:schemeClr val="tx1"/>
              </a:solidFill>
              <a:cs typeface="Arial" panose="020B0604020202020204" pitchFamily="34" charset="0"/>
            </a:endParaRPr>
          </a:p>
        </p:txBody>
      </p:sp>
      <p:sp>
        <p:nvSpPr>
          <p:cNvPr id="155653" name="Oval 155652"/>
          <p:cNvSpPr/>
          <p:nvPr/>
        </p:nvSpPr>
        <p:spPr>
          <a:xfrm>
            <a:off x="971550" y="2924175"/>
            <a:ext cx="936625" cy="936625"/>
          </a:xfrm>
          <a:prstGeom prst="ellipse">
            <a:avLst/>
          </a:prstGeom>
          <a:gradFill rotWithShape="1">
            <a:gsLst>
              <a:gs pos="0">
                <a:srgbClr val="5C0000"/>
              </a:gs>
              <a:gs pos="100000">
                <a:srgbClr val="FF0000"/>
              </a:gs>
            </a:gsLst>
            <a:path path="shape">
              <a:fillToRect l="50000" t="50000" r="50000" b="50000"/>
            </a:path>
            <a:tileRect/>
          </a:gradFill>
          <a:ln w="25400">
            <a:noFill/>
          </a:ln>
        </p:spPr>
        <p:txBody>
          <a:bodyPr anchor="t" anchorCtr="0"/>
          <a:p>
            <a:pPr algn="ctr"/>
            <a:endParaRPr lang="en-US" altLang="zh-CN" sz="2000">
              <a:cs typeface="Arial" panose="020B0604020202020204" pitchFamily="34" charset="0"/>
            </a:endParaRPr>
          </a:p>
        </p:txBody>
      </p:sp>
      <p:sp>
        <p:nvSpPr>
          <p:cNvPr id="155654" name="Text Box 155653"/>
          <p:cNvSpPr txBox="1"/>
          <p:nvPr/>
        </p:nvSpPr>
        <p:spPr>
          <a:xfrm>
            <a:off x="3059113" y="1989138"/>
            <a:ext cx="6084887" cy="708025"/>
          </a:xfrm>
          <a:prstGeom prst="rect">
            <a:avLst/>
          </a:prstGeom>
          <a:noFill/>
          <a:ln w="25400">
            <a:noFill/>
          </a:ln>
        </p:spPr>
        <p:txBody>
          <a:bodyPr lIns="90000" tIns="46800" rIns="90000" bIns="46800" anchor="t" anchorCtr="0">
            <a:spAutoFit/>
          </a:bodyPr>
          <a:p>
            <a:pPr>
              <a:spcBef>
                <a:spcPct val="50000"/>
              </a:spcBef>
            </a:pPr>
            <a:r>
              <a:rPr lang="en-US" sz="2000">
                <a:solidFill>
                  <a:schemeClr val="tx1"/>
                </a:solidFill>
                <a:cs typeface="Arial" panose="020B0604020202020204" pitchFamily="34" charset="0"/>
              </a:rPr>
              <a:t>This particle can store energy by moving in a number of ways:</a:t>
            </a:r>
            <a:endParaRPr lang="en-US" sz="2000">
              <a:solidFill>
                <a:schemeClr val="tx1"/>
              </a:solidFill>
              <a:cs typeface="Arial" panose="020B0604020202020204" pitchFamily="34" charset="0"/>
            </a:endParaRPr>
          </a:p>
        </p:txBody>
      </p:sp>
      <p:sp>
        <p:nvSpPr>
          <p:cNvPr id="155655" name="Text Box 155654"/>
          <p:cNvSpPr txBox="1"/>
          <p:nvPr/>
        </p:nvSpPr>
        <p:spPr>
          <a:xfrm>
            <a:off x="3059113" y="2924175"/>
            <a:ext cx="6084887" cy="400050"/>
          </a:xfrm>
          <a:prstGeom prst="rect">
            <a:avLst/>
          </a:prstGeom>
          <a:noFill/>
          <a:ln w="25400">
            <a:noFill/>
          </a:ln>
        </p:spPr>
        <p:txBody>
          <a:bodyPr lIns="90000" tIns="46800" rIns="90000" bIns="46800" anchor="t" anchorCtr="0">
            <a:spAutoFit/>
          </a:bodyPr>
          <a:p>
            <a:pPr>
              <a:spcBef>
                <a:spcPct val="50000"/>
              </a:spcBef>
            </a:pPr>
            <a:r>
              <a:rPr lang="en-US" sz="2000">
                <a:cs typeface="Arial" panose="020B0604020202020204" pitchFamily="34" charset="0"/>
              </a:rPr>
              <a:t>1)  Moving in three dimensions</a:t>
            </a:r>
            <a:endParaRPr lang="en-US" sz="2000">
              <a:cs typeface="Arial" panose="020B0604020202020204" pitchFamily="34" charset="0"/>
            </a:endParaRPr>
          </a:p>
        </p:txBody>
      </p:sp>
      <p:sp>
        <p:nvSpPr>
          <p:cNvPr id="155656" name="Text Box 155655"/>
          <p:cNvSpPr txBox="1"/>
          <p:nvPr/>
        </p:nvSpPr>
        <p:spPr>
          <a:xfrm>
            <a:off x="3059113" y="3716338"/>
            <a:ext cx="4824412" cy="400050"/>
          </a:xfrm>
          <a:prstGeom prst="rect">
            <a:avLst/>
          </a:prstGeom>
          <a:noFill/>
          <a:ln w="25400">
            <a:noFill/>
          </a:ln>
        </p:spPr>
        <p:txBody>
          <a:bodyPr lIns="90000" tIns="46800" rIns="90000" bIns="46800" anchor="t" anchorCtr="0">
            <a:spAutoFit/>
          </a:bodyPr>
          <a:p>
            <a:pPr>
              <a:spcBef>
                <a:spcPct val="50000"/>
              </a:spcBef>
            </a:pPr>
            <a:r>
              <a:rPr lang="en-US" sz="2000">
                <a:solidFill>
                  <a:schemeClr val="tx1"/>
                </a:solidFill>
                <a:cs typeface="Arial" panose="020B0604020202020204" pitchFamily="34" charset="0"/>
              </a:rPr>
              <a:t>2)  Vibrating</a:t>
            </a:r>
            <a:endParaRPr lang="en-US" sz="2000">
              <a:solidFill>
                <a:schemeClr val="tx1"/>
              </a:solidFill>
              <a:cs typeface="Arial" panose="020B0604020202020204" pitchFamily="34" charset="0"/>
            </a:endParaRPr>
          </a:p>
        </p:txBody>
      </p:sp>
      <p:sp>
        <p:nvSpPr>
          <p:cNvPr id="155657" name="Text Box 155656"/>
          <p:cNvSpPr txBox="1"/>
          <p:nvPr/>
        </p:nvSpPr>
        <p:spPr>
          <a:xfrm>
            <a:off x="3059113" y="4508500"/>
            <a:ext cx="6084887" cy="400050"/>
          </a:xfrm>
          <a:prstGeom prst="rect">
            <a:avLst/>
          </a:prstGeom>
          <a:noFill/>
          <a:ln w="25400">
            <a:noFill/>
          </a:ln>
        </p:spPr>
        <p:txBody>
          <a:bodyPr lIns="90000" tIns="46800" rIns="90000" bIns="46800" anchor="t" anchorCtr="0">
            <a:spAutoFit/>
          </a:bodyPr>
          <a:p>
            <a:pPr>
              <a:spcBef>
                <a:spcPct val="50000"/>
              </a:spcBef>
            </a:pPr>
            <a:r>
              <a:rPr lang="en-US" sz="2000">
                <a:cs typeface="Arial" panose="020B0604020202020204" pitchFamily="34" charset="0"/>
              </a:rPr>
              <a:t>3)  Rotating</a:t>
            </a:r>
            <a:endParaRPr lang="en-US" sz="2000">
              <a:cs typeface="Arial" panose="020B0604020202020204" pitchFamily="34" charset="0"/>
            </a:endParaRPr>
          </a:p>
        </p:txBody>
      </p:sp>
      <p:sp>
        <p:nvSpPr>
          <p:cNvPr id="155658" name="Freeform 155657"/>
          <p:cNvSpPr/>
          <p:nvPr/>
        </p:nvSpPr>
        <p:spPr>
          <a:xfrm flipH="1" flipV="1">
            <a:off x="539750" y="3213100"/>
            <a:ext cx="1657350" cy="1008063"/>
          </a:xfrm>
          <a:custGeom>
            <a:avLst/>
            <a:gdLst/>
            <a:ahLst/>
            <a:cxnLst>
              <a:cxn ang="90">
                <a:pos x="636" y="26803"/>
              </a:cxn>
              <a:cxn ang="0">
                <a:pos x="43200" y="21600"/>
              </a:cxn>
              <a:cxn ang="90">
                <a:pos x="21600" y="21600"/>
              </a:cxn>
            </a:cxnLst>
            <a:pathLst>
              <a:path w="43200" h="26803" fill="none">
                <a:moveTo>
                  <a:pt x="636" y="26803"/>
                </a:moveTo>
                <a:cubicBezTo>
                  <a:pt x="219" y="25140"/>
                  <a:pt x="0" y="23396"/>
                  <a:pt x="0" y="21600"/>
                </a:cubicBezTo>
                <a:cubicBezTo>
                  <a:pt x="0" y="9671"/>
                  <a:pt x="9671" y="0"/>
                  <a:pt x="21600" y="0"/>
                </a:cubicBezTo>
                <a:cubicBezTo>
                  <a:pt x="33529" y="0"/>
                  <a:pt x="43200" y="9671"/>
                  <a:pt x="43200" y="21600"/>
                </a:cubicBezTo>
              </a:path>
              <a:path w="43200" h="26803" stroke="0">
                <a:moveTo>
                  <a:pt x="636" y="26803"/>
                </a:moveTo>
                <a:cubicBezTo>
                  <a:pt x="219" y="25140"/>
                  <a:pt x="0" y="23396"/>
                  <a:pt x="0" y="21600"/>
                </a:cubicBezTo>
                <a:cubicBezTo>
                  <a:pt x="0" y="9671"/>
                  <a:pt x="9671" y="0"/>
                  <a:pt x="21600" y="0"/>
                </a:cubicBezTo>
                <a:cubicBezTo>
                  <a:pt x="33529" y="0"/>
                  <a:pt x="43200" y="9671"/>
                  <a:pt x="43200" y="21600"/>
                </a:cubicBezTo>
                <a:lnTo>
                  <a:pt x="21600" y="21600"/>
                </a:lnTo>
                <a:close/>
              </a:path>
            </a:pathLst>
          </a:custGeom>
          <a:noFill/>
          <a:ln w="38100" cap="flat" cmpd="sng">
            <a:solidFill>
              <a:srgbClr val="FFFF00"/>
            </a:solidFill>
            <a:prstDash val="solid"/>
            <a:round/>
            <a:headEnd type="none" w="med" len="med"/>
            <a:tailEnd type="triangle" w="lg" len="med"/>
          </a:ln>
        </p:spPr>
        <p:txBody>
          <a:bodyPr/>
          <a:p>
            <a:endParaRPr lang="en-US" sz="2000">
              <a:cs typeface="Arial" panose="020B0604020202020204" pitchFamily="34" charset="0"/>
            </a:endParaRPr>
          </a:p>
        </p:txBody>
      </p:sp>
      <p:sp>
        <p:nvSpPr>
          <p:cNvPr id="155659" name="Text Box 155658"/>
          <p:cNvSpPr txBox="1"/>
          <p:nvPr/>
        </p:nvSpPr>
        <p:spPr>
          <a:xfrm>
            <a:off x="1476375" y="5373688"/>
            <a:ext cx="6119813" cy="708025"/>
          </a:xfrm>
          <a:prstGeom prst="rect">
            <a:avLst/>
          </a:prstGeom>
          <a:noFill/>
          <a:ln w="25400">
            <a:solidFill>
              <a:schemeClr val="tx1"/>
            </a:solidFill>
          </a:ln>
          <a:extLst>
            <a:ext uri="{909E8E84-426E-40DD-AFC4-6F175D3DCCD1}">
              <a14:hiddenFill xmlns:a14="http://schemas.microsoft.com/office/drawing/2010/main">
                <a:solidFill>
                  <a:srgbClr val="800000"/>
                </a:solidFill>
              </a14:hiddenFill>
            </a:ext>
          </a:extLst>
        </p:spPr>
        <p:txBody>
          <a:bodyPr lIns="90000" tIns="46800" rIns="90000" bIns="46800" anchor="t" anchorCtr="0">
            <a:spAutoFit/>
          </a:bodyPr>
          <a:p>
            <a:pPr algn="ctr">
              <a:spcBef>
                <a:spcPct val="50000"/>
              </a:spcBef>
            </a:pPr>
            <a:r>
              <a:rPr lang="en-US" sz="2000">
                <a:solidFill>
                  <a:schemeClr val="tx1"/>
                </a:solidFill>
                <a:cs typeface="Arial" panose="020B0604020202020204" pitchFamily="34" charset="0"/>
              </a:rPr>
              <a:t>These are called “degrees of freedom”, and each one can store energy.</a:t>
            </a:r>
            <a:endParaRPr lang="en-US" sz="2000">
              <a:solidFill>
                <a:schemeClr val="tx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52"/>
                                        </p:tgtEl>
                                        <p:attrNameLst>
                                          <p:attrName>style.visibility</p:attrName>
                                        </p:attrNameLst>
                                      </p:cBhvr>
                                      <p:to>
                                        <p:strVal val="visible"/>
                                      </p:to>
                                    </p:set>
                                    <p:animEffect transition="in" filter="wipe(left)">
                                      <p:cBhvr>
                                        <p:cTn id="7" dur="500"/>
                                        <p:tgtEl>
                                          <p:spTgt spid="1556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55653"/>
                                        </p:tgtEl>
                                        <p:attrNameLst>
                                          <p:attrName>style.visibility</p:attrName>
                                        </p:attrNameLst>
                                      </p:cBhvr>
                                      <p:to>
                                        <p:strVal val="visible"/>
                                      </p:to>
                                    </p:set>
                                    <p:anim calcmode="lin" valueType="num">
                                      <p:cBhvr additive="base">
                                        <p:cTn id="12" dur="500" fill="hold"/>
                                        <p:tgtEl>
                                          <p:spTgt spid="155653"/>
                                        </p:tgtEl>
                                        <p:attrNameLst>
                                          <p:attrName>ppt_x</p:attrName>
                                        </p:attrNameLst>
                                      </p:cBhvr>
                                      <p:tavLst>
                                        <p:tav tm="0">
                                          <p:val>
                                            <p:strVal val="0-#ppt_w/2"/>
                                          </p:val>
                                        </p:tav>
                                        <p:tav tm="100000">
                                          <p:val>
                                            <p:strVal val="#ppt_x"/>
                                          </p:val>
                                        </p:tav>
                                      </p:tavLst>
                                    </p:anim>
                                    <p:anim calcmode="lin" valueType="num">
                                      <p:cBhvr additive="base">
                                        <p:cTn id="13" dur="500" fill="hold"/>
                                        <p:tgtEl>
                                          <p:spTgt spid="15565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5654"/>
                                        </p:tgtEl>
                                        <p:attrNameLst>
                                          <p:attrName>style.visibility</p:attrName>
                                        </p:attrNameLst>
                                      </p:cBhvr>
                                      <p:to>
                                        <p:strVal val="visible"/>
                                      </p:to>
                                    </p:set>
                                    <p:animEffect transition="in" filter="wipe(left)">
                                      <p:cBhvr>
                                        <p:cTn id="18" dur="500"/>
                                        <p:tgtEl>
                                          <p:spTgt spid="15565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5655"/>
                                        </p:tgtEl>
                                        <p:attrNameLst>
                                          <p:attrName>style.visibility</p:attrName>
                                        </p:attrNameLst>
                                      </p:cBhvr>
                                      <p:to>
                                        <p:strVal val="visible"/>
                                      </p:to>
                                    </p:set>
                                    <p:animEffect transition="in" filter="wipe(left)">
                                      <p:cBhvr>
                                        <p:cTn id="23" dur="500"/>
                                        <p:tgtEl>
                                          <p:spTgt spid="155655"/>
                                        </p:tgtEl>
                                      </p:cBhvr>
                                    </p:animEffect>
                                  </p:childTnLst>
                                </p:cTn>
                              </p:par>
                            </p:childTnLst>
                          </p:cTn>
                        </p:par>
                      </p:childTnLst>
                    </p:cTn>
                  </p:par>
                  <p:par>
                    <p:cTn id="24" fill="hold">
                      <p:stCondLst>
                        <p:cond delay="indefinite"/>
                      </p:stCondLst>
                      <p:childTnLst>
                        <p:par>
                          <p:cTn id="25" fill="hold">
                            <p:stCondLst>
                              <p:cond delay="0"/>
                            </p:stCondLst>
                            <p:childTnLst>
                              <p:par>
                                <p:cTn id="26" presetID="0" presetClass="path" presetSubtype="0" fill="hold" nodeType="clickEffect">
                                  <p:stCondLst>
                                    <p:cond delay="0"/>
                                  </p:stCondLst>
                                  <p:childTnLst>
                                    <p:animMotion origin="layout" path="M 0.00191 -0.00348 C 0.00034 -0.01112 -0.00174 -0.01806 -0.00382 -0.02524 C -0.00625 -0.06204 -0.00625 -0.09885 -0.00973 -0.13542 C -0.01025 -0.09514 -0.01164 -0.05487 -0.01164 -0.01436 C -0.01164 -0.01227 -0.01146 -0.00672 -0.00973 -0.00787 C 4.72222E-6 -0.01389 -0.00244 -0.02639 0.0118 -0.03149 C 0.01961 -0.04399 0.03142 -0.05324 0.04131 -0.06412 C 0.04461 -0.0676 0.0493 -0.06991 0.05312 -0.07292 C 0.0552 -0.07408 0.05902 -0.07709 0.05902 -0.07686 C 0.06944 -0.09445 0.0559 -0.07362 0.06892 -0.08797 C 0.08194 -0.10232 0.06302 -0.08727 0.07881 -0.09885 C 0.08697 -0.1125 0.07777 -0.09885 0.08854 -0.10949 C 0.0927 -0.11366 0.10017 -0.12269 0.10017 -0.12246 C 0.10086 -0.12477 0.10434 -0.1294 0.10225 -0.12894 C 0.09756 -0.12778 0.09045 -0.12037 0.09045 -0.12014 C 0.08923 -0.11806 0.08819 -0.11574 0.08645 -0.11389 C 0.08489 -0.11204 0.08194 -0.11158 0.08055 -0.10949 C 0.07934 -0.10787 0.07951 -0.1051 0.07881 -0.10301 C 0.07777 -0.1007 0.07621 -0.09862 0.07482 -0.09653 C 0.071 -0.09121 0.06458 -0.08912 0.06093 -0.08357 C 0.04947 -0.06667 0.03593 -0.05209 0.02361 -0.03612 C 0.01562 -0.0257 0.01076 -0.01551 0.00191 -0.00556 C 0.00017 -0.00348 -0.00174 -0.00139 -0.00382 0.00092 C -0.00521 0.00254 -0.00973 0.00532 -0.00782 0.00532 C 0.0302 0.00463 0.06805 0.0037 0.10625 0.00301 C 0.0217 0.00069 0.05625 0.00486 0.00191 -0.00348 Z " pathEditMode="relative" rAng="0" ptsTypes="ffffffffffffffffffffffffff">
                                      <p:cBhvr>
                                        <p:cTn id="27" dur="3000" fill="hold"/>
                                        <p:tgtEl>
                                          <p:spTgt spid="155653"/>
                                        </p:tgtEl>
                                        <p:attrNameLst>
                                          <p:attrName>ppt_x</p:attrName>
                                          <p:attrName>ppt_y</p:attrName>
                                        </p:attrNameLst>
                                      </p:cBhvr>
                                      <p:rCtr x="4500" y="-6200"/>
                                    </p:animMotion>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5656"/>
                                        </p:tgtEl>
                                        <p:attrNameLst>
                                          <p:attrName>style.visibility</p:attrName>
                                        </p:attrNameLst>
                                      </p:cBhvr>
                                      <p:to>
                                        <p:strVal val="visible"/>
                                      </p:to>
                                    </p:set>
                                    <p:animEffect transition="in" filter="wipe(left)">
                                      <p:cBhvr>
                                        <p:cTn id="32" dur="500"/>
                                        <p:tgtEl>
                                          <p:spTgt spid="155656"/>
                                        </p:tgtEl>
                                      </p:cBhvr>
                                    </p:animEffect>
                                  </p:childTnLst>
                                </p:cTn>
                              </p:par>
                            </p:childTnLst>
                          </p:cTn>
                        </p:par>
                      </p:childTnLst>
                    </p:cTn>
                  </p:par>
                  <p:par>
                    <p:cTn id="33" fill="hold">
                      <p:stCondLst>
                        <p:cond delay="indefinite"/>
                      </p:stCondLst>
                      <p:childTnLst>
                        <p:par>
                          <p:cTn id="34" fill="hold">
                            <p:stCondLst>
                              <p:cond delay="0"/>
                            </p:stCondLst>
                            <p:childTnLst>
                              <p:par>
                                <p:cTn id="35" presetID="0" presetClass="path" presetSubtype="0" fill="hold" nodeType="clickEffect">
                                  <p:stCondLst>
                                    <p:cond delay="0"/>
                                  </p:stCondLst>
                                  <p:childTnLst>
                                    <p:animMotion origin="layout" path="M -1.94444E-6 -7.77778E-6 C -0.00764 0.00694 -0.01597 0.00856 -0.025 0.0111 C -0.02448 0.00578 -0.025 -7.77778E-6 -0.02327 -0.00464 C -0.0224 -0.00672 -0.01979 -0.00788 -0.01823 -0.00672 C -0.01615 -0.0051 -0.01632 -0.0007 -0.01493 0.00208 C -0.01354 0.00462 -0.01129 0.00624 -0.0099 0.00879 C -0.00747 0.01296 -0.00052 0.02615 -0.0033 0.02222 C -0.00747 0.01643 -0.00938 0.01157 -0.01163 0.00439 C -0.01268 0.00138 -0.01632 -0.00186 -0.01493 -0.00464 C -0.01372 -0.00718 -0.01059 -0.00302 -0.00834 -0.00232 C 0.00416 0.00856 -0.01111 -0.00556 0.00173 0.00879 C 0.0033 0.01041 0.00503 0.01203 0.00677 0.01319 C 0.00833 0.01435 0.01354 0.0155 0.0118 0.0155 C 0.00955 0.0155 0.00729 0.01365 0.00503 0.01319 C -0.00052 0.01226 -0.00608 0.0118 -0.01163 0.0111 C 0.01284 -0.01089 -0.01181 0.01249 0.00347 -0.00464 C 0.00764 -0.00927 0.01198 -0.01089 0.00347 -0.00672 C 0.00104 -0.0007 -0.0033 0.01134 -0.0066 0.0155 C -0.0099 0.0199 -0.01667 0.0287 -0.01667 0.0287 C -0.01424 0.0162 -0.01459 0.00323 -0.01163 -0.00903 C -0.01216 -0.01343 -0.0132 -0.02663 -0.0132 -0.02223 C -0.0132 -0.01413 -0.01389 -0.00556 -0.01163 0.00208 C -0.01077 0.00509 -0.00712 0.00509 -0.00486 0.00648 C 0.00017 0.01365 0.0026 0.0118 0.00833 0.0199 C 0.00781 0.01759 0.00503 0.00601 0.00503 0.00439 C 0.00503 0.00069 0.00677 -0.01042 0.00677 -0.00672 C 0.00677 0.00624 0.00191 0.01828 -0.0033 0.0287 C -0.00434 0.02661 -0.00625 0.02476 -0.0066 0.02222 C -0.00712 0.01643 0.00173 -0.00464 0.00173 -0.00464 C 0.00278 -0.00672 0.0059 -0.0088 0.00503 -0.01112 C 0.00416 -0.0132 0.00173 -0.00973 -1.94444E-6 -0.00903 C -0.00382 -0.0014 -0.00643 0.0037 -0.0132 0.00648 C -0.01441 0.0081 -0.01545 0.00972 -0.01667 0.0111 C -0.01823 0.01273 -0.02344 0.01597 -0.02153 0.0155 C -0.01684 0.01411 -0.01285 0.01041 -0.00834 0.00879 C 0.00069 0.00532 0.00955 0.00185 0.0184 -0.00232 C 0.02014 -0.00163 0.02343 -0.00232 0.02343 -7.77778E-6 C 0.02343 0.0111 0.01423 0.03032 0.00833 0.03773 C 0.0026 0.03495 -0.00104 0.03032 -0.0066 0.02661 C -0.00764 0.0243 -0.00851 0.02175 -0.0099 0.0199 C -0.01129 0.01805 -0.01337 0.01735 -0.01493 0.0155 C -0.03004 -0.00232 -0.02761 0.00069 -0.01667 0.00648 C -0.01545 0.0081 0.00885 0.03333 -0.0066 0.0199 C -0.00521 0.00462 -0.00573 -0.00163 -1.94444E-6 -0.01343 C -0.00174 0.00161 -0.00417 0.00532 -0.0099 0.01759 C -0.01667 0.03194 -0.00955 0.02222 -0.01667 0.03101 C -0.01389 0.0199 -0.0132 0.0155 -0.00486 0.00439 C -0.00209 0.00069 0.00347 -0.00672 0.00347 -0.00672 C 0.00816 0.00555 0.0059 -0.00186 0.00833 0.0111 C 0.00885 0.01411 0.01198 0.01828 0.01007 0.0199 C 0.00798 0.02175 0.00573 0.01666 0.00347 0.0155 C 0.00017 0.01388 -0.0066 0.0111 -0.0066 0.0111 C -0.01198 0.00624 -0.01545 0.00069 -0.02153 -0.00232 C -0.02275 -0.00371 -0.02639 -0.00579 -0.025 -0.00672 C -0.02292 -0.00811 -0.02014 -0.00626 -0.01823 -0.00464 C -0.01198 0.00092 -0.00573 0.01134 -0.00157 0.0199 C -0.00191 0.02152 -0.00452 0.03333 -0.0066 0.03333 C -0.00834 0.03333 -0.00782 0.02893 -0.00834 0.02661 C -0.00712 0.02222 -0.00608 0.01759 -0.00486 0.01319 C -0.00434 0.01087 -0.00174 0.0074 -0.0033 0.00648 C -0.00452 0.00578 -0.00851 0.01134 -0.0099 0.01319 " pathEditMode="relative" ptsTypes="ffffffffffffffffffffffffffffffffffffffffffffffffffffffffffffA">
                                      <p:cBhvr>
                                        <p:cTn id="36" dur="2000" fill="hold"/>
                                        <p:tgtEl>
                                          <p:spTgt spid="155653"/>
                                        </p:tgtEl>
                                        <p:attrNameLst>
                                          <p:attrName>ppt_x</p:attrName>
                                          <p:attrName>ppt_y</p:attrName>
                                        </p:attrNameLst>
                                      </p:cBhvr>
                                    </p:animMotion>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55657"/>
                                        </p:tgtEl>
                                        <p:attrNameLst>
                                          <p:attrName>style.visibility</p:attrName>
                                        </p:attrNameLst>
                                      </p:cBhvr>
                                      <p:to>
                                        <p:strVal val="visible"/>
                                      </p:to>
                                    </p:set>
                                    <p:animEffect transition="in" filter="wipe(left)">
                                      <p:cBhvr>
                                        <p:cTn id="41" dur="500"/>
                                        <p:tgtEl>
                                          <p:spTgt spid="15565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155658"/>
                                        </p:tgtEl>
                                        <p:attrNameLst>
                                          <p:attrName>style.visibility</p:attrName>
                                        </p:attrNameLst>
                                      </p:cBhvr>
                                      <p:to>
                                        <p:strVal val="visible"/>
                                      </p:to>
                                    </p:set>
                                    <p:animEffect transition="in" filter="wipe(right)">
                                      <p:cBhvr>
                                        <p:cTn id="46" dur="500"/>
                                        <p:tgtEl>
                                          <p:spTgt spid="15565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55659"/>
                                        </p:tgtEl>
                                        <p:attrNameLst>
                                          <p:attrName>style.visibility</p:attrName>
                                        </p:attrNameLst>
                                      </p:cBhvr>
                                      <p:to>
                                        <p:strVal val="visible"/>
                                      </p:to>
                                    </p:set>
                                    <p:animEffect transition="in" filter="wipe(left)">
                                      <p:cBhvr>
                                        <p:cTn id="51" dur="500"/>
                                        <p:tgtEl>
                                          <p:spTgt spid="155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p:bldP spid="155654" grpId="0"/>
      <p:bldP spid="155655" grpId="0"/>
      <p:bldP spid="155656" grpId="0"/>
      <p:bldP spid="155657" grpId="0"/>
      <p:bldP spid="155659" grpId="0" bldLvl="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Rectangle 3"/>
          <p:cNvSpPr>
            <a:spLocks noGrp="1"/>
          </p:cNvSpPr>
          <p:nvPr>
            <p:ph idx="1"/>
          </p:nvPr>
        </p:nvSpPr>
        <p:spPr>
          <a:xfrm>
            <a:off x="232410" y="1000760"/>
            <a:ext cx="8686800" cy="3200400"/>
          </a:xfrm>
        </p:spPr>
        <p:txBody>
          <a:bodyPr vert="horz" wrap="square" lIns="91440" tIns="45720" rIns="91440" bIns="45720" anchor="t" anchorCtr="0"/>
          <a:p>
            <a:pPr eaLnBrk="1" hangingPunct="1">
              <a:lnSpc>
                <a:spcPct val="90000"/>
              </a:lnSpc>
            </a:pPr>
            <a:r>
              <a:rPr lang="en-US" altLang="en-US" sz="2800" b="1" i="1" dirty="0">
                <a:solidFill>
                  <a:srgbClr val="FF0000"/>
                </a:solidFill>
              </a:rPr>
              <a:t>Internal energy</a:t>
            </a:r>
            <a:r>
              <a:rPr lang="en-US" altLang="en-US" sz="2800" dirty="0"/>
              <a:t> (</a:t>
            </a:r>
            <a:r>
              <a:rPr lang="en-US" altLang="en-US" sz="2800" i="1" dirty="0"/>
              <a:t>U</a:t>
            </a:r>
            <a:r>
              <a:rPr lang="en-US" altLang="en-US" sz="2800" dirty="0"/>
              <a:t>) is the total energy contained within a system</a:t>
            </a:r>
            <a:endParaRPr lang="en-US" altLang="en-US" sz="2800" dirty="0"/>
          </a:p>
          <a:p>
            <a:pPr eaLnBrk="1" hangingPunct="1">
              <a:lnSpc>
                <a:spcPct val="90000"/>
              </a:lnSpc>
            </a:pPr>
            <a:r>
              <a:rPr lang="en-US" altLang="en-US" sz="2800" dirty="0"/>
              <a:t>Part of </a:t>
            </a:r>
            <a:r>
              <a:rPr lang="en-US" altLang="en-US" sz="2800" i="1" dirty="0"/>
              <a:t>U</a:t>
            </a:r>
            <a:r>
              <a:rPr lang="en-US" altLang="en-US" sz="2800" dirty="0"/>
              <a:t> is </a:t>
            </a:r>
            <a:r>
              <a:rPr lang="en-US" altLang="en-US" sz="2800" i="1" dirty="0"/>
              <a:t>kinetic</a:t>
            </a:r>
            <a:r>
              <a:rPr lang="en-US" altLang="en-US" sz="2800" dirty="0"/>
              <a:t> energy (from molecular motion)</a:t>
            </a:r>
            <a:endParaRPr lang="en-US" altLang="en-US" sz="2800" dirty="0"/>
          </a:p>
          <a:p>
            <a:pPr lvl="1" eaLnBrk="1" hangingPunct="1">
              <a:lnSpc>
                <a:spcPct val="90000"/>
              </a:lnSpc>
            </a:pPr>
            <a:r>
              <a:rPr lang="en-US" altLang="en-US" sz="2400" dirty="0"/>
              <a:t>Collectively, these are sometimes called </a:t>
            </a:r>
            <a:r>
              <a:rPr lang="en-US" altLang="en-US" sz="2400" b="1" i="1" dirty="0">
                <a:solidFill>
                  <a:srgbClr val="FF3300"/>
                </a:solidFill>
              </a:rPr>
              <a:t>thermal energy</a:t>
            </a:r>
            <a:endParaRPr lang="en-US" altLang="en-US" sz="2400" b="1" dirty="0">
              <a:solidFill>
                <a:srgbClr val="FF3300"/>
              </a:solidFill>
            </a:endParaRPr>
          </a:p>
        </p:txBody>
      </p:sp>
      <p:sp>
        <p:nvSpPr>
          <p:cNvPr id="23554" name="Rectangle 11"/>
          <p:cNvSpPr>
            <a:spLocks noGrp="1"/>
          </p:cNvSpPr>
          <p:nvPr>
            <p:ph type="title"/>
          </p:nvPr>
        </p:nvSpPr>
        <p:spPr>
          <a:xfrm>
            <a:off x="-14605" y="-17145"/>
            <a:ext cx="9173845" cy="688340"/>
          </a:xfrm>
        </p:spPr>
        <p:txBody>
          <a:bodyPr vert="horz" wrap="square" lIns="91440" tIns="45720" rIns="91440" bIns="45720" anchor="ctr" anchorCtr="0"/>
          <a:p>
            <a:pPr eaLnBrk="1" hangingPunct="1"/>
            <a:r>
              <a:rPr lang="en-US" altLang="en-US" dirty="0"/>
              <a:t>Internal Energy (</a:t>
            </a:r>
            <a:r>
              <a:rPr lang="en-US" altLang="en-US" i="1" dirty="0"/>
              <a:t>U</a:t>
            </a:r>
            <a:r>
              <a:rPr lang="en-US" altLang="en-US" dirty="0"/>
              <a:t>)</a:t>
            </a:r>
            <a:endParaRPr lang="en-US" altLang="en-US" dirty="0"/>
          </a:p>
        </p:txBody>
      </p:sp>
      <p:sp>
        <p:nvSpPr>
          <p:cNvPr id="6158" name="Rectangle 14"/>
          <p:cNvSpPr/>
          <p:nvPr/>
        </p:nvSpPr>
        <p:spPr>
          <a:xfrm>
            <a:off x="226060" y="4424998"/>
            <a:ext cx="6553200" cy="2057400"/>
          </a:xfrm>
          <a:prstGeom prst="rect">
            <a:avLst/>
          </a:prstGeom>
          <a:noFill/>
          <a:ln w="9525">
            <a:noFill/>
          </a:ln>
        </p:spPr>
        <p:txBody>
          <a:bodyPr anchor="t" anchorCtr="0"/>
          <a:p>
            <a:pPr marL="342900" indent="-342900">
              <a:lnSpc>
                <a:spcPct val="90000"/>
              </a:lnSpc>
              <a:spcBef>
                <a:spcPct val="20000"/>
              </a:spcBef>
              <a:buChar char="•"/>
            </a:pPr>
            <a:r>
              <a:rPr lang="en-US" altLang="en-US" sz="2800" dirty="0">
                <a:solidFill>
                  <a:srgbClr val="000000"/>
                </a:solidFill>
                <a:latin typeface="Times New Roman" panose="02020603050405020304" charset="0"/>
              </a:rPr>
              <a:t>Part of </a:t>
            </a:r>
            <a:r>
              <a:rPr lang="en-US" altLang="en-US" sz="2800" i="1" dirty="0">
                <a:solidFill>
                  <a:srgbClr val="000000"/>
                </a:solidFill>
                <a:latin typeface="Times New Roman" panose="02020603050405020304" charset="0"/>
              </a:rPr>
              <a:t>U</a:t>
            </a:r>
            <a:r>
              <a:rPr lang="en-US" altLang="en-US" sz="2800" dirty="0">
                <a:solidFill>
                  <a:srgbClr val="000000"/>
                </a:solidFill>
                <a:latin typeface="Times New Roman" panose="02020603050405020304" charset="0"/>
              </a:rPr>
              <a:t> is </a:t>
            </a:r>
            <a:r>
              <a:rPr lang="en-US" altLang="en-US" sz="2800" i="1" dirty="0">
                <a:solidFill>
                  <a:srgbClr val="000000"/>
                </a:solidFill>
                <a:latin typeface="Times New Roman" panose="02020603050405020304" charset="0"/>
              </a:rPr>
              <a:t>potential</a:t>
            </a:r>
            <a:r>
              <a:rPr lang="en-US" altLang="en-US" sz="2800" dirty="0">
                <a:solidFill>
                  <a:srgbClr val="000000"/>
                </a:solidFill>
                <a:latin typeface="Times New Roman" panose="02020603050405020304" charset="0"/>
              </a:rPr>
              <a:t> energy</a:t>
            </a:r>
            <a:endParaRPr lang="en-US" altLang="en-US" sz="2800" dirty="0">
              <a:solidFill>
                <a:srgbClr val="000000"/>
              </a:solidFill>
              <a:latin typeface="Times New Roman" panose="02020603050405020304" charset="0"/>
            </a:endParaRPr>
          </a:p>
          <a:p>
            <a:pPr marL="742950" lvl="1" indent="-285750" algn="l" rtl="0" eaLnBrk="1" fontAlgn="base" hangingPunct="1">
              <a:lnSpc>
                <a:spcPct val="90000"/>
              </a:lnSpc>
              <a:spcBef>
                <a:spcPct val="20000"/>
              </a:spcBef>
              <a:spcAft>
                <a:spcPct val="0"/>
              </a:spcAft>
              <a:buChar char="–"/>
            </a:pPr>
            <a:r>
              <a:rPr lang="en-US" altLang="en-US" sz="2400" dirty="0">
                <a:solidFill>
                  <a:srgbClr val="000000"/>
                </a:solidFill>
                <a:latin typeface="Times New Roman" panose="02020603050405020304" charset="0"/>
              </a:rPr>
              <a:t>Intermolecular and intramolecular forces of attraction, locations of atoms and of bonds.</a:t>
            </a:r>
            <a:endParaRPr lang="en-US" altLang="en-US" sz="2400" dirty="0">
              <a:solidFill>
                <a:srgbClr val="000000"/>
              </a:solidFill>
              <a:latin typeface="Times New Roman" panose="02020603050405020304" charset="0"/>
            </a:endParaRPr>
          </a:p>
          <a:p>
            <a:pPr marL="742950" lvl="1" indent="-285750" algn="l" rtl="0" eaLnBrk="1" fontAlgn="base" hangingPunct="1">
              <a:lnSpc>
                <a:spcPct val="90000"/>
              </a:lnSpc>
              <a:spcBef>
                <a:spcPct val="20000"/>
              </a:spcBef>
              <a:spcAft>
                <a:spcPct val="0"/>
              </a:spcAft>
              <a:buChar char="–"/>
            </a:pPr>
            <a:r>
              <a:rPr lang="en-US" altLang="en-US" sz="2400" dirty="0">
                <a:solidFill>
                  <a:srgbClr val="000000"/>
                </a:solidFill>
                <a:latin typeface="Times New Roman" panose="02020603050405020304" charset="0"/>
              </a:rPr>
              <a:t>Collectively these are sometimes called </a:t>
            </a:r>
            <a:r>
              <a:rPr lang="en-US" altLang="en-US" sz="2400" b="1" i="1" dirty="0">
                <a:solidFill>
                  <a:srgbClr val="FF3300"/>
                </a:solidFill>
                <a:latin typeface="Times New Roman" panose="02020603050405020304" charset="0"/>
              </a:rPr>
              <a:t>chemical energy</a:t>
            </a:r>
            <a:endParaRPr lang="en-US" altLang="en-US" sz="2400" b="1" dirty="0">
              <a:solidFill>
                <a:srgbClr val="FF3300"/>
              </a:solidFill>
              <a:latin typeface="Times New Roman" panose="02020603050405020304" charset="0"/>
            </a:endParaRPr>
          </a:p>
        </p:txBody>
      </p:sp>
      <p:pic>
        <p:nvPicPr>
          <p:cNvPr id="23556" name="Picture 29" descr="FG06_04a-e"/>
          <p:cNvPicPr>
            <a:picLocks noChangeAspect="1"/>
          </p:cNvPicPr>
          <p:nvPr/>
        </p:nvPicPr>
        <p:blipFill>
          <a:blip r:embed="rId1"/>
          <a:srcRect l="1640" b="34033"/>
          <a:stretch>
            <a:fillRect/>
          </a:stretch>
        </p:blipFill>
        <p:spPr>
          <a:xfrm>
            <a:off x="1829435" y="2699385"/>
            <a:ext cx="5486400" cy="1725613"/>
          </a:xfrm>
          <a:prstGeom prst="rect">
            <a:avLst/>
          </a:prstGeom>
          <a:noFill/>
          <a:ln w="9525">
            <a:noFill/>
          </a:ln>
        </p:spPr>
      </p:pic>
      <p:pic>
        <p:nvPicPr>
          <p:cNvPr id="23557" name="Picture 8" descr="FG06_04a-e"/>
          <p:cNvPicPr>
            <a:picLocks noChangeAspect="1"/>
          </p:cNvPicPr>
          <p:nvPr/>
        </p:nvPicPr>
        <p:blipFill>
          <a:blip r:embed="rId2"/>
          <a:srcRect l="11656" t="72433" r="65031" b="5701"/>
          <a:stretch>
            <a:fillRect/>
          </a:stretch>
        </p:blipFill>
        <p:spPr>
          <a:xfrm>
            <a:off x="6779260" y="4424998"/>
            <a:ext cx="1973263" cy="866775"/>
          </a:xfrm>
          <a:prstGeom prst="rect">
            <a:avLst/>
          </a:prstGeom>
          <a:noFill/>
          <a:ln w="9525">
            <a:noFill/>
          </a:ln>
        </p:spPr>
      </p:pic>
      <p:pic>
        <p:nvPicPr>
          <p:cNvPr id="23558" name="Picture 9" descr="FG06_04a-e"/>
          <p:cNvPicPr>
            <a:picLocks noChangeAspect="1"/>
          </p:cNvPicPr>
          <p:nvPr/>
        </p:nvPicPr>
        <p:blipFill>
          <a:blip r:embed="rId2"/>
          <a:srcRect l="37625" t="72433" r="23312" b="5701"/>
          <a:stretch>
            <a:fillRect/>
          </a:stretch>
        </p:blipFill>
        <p:spPr>
          <a:xfrm>
            <a:off x="6090285" y="5550535"/>
            <a:ext cx="2662238" cy="6985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7">
                                            <p:txEl>
                                              <p:charRg st="0" end="6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7">
                                            <p:txEl>
                                              <p:charRg st="66" end="11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147">
                                            <p:txEl>
                                              <p:charRg st="118" end="17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158">
                                            <p:txEl>
                                              <p:charRg st="0" end="3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158">
                                            <p:txEl>
                                              <p:charRg st="30" end="11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158">
                                            <p:txEl>
                                              <p:charRg st="119" end="17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6158"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1694180"/>
            <a:ext cx="7772400" cy="3823970"/>
          </a:xfrm>
          <a:ln w="57150" cap="rnd">
            <a:solidFill>
              <a:srgbClr val="002060"/>
            </a:solidFill>
          </a:ln>
          <a:effectLst/>
        </p:spPr>
        <p:txBody>
          <a:bodyPr/>
          <a:p>
            <a:r>
              <a:rPr lang="en-US" altLang="en-US" sz="8000" b="1" u="sng"/>
              <a:t>Calorimetry and</a:t>
            </a:r>
            <a:br>
              <a:rPr lang="en-US" altLang="en-US" sz="8000" b="1" u="sng"/>
            </a:br>
            <a:r>
              <a:rPr lang="en-US" altLang="en-US" sz="8000" b="1" u="sng"/>
              <a:t>Specific Heat Capacity</a:t>
            </a:r>
            <a:endParaRPr lang="en-US" altLang="en-US" sz="8000" b="1" u="sng"/>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subTitle" idx="1"/>
          </p:nvPr>
        </p:nvSpPr>
        <p:spPr>
          <a:xfrm>
            <a:off x="2484438" y="620713"/>
            <a:ext cx="3311525" cy="720725"/>
          </a:xfrm>
        </p:spPr>
        <p:txBody>
          <a:bodyPr/>
          <a:lstStyle/>
          <a:p>
            <a:pPr algn="l" eaLnBrk="1" hangingPunct="1">
              <a:lnSpc>
                <a:spcPct val="90000"/>
              </a:lnSpc>
            </a:pPr>
            <a:r>
              <a:rPr lang="en-GB" altLang="en-US" sz="3600" dirty="0" smtClean="0">
                <a:latin typeface="Tahoma" panose="020B0604030504040204" pitchFamily="34" charset="0"/>
              </a:rPr>
              <a:t>1 g of water</a:t>
            </a:r>
            <a:endParaRPr lang="en-GB" altLang="en-US" sz="3600" dirty="0" smtClean="0">
              <a:latin typeface="Tahoma" panose="020B0604030504040204" pitchFamily="34" charset="0"/>
            </a:endParaRPr>
          </a:p>
        </p:txBody>
      </p:sp>
      <p:sp>
        <p:nvSpPr>
          <p:cNvPr id="15363" name="AutoShape 3"/>
          <p:cNvSpPr>
            <a:spLocks noChangeArrowheads="1"/>
          </p:cNvSpPr>
          <p:nvPr/>
        </p:nvSpPr>
        <p:spPr bwMode="auto">
          <a:xfrm>
            <a:off x="539750" y="620713"/>
            <a:ext cx="1223963" cy="1152525"/>
          </a:xfrm>
          <a:prstGeom prst="cube">
            <a:avLst>
              <a:gd name="adj" fmla="val 25000"/>
            </a:avLst>
          </a:prstGeom>
          <a:solidFill>
            <a:schemeClr val="accent1"/>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15364" name="Rectangle 4"/>
          <p:cNvSpPr>
            <a:spLocks noChangeArrowheads="1"/>
          </p:cNvSpPr>
          <p:nvPr/>
        </p:nvSpPr>
        <p:spPr bwMode="auto">
          <a:xfrm>
            <a:off x="2301875" y="1341438"/>
            <a:ext cx="4141788"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15365" name="Rectangle 5"/>
          <p:cNvSpPr>
            <a:spLocks noChangeArrowheads="1"/>
          </p:cNvSpPr>
          <p:nvPr/>
        </p:nvSpPr>
        <p:spPr bwMode="auto">
          <a:xfrm>
            <a:off x="6156325" y="1341438"/>
            <a:ext cx="2232025"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4.18 J </a:t>
            </a:r>
            <a:endParaRPr lang="en-US" altLang="en-US" sz="1000">
              <a:solidFill>
                <a:schemeClr val="accent2"/>
              </a:solidFill>
            </a:endParaRPr>
          </a:p>
        </p:txBody>
      </p:sp>
      <p:sp>
        <p:nvSpPr>
          <p:cNvPr id="15366" name="Line 6"/>
          <p:cNvSpPr>
            <a:spLocks noChangeShapeType="1"/>
          </p:cNvSpPr>
          <p:nvPr/>
        </p:nvSpPr>
        <p:spPr bwMode="auto">
          <a:xfrm>
            <a:off x="0" y="2636838"/>
            <a:ext cx="9144000" cy="0"/>
          </a:xfrm>
          <a:prstGeom prst="line">
            <a:avLst/>
          </a:prstGeom>
          <a:noFill/>
          <a:ln w="9525">
            <a:solidFill>
              <a:schemeClr val="tx1"/>
            </a:solidFill>
            <a:round/>
          </a:ln>
          <a:effectLst/>
        </p:spPr>
        <p:txBody>
          <a:bodyPr/>
          <a:lstStyle/>
          <a:p>
            <a:endParaRPr lang="en-GB"/>
          </a:p>
        </p:txBody>
      </p:sp>
      <p:sp>
        <p:nvSpPr>
          <p:cNvPr id="15367" name="Rectangle 7"/>
          <p:cNvSpPr>
            <a:spLocks noChangeArrowheads="1"/>
          </p:cNvSpPr>
          <p:nvPr/>
        </p:nvSpPr>
        <p:spPr bwMode="auto">
          <a:xfrm>
            <a:off x="6011863" y="549275"/>
            <a:ext cx="27368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1 </a:t>
            </a:r>
            <a:r>
              <a:rPr lang="en-US" altLang="en-US" sz="3600"/>
              <a:t>ºC  hotter</a:t>
            </a:r>
            <a:endParaRPr lang="en-US" altLang="en-US" sz="3600"/>
          </a:p>
        </p:txBody>
      </p:sp>
      <p:sp>
        <p:nvSpPr>
          <p:cNvPr id="9224" name="Rectangle 8"/>
          <p:cNvSpPr>
            <a:spLocks noChangeArrowheads="1"/>
          </p:cNvSpPr>
          <p:nvPr/>
        </p:nvSpPr>
        <p:spPr bwMode="auto">
          <a:xfrm>
            <a:off x="5795963" y="4437063"/>
            <a:ext cx="29860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3600">
                <a:solidFill>
                  <a:schemeClr val="accent2"/>
                </a:solidFill>
              </a:rPr>
              <a:t>= 8.36 J </a:t>
            </a:r>
            <a:endParaRPr lang="en-US" altLang="en-US" sz="1000">
              <a:solidFill>
                <a:schemeClr val="accent2"/>
              </a:solidFill>
            </a:endParaRPr>
          </a:p>
        </p:txBody>
      </p:sp>
      <p:sp>
        <p:nvSpPr>
          <p:cNvPr id="9225" name="Rectangle 9"/>
          <p:cNvSpPr>
            <a:spLocks noChangeArrowheads="1"/>
          </p:cNvSpPr>
          <p:nvPr/>
        </p:nvSpPr>
        <p:spPr bwMode="auto">
          <a:xfrm>
            <a:off x="2451100" y="3068638"/>
            <a:ext cx="3311525" cy="720725"/>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lnSpc>
                <a:spcPct val="90000"/>
              </a:lnSpc>
              <a:spcBef>
                <a:spcPct val="20000"/>
              </a:spcBef>
            </a:pPr>
            <a:r>
              <a:rPr lang="en-GB" altLang="en-US" sz="3600"/>
              <a:t>1 g of water</a:t>
            </a:r>
            <a:endParaRPr lang="en-GB" altLang="en-US" sz="3600"/>
          </a:p>
        </p:txBody>
      </p:sp>
      <p:sp>
        <p:nvSpPr>
          <p:cNvPr id="9226" name="Rectangle 10"/>
          <p:cNvSpPr>
            <a:spLocks noChangeArrowheads="1"/>
          </p:cNvSpPr>
          <p:nvPr/>
        </p:nvSpPr>
        <p:spPr bwMode="auto">
          <a:xfrm>
            <a:off x="2268538" y="3789363"/>
            <a:ext cx="41417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9227" name="Rectangle 11"/>
          <p:cNvSpPr>
            <a:spLocks noChangeArrowheads="1"/>
          </p:cNvSpPr>
          <p:nvPr/>
        </p:nvSpPr>
        <p:spPr bwMode="auto">
          <a:xfrm>
            <a:off x="6122988" y="3789363"/>
            <a:ext cx="2697162"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2 x 4.18 J </a:t>
            </a:r>
            <a:endParaRPr lang="en-US" altLang="en-US" sz="1000">
              <a:solidFill>
                <a:schemeClr val="accent2"/>
              </a:solidFill>
            </a:endParaRPr>
          </a:p>
        </p:txBody>
      </p:sp>
      <p:sp>
        <p:nvSpPr>
          <p:cNvPr id="9228" name="Rectangle 12"/>
          <p:cNvSpPr>
            <a:spLocks noChangeArrowheads="1"/>
          </p:cNvSpPr>
          <p:nvPr/>
        </p:nvSpPr>
        <p:spPr bwMode="auto">
          <a:xfrm>
            <a:off x="5978525" y="2997200"/>
            <a:ext cx="27368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2 </a:t>
            </a:r>
            <a:r>
              <a:rPr lang="en-US" altLang="en-US" sz="3600"/>
              <a:t>ºC  hotter</a:t>
            </a:r>
            <a:endParaRPr lang="en-US" altLang="en-US" sz="3600"/>
          </a:p>
        </p:txBody>
      </p:sp>
      <p:sp>
        <p:nvSpPr>
          <p:cNvPr id="9229" name="AutoShape 13"/>
          <p:cNvSpPr>
            <a:spLocks noChangeArrowheads="1"/>
          </p:cNvSpPr>
          <p:nvPr/>
        </p:nvSpPr>
        <p:spPr bwMode="auto">
          <a:xfrm>
            <a:off x="611188" y="3141663"/>
            <a:ext cx="1223962" cy="1152525"/>
          </a:xfrm>
          <a:prstGeom prst="cube">
            <a:avLst>
              <a:gd name="adj" fmla="val 25000"/>
            </a:avLst>
          </a:prstGeom>
          <a:solidFill>
            <a:schemeClr val="accent1"/>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15" name="TextBox 5"/>
          <p:cNvSpPr txBox="1">
            <a:spLocks noChangeArrowheads="1"/>
          </p:cNvSpPr>
          <p:nvPr/>
        </p:nvSpPr>
        <p:spPr bwMode="auto">
          <a:xfrm>
            <a:off x="4567238" y="6581775"/>
            <a:ext cx="4608512" cy="276225"/>
          </a:xfrm>
          <a:prstGeom prst="rect">
            <a:avLst/>
          </a:prstGeom>
          <a:noFill/>
          <a:ln>
            <a:noFill/>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200" dirty="0">
                <a:solidFill>
                  <a:srgbClr val="000000"/>
                </a:solidFill>
                <a:latin typeface="Verdana" panose="020B0604030504040204" pitchFamily="34" charset="0"/>
              </a:rPr>
              <a:t>© www.chemsheets.co.uk          </a:t>
            </a:r>
            <a:r>
              <a:rPr lang="en-GB" altLang="en-US" sz="1200" dirty="0" smtClean="0">
                <a:solidFill>
                  <a:srgbClr val="000000"/>
                </a:solidFill>
                <a:latin typeface="Verdana" panose="020B0604030504040204" pitchFamily="34" charset="0"/>
              </a:rPr>
              <a:t>AS1048    30-Jun-2015</a:t>
            </a:r>
            <a:endParaRPr lang="en-GB" altLang="en-US" sz="1200" dirty="0">
              <a:solidFill>
                <a:srgbClr val="000000"/>
              </a:solidFill>
              <a:latin typeface="Verdana" panose="020B0604030504040204" pitchFamily="34" charset="0"/>
            </a:endParaRPr>
          </a:p>
        </p:txBody>
      </p:sp>
      <p:sp>
        <p:nvSpPr>
          <p:cNvPr id="16"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bldLvl="0" animBg="1"/>
      <p:bldP spid="9225" grpId="0" bldLvl="0" animBg="1"/>
      <p:bldP spid="9226" grpId="0" bldLvl="0" animBg="1"/>
      <p:bldP spid="9227" grpId="0" bldLvl="0" animBg="1"/>
      <p:bldP spid="9228" grpId="0" bldLvl="0" animBg="1"/>
      <p:bldP spid="9229" grpId="0" bldLvl="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subTitle" idx="1"/>
          </p:nvPr>
        </p:nvSpPr>
        <p:spPr>
          <a:xfrm>
            <a:off x="2484438" y="620713"/>
            <a:ext cx="3311525" cy="720725"/>
          </a:xfrm>
        </p:spPr>
        <p:txBody>
          <a:bodyPr/>
          <a:lstStyle/>
          <a:p>
            <a:pPr algn="l" eaLnBrk="1" hangingPunct="1">
              <a:lnSpc>
                <a:spcPct val="90000"/>
              </a:lnSpc>
            </a:pPr>
            <a:r>
              <a:rPr lang="en-GB" altLang="en-US" sz="3600" smtClean="0">
                <a:latin typeface="Tahoma" panose="020B0604030504040204" pitchFamily="34" charset="0"/>
              </a:rPr>
              <a:t>1 g of water</a:t>
            </a:r>
            <a:endParaRPr lang="en-GB" altLang="en-US" sz="3600" smtClean="0">
              <a:latin typeface="Tahoma" panose="020B0604030504040204" pitchFamily="34" charset="0"/>
            </a:endParaRPr>
          </a:p>
        </p:txBody>
      </p:sp>
      <p:sp>
        <p:nvSpPr>
          <p:cNvPr id="16387" name="AutoShape 3"/>
          <p:cNvSpPr>
            <a:spLocks noChangeArrowheads="1"/>
          </p:cNvSpPr>
          <p:nvPr/>
        </p:nvSpPr>
        <p:spPr bwMode="auto">
          <a:xfrm>
            <a:off x="539750" y="620713"/>
            <a:ext cx="1223963" cy="1152525"/>
          </a:xfrm>
          <a:prstGeom prst="cube">
            <a:avLst>
              <a:gd name="adj" fmla="val 25000"/>
            </a:avLst>
          </a:prstGeom>
          <a:solidFill>
            <a:schemeClr val="accent1"/>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16388" name="Rectangle 4"/>
          <p:cNvSpPr>
            <a:spLocks noChangeArrowheads="1"/>
          </p:cNvSpPr>
          <p:nvPr/>
        </p:nvSpPr>
        <p:spPr bwMode="auto">
          <a:xfrm>
            <a:off x="2301875" y="1341438"/>
            <a:ext cx="4141788"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16389" name="Rectangle 5"/>
          <p:cNvSpPr>
            <a:spLocks noChangeArrowheads="1"/>
          </p:cNvSpPr>
          <p:nvPr/>
        </p:nvSpPr>
        <p:spPr bwMode="auto">
          <a:xfrm>
            <a:off x="6156325" y="1341438"/>
            <a:ext cx="2232025"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4.18 J </a:t>
            </a:r>
            <a:endParaRPr lang="en-US" altLang="en-US" sz="1000">
              <a:solidFill>
                <a:schemeClr val="accent2"/>
              </a:solidFill>
            </a:endParaRPr>
          </a:p>
        </p:txBody>
      </p:sp>
      <p:sp>
        <p:nvSpPr>
          <p:cNvPr id="16390" name="Line 6"/>
          <p:cNvSpPr>
            <a:spLocks noChangeShapeType="1"/>
          </p:cNvSpPr>
          <p:nvPr/>
        </p:nvSpPr>
        <p:spPr bwMode="auto">
          <a:xfrm>
            <a:off x="0" y="2636838"/>
            <a:ext cx="9144000" cy="0"/>
          </a:xfrm>
          <a:prstGeom prst="line">
            <a:avLst/>
          </a:prstGeom>
          <a:noFill/>
          <a:ln w="9525">
            <a:solidFill>
              <a:schemeClr val="tx1"/>
            </a:solidFill>
            <a:round/>
          </a:ln>
          <a:effectLst/>
        </p:spPr>
        <p:txBody>
          <a:bodyPr/>
          <a:lstStyle/>
          <a:p>
            <a:endParaRPr lang="en-GB"/>
          </a:p>
        </p:txBody>
      </p:sp>
      <p:sp>
        <p:nvSpPr>
          <p:cNvPr id="16391" name="Rectangle 7"/>
          <p:cNvSpPr>
            <a:spLocks noChangeArrowheads="1"/>
          </p:cNvSpPr>
          <p:nvPr/>
        </p:nvSpPr>
        <p:spPr bwMode="auto">
          <a:xfrm>
            <a:off x="6011863" y="549275"/>
            <a:ext cx="27368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1 </a:t>
            </a:r>
            <a:r>
              <a:rPr lang="en-US" altLang="en-US" sz="3600"/>
              <a:t>ºC  hotter</a:t>
            </a:r>
            <a:endParaRPr lang="en-US" altLang="en-US" sz="3600"/>
          </a:p>
        </p:txBody>
      </p:sp>
      <p:sp>
        <p:nvSpPr>
          <p:cNvPr id="16392" name="AutoShape 8"/>
          <p:cNvSpPr>
            <a:spLocks noChangeArrowheads="1"/>
          </p:cNvSpPr>
          <p:nvPr/>
        </p:nvSpPr>
        <p:spPr bwMode="auto">
          <a:xfrm>
            <a:off x="250825" y="3068638"/>
            <a:ext cx="1800225" cy="2808287"/>
          </a:xfrm>
          <a:prstGeom prst="cube">
            <a:avLst>
              <a:gd name="adj" fmla="val 25000"/>
            </a:avLst>
          </a:prstGeom>
          <a:solidFill>
            <a:schemeClr val="accent1"/>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4105" name="Rectangle 9"/>
          <p:cNvSpPr>
            <a:spLocks noChangeArrowheads="1"/>
          </p:cNvSpPr>
          <p:nvPr/>
        </p:nvSpPr>
        <p:spPr bwMode="auto">
          <a:xfrm>
            <a:off x="5795963" y="4437063"/>
            <a:ext cx="29860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3600">
                <a:solidFill>
                  <a:schemeClr val="accent2"/>
                </a:solidFill>
              </a:rPr>
              <a:t>= 20.9 J </a:t>
            </a:r>
            <a:endParaRPr lang="en-US" altLang="en-US" sz="1000">
              <a:solidFill>
                <a:schemeClr val="accent2"/>
              </a:solidFill>
            </a:endParaRPr>
          </a:p>
        </p:txBody>
      </p:sp>
      <p:sp>
        <p:nvSpPr>
          <p:cNvPr id="16394" name="Rectangle 10"/>
          <p:cNvSpPr>
            <a:spLocks noChangeArrowheads="1"/>
          </p:cNvSpPr>
          <p:nvPr/>
        </p:nvSpPr>
        <p:spPr bwMode="auto">
          <a:xfrm>
            <a:off x="2451100" y="3068638"/>
            <a:ext cx="3311525" cy="720725"/>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lnSpc>
                <a:spcPct val="90000"/>
              </a:lnSpc>
              <a:spcBef>
                <a:spcPct val="20000"/>
              </a:spcBef>
            </a:pPr>
            <a:r>
              <a:rPr lang="en-GB" altLang="en-US" sz="3600"/>
              <a:t>5 g of water</a:t>
            </a:r>
            <a:endParaRPr lang="en-GB" altLang="en-US" sz="3600"/>
          </a:p>
        </p:txBody>
      </p:sp>
      <p:sp>
        <p:nvSpPr>
          <p:cNvPr id="16395" name="Rectangle 11"/>
          <p:cNvSpPr>
            <a:spLocks noChangeArrowheads="1"/>
          </p:cNvSpPr>
          <p:nvPr/>
        </p:nvSpPr>
        <p:spPr bwMode="auto">
          <a:xfrm>
            <a:off x="2268538" y="3789363"/>
            <a:ext cx="41417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4108" name="Rectangle 12"/>
          <p:cNvSpPr>
            <a:spLocks noChangeArrowheads="1"/>
          </p:cNvSpPr>
          <p:nvPr/>
        </p:nvSpPr>
        <p:spPr bwMode="auto">
          <a:xfrm>
            <a:off x="6122988" y="3789363"/>
            <a:ext cx="2697162"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5 x 4.18 J </a:t>
            </a:r>
            <a:endParaRPr lang="en-US" altLang="en-US" sz="1000">
              <a:solidFill>
                <a:schemeClr val="accent2"/>
              </a:solidFill>
            </a:endParaRPr>
          </a:p>
        </p:txBody>
      </p:sp>
      <p:sp>
        <p:nvSpPr>
          <p:cNvPr id="16397" name="Rectangle 13"/>
          <p:cNvSpPr>
            <a:spLocks noChangeArrowheads="1"/>
          </p:cNvSpPr>
          <p:nvPr/>
        </p:nvSpPr>
        <p:spPr bwMode="auto">
          <a:xfrm>
            <a:off x="5978525" y="2997200"/>
            <a:ext cx="27368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1 </a:t>
            </a:r>
            <a:r>
              <a:rPr lang="en-US" altLang="en-US" sz="3600"/>
              <a:t>ºC  hotter</a:t>
            </a:r>
            <a:endParaRPr lang="en-US" altLang="en-US" sz="3600"/>
          </a:p>
        </p:txBody>
      </p:sp>
      <p:sp>
        <p:nvSpPr>
          <p:cNvPr id="15" name="TextBox 5"/>
          <p:cNvSpPr txBox="1">
            <a:spLocks noChangeArrowheads="1"/>
          </p:cNvSpPr>
          <p:nvPr/>
        </p:nvSpPr>
        <p:spPr bwMode="auto">
          <a:xfrm>
            <a:off x="4567238" y="6581775"/>
            <a:ext cx="4608512" cy="276225"/>
          </a:xfrm>
          <a:prstGeom prst="rect">
            <a:avLst/>
          </a:prstGeom>
          <a:noFill/>
          <a:ln>
            <a:noFill/>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200" dirty="0">
                <a:solidFill>
                  <a:srgbClr val="000000"/>
                </a:solidFill>
                <a:latin typeface="Verdana" panose="020B0604030504040204" pitchFamily="34" charset="0"/>
              </a:rPr>
              <a:t>© www.chemsheets.co.uk          </a:t>
            </a:r>
            <a:r>
              <a:rPr lang="en-GB" altLang="en-US" sz="1200" dirty="0" smtClean="0">
                <a:solidFill>
                  <a:srgbClr val="000000"/>
                </a:solidFill>
                <a:latin typeface="Verdana" panose="020B0604030504040204" pitchFamily="34" charset="0"/>
              </a:rPr>
              <a:t>AS1048    30-Jun-2015</a:t>
            </a:r>
            <a:endParaRPr lang="en-GB" altLang="en-US" sz="1200" dirty="0">
              <a:solidFill>
                <a:srgbClr val="000000"/>
              </a:solidFill>
              <a:latin typeface="Verdana" panose="020B0604030504040204" pitchFamily="34" charset="0"/>
            </a:endParaRPr>
          </a:p>
        </p:txBody>
      </p:sp>
      <p:sp>
        <p:nvSpPr>
          <p:cNvPr id="16"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5" grpId="0" bldLvl="0" animBg="1"/>
      <p:bldP spid="4108" grpId="0" bldLvl="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subTitle" idx="1"/>
          </p:nvPr>
        </p:nvSpPr>
        <p:spPr>
          <a:xfrm>
            <a:off x="2484438" y="620713"/>
            <a:ext cx="3311525" cy="720725"/>
          </a:xfrm>
        </p:spPr>
        <p:txBody>
          <a:bodyPr/>
          <a:lstStyle/>
          <a:p>
            <a:pPr algn="l" eaLnBrk="1" hangingPunct="1">
              <a:lnSpc>
                <a:spcPct val="90000"/>
              </a:lnSpc>
            </a:pPr>
            <a:r>
              <a:rPr lang="en-GB" altLang="en-US" sz="3600" smtClean="0">
                <a:latin typeface="Tahoma" panose="020B0604030504040204" pitchFamily="34" charset="0"/>
              </a:rPr>
              <a:t>1 g of water</a:t>
            </a:r>
            <a:endParaRPr lang="en-GB" altLang="en-US" sz="3600" smtClean="0">
              <a:latin typeface="Tahoma" panose="020B0604030504040204" pitchFamily="34" charset="0"/>
            </a:endParaRPr>
          </a:p>
        </p:txBody>
      </p:sp>
      <p:sp>
        <p:nvSpPr>
          <p:cNvPr id="17411" name="AutoShape 3"/>
          <p:cNvSpPr>
            <a:spLocks noChangeArrowheads="1"/>
          </p:cNvSpPr>
          <p:nvPr/>
        </p:nvSpPr>
        <p:spPr bwMode="auto">
          <a:xfrm>
            <a:off x="539750" y="620713"/>
            <a:ext cx="1223963" cy="1152525"/>
          </a:xfrm>
          <a:prstGeom prst="cube">
            <a:avLst>
              <a:gd name="adj" fmla="val 25000"/>
            </a:avLst>
          </a:prstGeom>
          <a:solidFill>
            <a:schemeClr val="accent1"/>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17412" name="Rectangle 4"/>
          <p:cNvSpPr>
            <a:spLocks noChangeArrowheads="1"/>
          </p:cNvSpPr>
          <p:nvPr/>
        </p:nvSpPr>
        <p:spPr bwMode="auto">
          <a:xfrm>
            <a:off x="2301875" y="1341438"/>
            <a:ext cx="4141788"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17413" name="Rectangle 5"/>
          <p:cNvSpPr>
            <a:spLocks noChangeArrowheads="1"/>
          </p:cNvSpPr>
          <p:nvPr/>
        </p:nvSpPr>
        <p:spPr bwMode="auto">
          <a:xfrm>
            <a:off x="6156325" y="1341438"/>
            <a:ext cx="2232025"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4.18 J </a:t>
            </a:r>
            <a:endParaRPr lang="en-US" altLang="en-US" sz="1000">
              <a:solidFill>
                <a:schemeClr val="accent2"/>
              </a:solidFill>
            </a:endParaRPr>
          </a:p>
        </p:txBody>
      </p:sp>
      <p:sp>
        <p:nvSpPr>
          <p:cNvPr id="17414" name="Line 6"/>
          <p:cNvSpPr>
            <a:spLocks noChangeShapeType="1"/>
          </p:cNvSpPr>
          <p:nvPr/>
        </p:nvSpPr>
        <p:spPr bwMode="auto">
          <a:xfrm>
            <a:off x="0" y="2636838"/>
            <a:ext cx="9144000" cy="0"/>
          </a:xfrm>
          <a:prstGeom prst="line">
            <a:avLst/>
          </a:prstGeom>
          <a:noFill/>
          <a:ln w="9525">
            <a:solidFill>
              <a:schemeClr val="tx1"/>
            </a:solidFill>
            <a:round/>
          </a:ln>
          <a:effectLst/>
        </p:spPr>
        <p:txBody>
          <a:bodyPr/>
          <a:lstStyle/>
          <a:p>
            <a:endParaRPr lang="en-GB"/>
          </a:p>
        </p:txBody>
      </p:sp>
      <p:sp>
        <p:nvSpPr>
          <p:cNvPr id="17415" name="Rectangle 7"/>
          <p:cNvSpPr>
            <a:spLocks noChangeArrowheads="1"/>
          </p:cNvSpPr>
          <p:nvPr/>
        </p:nvSpPr>
        <p:spPr bwMode="auto">
          <a:xfrm>
            <a:off x="6011863" y="549275"/>
            <a:ext cx="27368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1 </a:t>
            </a:r>
            <a:r>
              <a:rPr lang="en-US" altLang="en-US" sz="3600"/>
              <a:t>ºC  hotter</a:t>
            </a:r>
            <a:endParaRPr lang="en-US" altLang="en-US" sz="3600"/>
          </a:p>
        </p:txBody>
      </p:sp>
      <p:sp>
        <p:nvSpPr>
          <p:cNvPr id="17416" name="AutoShape 8"/>
          <p:cNvSpPr>
            <a:spLocks noChangeArrowheads="1"/>
          </p:cNvSpPr>
          <p:nvPr/>
        </p:nvSpPr>
        <p:spPr bwMode="auto">
          <a:xfrm>
            <a:off x="250825" y="3068638"/>
            <a:ext cx="1944688" cy="2016125"/>
          </a:xfrm>
          <a:prstGeom prst="cube">
            <a:avLst>
              <a:gd name="adj" fmla="val 25000"/>
            </a:avLst>
          </a:prstGeom>
          <a:solidFill>
            <a:schemeClr val="accent1"/>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5129" name="Rectangle 9"/>
          <p:cNvSpPr>
            <a:spLocks noChangeArrowheads="1"/>
          </p:cNvSpPr>
          <p:nvPr/>
        </p:nvSpPr>
        <p:spPr bwMode="auto">
          <a:xfrm>
            <a:off x="5795963" y="4437063"/>
            <a:ext cx="29860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3600">
                <a:solidFill>
                  <a:schemeClr val="accent2"/>
                </a:solidFill>
              </a:rPr>
              <a:t>= 125.4 J </a:t>
            </a:r>
            <a:endParaRPr lang="en-US" altLang="en-US" sz="1000">
              <a:solidFill>
                <a:schemeClr val="accent2"/>
              </a:solidFill>
            </a:endParaRPr>
          </a:p>
        </p:txBody>
      </p:sp>
      <p:sp>
        <p:nvSpPr>
          <p:cNvPr id="17418" name="Rectangle 10"/>
          <p:cNvSpPr>
            <a:spLocks noChangeArrowheads="1"/>
          </p:cNvSpPr>
          <p:nvPr/>
        </p:nvSpPr>
        <p:spPr bwMode="auto">
          <a:xfrm>
            <a:off x="2451100" y="3068638"/>
            <a:ext cx="3311525" cy="720725"/>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lnSpc>
                <a:spcPct val="90000"/>
              </a:lnSpc>
              <a:spcBef>
                <a:spcPct val="20000"/>
              </a:spcBef>
            </a:pPr>
            <a:r>
              <a:rPr lang="en-GB" altLang="en-US" sz="3600"/>
              <a:t>3 g of water</a:t>
            </a:r>
            <a:endParaRPr lang="en-GB" altLang="en-US" sz="3600"/>
          </a:p>
        </p:txBody>
      </p:sp>
      <p:sp>
        <p:nvSpPr>
          <p:cNvPr id="17419" name="Rectangle 11"/>
          <p:cNvSpPr>
            <a:spLocks noChangeArrowheads="1"/>
          </p:cNvSpPr>
          <p:nvPr/>
        </p:nvSpPr>
        <p:spPr bwMode="auto">
          <a:xfrm>
            <a:off x="2268538" y="3789363"/>
            <a:ext cx="41417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5132" name="Rectangle 12"/>
          <p:cNvSpPr>
            <a:spLocks noChangeArrowheads="1"/>
          </p:cNvSpPr>
          <p:nvPr/>
        </p:nvSpPr>
        <p:spPr bwMode="auto">
          <a:xfrm>
            <a:off x="6122988" y="3789363"/>
            <a:ext cx="3021012"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3 x 10 x 4.18 </a:t>
            </a:r>
            <a:endParaRPr lang="en-US" altLang="en-US" sz="1000">
              <a:solidFill>
                <a:schemeClr val="accent2"/>
              </a:solidFill>
            </a:endParaRPr>
          </a:p>
        </p:txBody>
      </p:sp>
      <p:sp>
        <p:nvSpPr>
          <p:cNvPr id="17421" name="Rectangle 13"/>
          <p:cNvSpPr>
            <a:spLocks noChangeArrowheads="1"/>
          </p:cNvSpPr>
          <p:nvPr/>
        </p:nvSpPr>
        <p:spPr bwMode="auto">
          <a:xfrm>
            <a:off x="5978525" y="2997200"/>
            <a:ext cx="29146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10 </a:t>
            </a:r>
            <a:r>
              <a:rPr lang="en-US" altLang="en-US" sz="3600"/>
              <a:t>ºC  hotter</a:t>
            </a:r>
            <a:endParaRPr lang="en-US" altLang="en-US" sz="3600"/>
          </a:p>
        </p:txBody>
      </p:sp>
      <p:sp>
        <p:nvSpPr>
          <p:cNvPr id="15" name="TextBox 5"/>
          <p:cNvSpPr txBox="1">
            <a:spLocks noChangeArrowheads="1"/>
          </p:cNvSpPr>
          <p:nvPr/>
        </p:nvSpPr>
        <p:spPr bwMode="auto">
          <a:xfrm>
            <a:off x="4567238" y="6581775"/>
            <a:ext cx="4608512" cy="276225"/>
          </a:xfrm>
          <a:prstGeom prst="rect">
            <a:avLst/>
          </a:prstGeom>
          <a:noFill/>
          <a:ln>
            <a:noFill/>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200" dirty="0">
                <a:solidFill>
                  <a:srgbClr val="000000"/>
                </a:solidFill>
                <a:latin typeface="Verdana" panose="020B0604030504040204" pitchFamily="34" charset="0"/>
              </a:rPr>
              <a:t>© www.chemsheets.co.uk          </a:t>
            </a:r>
            <a:r>
              <a:rPr lang="en-GB" altLang="en-US" sz="1200" dirty="0" smtClean="0">
                <a:solidFill>
                  <a:srgbClr val="000000"/>
                </a:solidFill>
                <a:latin typeface="Verdana" panose="020B0604030504040204" pitchFamily="34" charset="0"/>
              </a:rPr>
              <a:t>AS1048    30-Jun-2015</a:t>
            </a:r>
            <a:endParaRPr lang="en-GB" altLang="en-US" sz="1200" dirty="0">
              <a:solidFill>
                <a:srgbClr val="000000"/>
              </a:solidFill>
              <a:latin typeface="Verdana" panose="020B0604030504040204" pitchFamily="34" charset="0"/>
            </a:endParaRPr>
          </a:p>
        </p:txBody>
      </p:sp>
      <p:sp>
        <p:nvSpPr>
          <p:cNvPr id="16"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bldLvl="0" animBg="1"/>
      <p:bldP spid="5132" grpId="0" bldLvl="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subTitle" idx="1"/>
          </p:nvPr>
        </p:nvSpPr>
        <p:spPr>
          <a:xfrm>
            <a:off x="2484438" y="620713"/>
            <a:ext cx="3311525" cy="720725"/>
          </a:xfrm>
        </p:spPr>
        <p:txBody>
          <a:bodyPr/>
          <a:lstStyle/>
          <a:p>
            <a:pPr algn="l" eaLnBrk="1" hangingPunct="1">
              <a:lnSpc>
                <a:spcPct val="90000"/>
              </a:lnSpc>
            </a:pPr>
            <a:r>
              <a:rPr lang="en-GB" altLang="en-US" sz="3600" smtClean="0">
                <a:latin typeface="Tahoma" panose="020B0604030504040204" pitchFamily="34" charset="0"/>
              </a:rPr>
              <a:t>1 g of copper</a:t>
            </a:r>
            <a:endParaRPr lang="en-GB" altLang="en-US" sz="3600" smtClean="0">
              <a:latin typeface="Tahoma" panose="020B0604030504040204" pitchFamily="34" charset="0"/>
            </a:endParaRPr>
          </a:p>
        </p:txBody>
      </p:sp>
      <p:sp>
        <p:nvSpPr>
          <p:cNvPr id="18435" name="AutoShape 3"/>
          <p:cNvSpPr>
            <a:spLocks noChangeArrowheads="1"/>
          </p:cNvSpPr>
          <p:nvPr/>
        </p:nvSpPr>
        <p:spPr bwMode="auto">
          <a:xfrm>
            <a:off x="539750" y="620713"/>
            <a:ext cx="1223963" cy="1152525"/>
          </a:xfrm>
          <a:prstGeom prst="cube">
            <a:avLst>
              <a:gd name="adj" fmla="val 25000"/>
            </a:avLst>
          </a:prstGeom>
          <a:solidFill>
            <a:srgbClr val="FF9900"/>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18436" name="Rectangle 4"/>
          <p:cNvSpPr>
            <a:spLocks noChangeArrowheads="1"/>
          </p:cNvSpPr>
          <p:nvPr/>
        </p:nvSpPr>
        <p:spPr bwMode="auto">
          <a:xfrm>
            <a:off x="2301875" y="1341438"/>
            <a:ext cx="4141788"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18437" name="Rectangle 5"/>
          <p:cNvSpPr>
            <a:spLocks noChangeArrowheads="1"/>
          </p:cNvSpPr>
          <p:nvPr/>
        </p:nvSpPr>
        <p:spPr bwMode="auto">
          <a:xfrm>
            <a:off x="6156325" y="1341438"/>
            <a:ext cx="2232025"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0.39 J </a:t>
            </a:r>
            <a:endParaRPr lang="en-US" altLang="en-US" sz="1000">
              <a:solidFill>
                <a:schemeClr val="accent2"/>
              </a:solidFill>
            </a:endParaRPr>
          </a:p>
        </p:txBody>
      </p:sp>
      <p:sp>
        <p:nvSpPr>
          <p:cNvPr id="18438" name="Line 6"/>
          <p:cNvSpPr>
            <a:spLocks noChangeShapeType="1"/>
          </p:cNvSpPr>
          <p:nvPr/>
        </p:nvSpPr>
        <p:spPr bwMode="auto">
          <a:xfrm>
            <a:off x="0" y="2636838"/>
            <a:ext cx="9144000" cy="0"/>
          </a:xfrm>
          <a:prstGeom prst="line">
            <a:avLst/>
          </a:prstGeom>
          <a:noFill/>
          <a:ln w="9525">
            <a:solidFill>
              <a:schemeClr val="tx1"/>
            </a:solidFill>
            <a:round/>
          </a:ln>
          <a:effectLst/>
        </p:spPr>
        <p:txBody>
          <a:bodyPr/>
          <a:lstStyle/>
          <a:p>
            <a:endParaRPr lang="en-GB"/>
          </a:p>
        </p:txBody>
      </p:sp>
      <p:sp>
        <p:nvSpPr>
          <p:cNvPr id="18439" name="Rectangle 7"/>
          <p:cNvSpPr>
            <a:spLocks noChangeArrowheads="1"/>
          </p:cNvSpPr>
          <p:nvPr/>
        </p:nvSpPr>
        <p:spPr bwMode="auto">
          <a:xfrm>
            <a:off x="6011863" y="549275"/>
            <a:ext cx="27368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1 </a:t>
            </a:r>
            <a:r>
              <a:rPr lang="en-US" altLang="en-US" sz="3600"/>
              <a:t>ºC  hotter</a:t>
            </a:r>
            <a:endParaRPr lang="en-US" altLang="en-US" sz="3600"/>
          </a:p>
        </p:txBody>
      </p:sp>
      <p:sp>
        <p:nvSpPr>
          <p:cNvPr id="6152" name="AutoShape 8"/>
          <p:cNvSpPr>
            <a:spLocks noChangeArrowheads="1"/>
          </p:cNvSpPr>
          <p:nvPr/>
        </p:nvSpPr>
        <p:spPr bwMode="auto">
          <a:xfrm>
            <a:off x="179388" y="2924175"/>
            <a:ext cx="2160587" cy="3744913"/>
          </a:xfrm>
          <a:prstGeom prst="cube">
            <a:avLst>
              <a:gd name="adj" fmla="val 25000"/>
            </a:avLst>
          </a:prstGeom>
          <a:solidFill>
            <a:srgbClr val="FF9900"/>
          </a:solidFill>
          <a:ln w="9525">
            <a:solidFill>
              <a:schemeClr val="tx1"/>
            </a:solidFill>
            <a:miter lim="800000"/>
          </a:ln>
          <a:effec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6153" name="Rectangle 9"/>
          <p:cNvSpPr>
            <a:spLocks noChangeArrowheads="1"/>
          </p:cNvSpPr>
          <p:nvPr/>
        </p:nvSpPr>
        <p:spPr bwMode="auto">
          <a:xfrm>
            <a:off x="5795963" y="4437063"/>
            <a:ext cx="29860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3600">
                <a:solidFill>
                  <a:schemeClr val="accent2"/>
                </a:solidFill>
              </a:rPr>
              <a:t>= 19.5 J </a:t>
            </a:r>
            <a:endParaRPr lang="en-US" altLang="en-US" sz="1000">
              <a:solidFill>
                <a:schemeClr val="accent2"/>
              </a:solidFill>
            </a:endParaRPr>
          </a:p>
        </p:txBody>
      </p:sp>
      <p:sp>
        <p:nvSpPr>
          <p:cNvPr id="6154" name="Rectangle 10"/>
          <p:cNvSpPr>
            <a:spLocks noChangeArrowheads="1"/>
          </p:cNvSpPr>
          <p:nvPr/>
        </p:nvSpPr>
        <p:spPr bwMode="auto">
          <a:xfrm>
            <a:off x="2451100" y="3068638"/>
            <a:ext cx="3311525" cy="720725"/>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lnSpc>
                <a:spcPct val="90000"/>
              </a:lnSpc>
              <a:spcBef>
                <a:spcPct val="20000"/>
              </a:spcBef>
            </a:pPr>
            <a:r>
              <a:rPr lang="en-GB" altLang="en-US" sz="3600"/>
              <a:t>10 g of copper</a:t>
            </a:r>
            <a:endParaRPr lang="en-GB" altLang="en-US" sz="3600"/>
          </a:p>
        </p:txBody>
      </p:sp>
      <p:sp>
        <p:nvSpPr>
          <p:cNvPr id="6155" name="Rectangle 11"/>
          <p:cNvSpPr>
            <a:spLocks noChangeArrowheads="1"/>
          </p:cNvSpPr>
          <p:nvPr/>
        </p:nvSpPr>
        <p:spPr bwMode="auto">
          <a:xfrm>
            <a:off x="2268538" y="3789363"/>
            <a:ext cx="4141787"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Energy required = </a:t>
            </a:r>
            <a:endParaRPr lang="en-US" altLang="en-US" sz="1000">
              <a:solidFill>
                <a:schemeClr val="accent2"/>
              </a:solidFill>
            </a:endParaRPr>
          </a:p>
        </p:txBody>
      </p:sp>
      <p:sp>
        <p:nvSpPr>
          <p:cNvPr id="6156" name="Rectangle 12"/>
          <p:cNvSpPr>
            <a:spLocks noChangeArrowheads="1"/>
          </p:cNvSpPr>
          <p:nvPr/>
        </p:nvSpPr>
        <p:spPr bwMode="auto">
          <a:xfrm>
            <a:off x="6122988" y="3789363"/>
            <a:ext cx="3021012" cy="865187"/>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endParaRPr lang="en-GB" altLang="en-US" sz="500"/>
          </a:p>
          <a:p>
            <a:pPr eaLnBrk="1" hangingPunct="1"/>
            <a:r>
              <a:rPr lang="en-GB" altLang="en-US" sz="4000"/>
              <a:t> </a:t>
            </a:r>
            <a:r>
              <a:rPr lang="en-GB" altLang="en-US" sz="3600">
                <a:solidFill>
                  <a:schemeClr val="accent2"/>
                </a:solidFill>
              </a:rPr>
              <a:t>10 x 5 x 0.39 </a:t>
            </a:r>
            <a:endParaRPr lang="en-US" altLang="en-US" sz="1000">
              <a:solidFill>
                <a:schemeClr val="accent2"/>
              </a:solidFill>
            </a:endParaRPr>
          </a:p>
        </p:txBody>
      </p:sp>
      <p:sp>
        <p:nvSpPr>
          <p:cNvPr id="6157" name="Rectangle 13"/>
          <p:cNvSpPr>
            <a:spLocks noChangeArrowheads="1"/>
          </p:cNvSpPr>
          <p:nvPr/>
        </p:nvSpPr>
        <p:spPr bwMode="auto">
          <a:xfrm>
            <a:off x="5978525" y="2997200"/>
            <a:ext cx="2914650" cy="792163"/>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pPr>
            <a:r>
              <a:rPr lang="en-GB" altLang="en-US" sz="3600"/>
              <a:t>5 </a:t>
            </a:r>
            <a:r>
              <a:rPr lang="en-US" altLang="en-US" sz="3600"/>
              <a:t>ºC  hotter</a:t>
            </a:r>
            <a:endParaRPr lang="en-US" altLang="en-US" sz="3600"/>
          </a:p>
        </p:txBody>
      </p:sp>
      <p:sp>
        <p:nvSpPr>
          <p:cNvPr id="15" name="TextBox 5"/>
          <p:cNvSpPr txBox="1">
            <a:spLocks noChangeArrowheads="1"/>
          </p:cNvSpPr>
          <p:nvPr/>
        </p:nvSpPr>
        <p:spPr bwMode="auto">
          <a:xfrm>
            <a:off x="4567238" y="6581775"/>
            <a:ext cx="4608512" cy="276225"/>
          </a:xfrm>
          <a:prstGeom prst="rect">
            <a:avLst/>
          </a:prstGeom>
          <a:noFill/>
          <a:ln>
            <a:noFill/>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200" dirty="0">
                <a:solidFill>
                  <a:srgbClr val="000000"/>
                </a:solidFill>
                <a:latin typeface="Verdana" panose="020B0604030504040204" pitchFamily="34" charset="0"/>
              </a:rPr>
              <a:t>© www.chemsheets.co.uk          </a:t>
            </a:r>
            <a:r>
              <a:rPr lang="en-GB" altLang="en-US" sz="1200" dirty="0" smtClean="0">
                <a:solidFill>
                  <a:srgbClr val="000000"/>
                </a:solidFill>
                <a:latin typeface="Verdana" panose="020B0604030504040204" pitchFamily="34" charset="0"/>
              </a:rPr>
              <a:t>AS1048    30-Jun-2015</a:t>
            </a:r>
            <a:endParaRPr lang="en-GB" altLang="en-US" sz="1200" dirty="0">
              <a:solidFill>
                <a:srgbClr val="000000"/>
              </a:solidFill>
              <a:latin typeface="Verdana" panose="020B0604030504040204" pitchFamily="34" charset="0"/>
            </a:endParaRPr>
          </a:p>
        </p:txBody>
      </p:sp>
      <p:sp>
        <p:nvSpPr>
          <p:cNvPr id="16"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1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bldLvl="0" animBg="1"/>
      <p:bldP spid="6153" grpId="0" bldLvl="0" animBg="1"/>
      <p:bldP spid="6154" grpId="0" bldLvl="0" animBg="1"/>
      <p:bldP spid="6155" grpId="0" bldLvl="0" animBg="1"/>
      <p:bldP spid="6156" grpId="0" bldLvl="0" animBg="1"/>
      <p:bldP spid="6157" grpId="0" bldLvl="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5"/>
          <p:cNvSpPr>
            <a:spLocks noGrp="1" noChangeArrowheads="1"/>
          </p:cNvSpPr>
          <p:nvPr>
            <p:ph type="subTitle" idx="1"/>
          </p:nvPr>
        </p:nvSpPr>
        <p:spPr>
          <a:xfrm>
            <a:off x="468313" y="765175"/>
            <a:ext cx="8135937" cy="719138"/>
          </a:xfrm>
          <a:noFill/>
        </p:spPr>
        <p:txBody>
          <a:bodyPr/>
          <a:lstStyle/>
          <a:p>
            <a:pPr algn="l" eaLnBrk="1" hangingPunct="1">
              <a:lnSpc>
                <a:spcPct val="90000"/>
              </a:lnSpc>
            </a:pPr>
            <a:r>
              <a:rPr lang="en-GB" altLang="en-US" sz="4000" smtClean="0">
                <a:solidFill>
                  <a:srgbClr val="FF0000"/>
                </a:solidFill>
                <a:latin typeface="Tahoma" panose="020B0604030504040204" pitchFamily="34" charset="0"/>
              </a:rPr>
              <a:t>Energy required </a:t>
            </a:r>
            <a:r>
              <a:rPr lang="en-GB" altLang="en-US" sz="4000" smtClean="0">
                <a:solidFill>
                  <a:srgbClr val="000099"/>
                </a:solidFill>
                <a:latin typeface="Tahoma" panose="020B0604030504040204" pitchFamily="34" charset="0"/>
              </a:rPr>
              <a:t>(q)</a:t>
            </a:r>
            <a:r>
              <a:rPr lang="en-GB" altLang="en-US" sz="4000" smtClean="0">
                <a:solidFill>
                  <a:srgbClr val="FF0000"/>
                </a:solidFill>
                <a:latin typeface="Tahoma" panose="020B0604030504040204" pitchFamily="34" charset="0"/>
              </a:rPr>
              <a:t> =</a:t>
            </a:r>
            <a:endParaRPr lang="en-GB" altLang="en-US" sz="4000" smtClean="0">
              <a:solidFill>
                <a:srgbClr val="FF0000"/>
              </a:solidFill>
              <a:latin typeface="Tahoma" panose="020B0604030504040204" pitchFamily="34" charset="0"/>
            </a:endParaRPr>
          </a:p>
          <a:p>
            <a:pPr algn="l" eaLnBrk="1" hangingPunct="1">
              <a:lnSpc>
                <a:spcPct val="90000"/>
              </a:lnSpc>
            </a:pPr>
            <a:endParaRPr lang="en-GB" altLang="en-US" sz="1200" smtClean="0">
              <a:solidFill>
                <a:srgbClr val="FF0000"/>
              </a:solidFill>
              <a:latin typeface="Tahoma" panose="020B0604030504040204" pitchFamily="34" charset="0"/>
            </a:endParaRPr>
          </a:p>
        </p:txBody>
      </p:sp>
      <p:sp>
        <p:nvSpPr>
          <p:cNvPr id="7184" name="Rectangle 16"/>
          <p:cNvSpPr>
            <a:spLocks noChangeArrowheads="1"/>
          </p:cNvSpPr>
          <p:nvPr/>
        </p:nvSpPr>
        <p:spPr bwMode="auto">
          <a:xfrm>
            <a:off x="468313" y="1916113"/>
            <a:ext cx="8135937" cy="4176712"/>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lnSpc>
                <a:spcPct val="90000"/>
              </a:lnSpc>
              <a:spcBef>
                <a:spcPct val="20000"/>
              </a:spcBef>
            </a:pPr>
            <a:r>
              <a:rPr lang="en-GB" altLang="en-US" sz="4000"/>
              <a:t>mass heated </a:t>
            </a:r>
            <a:r>
              <a:rPr lang="en-GB" altLang="en-US" sz="4000">
                <a:solidFill>
                  <a:srgbClr val="000099"/>
                </a:solidFill>
              </a:rPr>
              <a:t>(m)</a:t>
            </a:r>
            <a:r>
              <a:rPr lang="en-GB" altLang="en-US" sz="4000"/>
              <a:t> </a:t>
            </a:r>
            <a:endParaRPr lang="en-GB" altLang="en-US" sz="4000"/>
          </a:p>
          <a:p>
            <a:pPr algn="ctr" eaLnBrk="1" hangingPunct="1">
              <a:lnSpc>
                <a:spcPct val="90000"/>
              </a:lnSpc>
              <a:spcBef>
                <a:spcPct val="20000"/>
              </a:spcBef>
            </a:pPr>
            <a:r>
              <a:rPr lang="en-GB" altLang="en-US" sz="4000">
                <a:solidFill>
                  <a:srgbClr val="FF0000"/>
                </a:solidFill>
              </a:rPr>
              <a:t>x</a:t>
            </a:r>
            <a:r>
              <a:rPr lang="en-GB" altLang="en-US" sz="4000"/>
              <a:t> </a:t>
            </a:r>
            <a:endParaRPr lang="en-GB" altLang="en-US" sz="4000"/>
          </a:p>
          <a:p>
            <a:pPr algn="ctr" eaLnBrk="1" hangingPunct="1">
              <a:lnSpc>
                <a:spcPct val="90000"/>
              </a:lnSpc>
              <a:spcBef>
                <a:spcPct val="20000"/>
              </a:spcBef>
            </a:pPr>
            <a:r>
              <a:rPr lang="en-GB" altLang="en-US" sz="4000"/>
              <a:t>energy needed to make 1 g of substance 1</a:t>
            </a:r>
            <a:r>
              <a:rPr lang="en-US" altLang="en-US" sz="4000"/>
              <a:t>ºC hotter</a:t>
            </a:r>
            <a:endParaRPr lang="en-US" altLang="en-US" sz="4000"/>
          </a:p>
          <a:p>
            <a:pPr algn="ctr" eaLnBrk="1" hangingPunct="1">
              <a:lnSpc>
                <a:spcPct val="90000"/>
              </a:lnSpc>
              <a:spcBef>
                <a:spcPct val="20000"/>
              </a:spcBef>
            </a:pPr>
            <a:r>
              <a:rPr lang="en-GB" altLang="en-US" sz="4000">
                <a:solidFill>
                  <a:srgbClr val="FF0000"/>
                </a:solidFill>
              </a:rPr>
              <a:t>x</a:t>
            </a:r>
            <a:r>
              <a:rPr lang="en-GB" altLang="en-US" sz="4000"/>
              <a:t> </a:t>
            </a:r>
            <a:endParaRPr lang="en-GB" altLang="en-US" sz="4000"/>
          </a:p>
          <a:p>
            <a:pPr algn="ctr" eaLnBrk="1" hangingPunct="1">
              <a:lnSpc>
                <a:spcPct val="90000"/>
              </a:lnSpc>
              <a:spcBef>
                <a:spcPct val="20000"/>
              </a:spcBef>
            </a:pPr>
            <a:r>
              <a:rPr lang="en-GB" altLang="en-US" sz="4000"/>
              <a:t>temperature rise </a:t>
            </a:r>
            <a:r>
              <a:rPr lang="en-GB" altLang="en-US" sz="4000">
                <a:solidFill>
                  <a:srgbClr val="000099"/>
                </a:solidFill>
              </a:rPr>
              <a:t>(∆T)</a:t>
            </a:r>
            <a:r>
              <a:rPr lang="en-GB" altLang="en-US" sz="4000"/>
              <a:t> </a:t>
            </a:r>
            <a:endParaRPr lang="en-GB" altLang="en-US" sz="4000"/>
          </a:p>
        </p:txBody>
      </p:sp>
      <p:sp>
        <p:nvSpPr>
          <p:cNvPr id="5" name="TextBox 5"/>
          <p:cNvSpPr txBox="1">
            <a:spLocks noChangeArrowheads="1"/>
          </p:cNvSpPr>
          <p:nvPr/>
        </p:nvSpPr>
        <p:spPr bwMode="auto">
          <a:xfrm>
            <a:off x="4567238" y="6581775"/>
            <a:ext cx="4608512" cy="276225"/>
          </a:xfrm>
          <a:prstGeom prst="rect">
            <a:avLst/>
          </a:prstGeom>
          <a:noFill/>
          <a:ln>
            <a:noFill/>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200" dirty="0">
                <a:solidFill>
                  <a:srgbClr val="000000"/>
                </a:solidFill>
                <a:latin typeface="Verdana" panose="020B0604030504040204" pitchFamily="34" charset="0"/>
              </a:rPr>
              <a:t>© www.chemsheets.co.uk          </a:t>
            </a:r>
            <a:r>
              <a:rPr lang="en-GB" altLang="en-US" sz="1200" dirty="0" smtClean="0">
                <a:solidFill>
                  <a:srgbClr val="000000"/>
                </a:solidFill>
                <a:latin typeface="Verdana" panose="020B0604030504040204" pitchFamily="34" charset="0"/>
              </a:rPr>
              <a:t>AS1048    30-Jun-2015</a:t>
            </a:r>
            <a:endParaRPr lang="en-GB" altLang="en-US" sz="1200" dirty="0">
              <a:solidFill>
                <a:srgbClr val="000000"/>
              </a:solidFill>
              <a:latin typeface="Verdana" panose="020B0604030504040204" pitchFamily="34" charset="0"/>
            </a:endParaRPr>
          </a:p>
        </p:txBody>
      </p:sp>
      <p:sp>
        <p:nvSpPr>
          <p:cNvPr id="6"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4" grpId="0" bldLvl="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ChangeArrowheads="1"/>
          </p:cNvSpPr>
          <p:nvPr/>
        </p:nvSpPr>
        <p:spPr bwMode="auto">
          <a:xfrm>
            <a:off x="468313" y="1916113"/>
            <a:ext cx="8135937" cy="4176712"/>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lnSpc>
                <a:spcPct val="90000"/>
              </a:lnSpc>
              <a:spcBef>
                <a:spcPct val="20000"/>
              </a:spcBef>
            </a:pPr>
            <a:r>
              <a:rPr lang="en-GB" altLang="en-US" sz="4000" dirty="0"/>
              <a:t>mass heated </a:t>
            </a:r>
            <a:r>
              <a:rPr lang="en-GB" altLang="en-US" sz="4000" dirty="0">
                <a:solidFill>
                  <a:srgbClr val="000099"/>
                </a:solidFill>
              </a:rPr>
              <a:t>(m)</a:t>
            </a:r>
            <a:r>
              <a:rPr lang="en-GB" altLang="en-US" sz="4000" dirty="0"/>
              <a:t> </a:t>
            </a:r>
            <a:endParaRPr lang="en-GB" altLang="en-US" sz="4000" dirty="0"/>
          </a:p>
          <a:p>
            <a:pPr algn="ctr" eaLnBrk="1" hangingPunct="1">
              <a:lnSpc>
                <a:spcPct val="90000"/>
              </a:lnSpc>
              <a:spcBef>
                <a:spcPct val="20000"/>
              </a:spcBef>
            </a:pPr>
            <a:r>
              <a:rPr lang="en-GB" altLang="en-US" sz="4000" dirty="0">
                <a:solidFill>
                  <a:srgbClr val="FF0000"/>
                </a:solidFill>
              </a:rPr>
              <a:t>x</a:t>
            </a:r>
            <a:r>
              <a:rPr lang="en-GB" altLang="en-US" sz="4000" dirty="0"/>
              <a:t> </a:t>
            </a:r>
            <a:endParaRPr lang="en-GB" altLang="en-US" sz="4000" dirty="0"/>
          </a:p>
          <a:p>
            <a:pPr algn="ctr" eaLnBrk="1" hangingPunct="1">
              <a:lnSpc>
                <a:spcPct val="90000"/>
              </a:lnSpc>
              <a:spcBef>
                <a:spcPct val="20000"/>
              </a:spcBef>
            </a:pPr>
            <a:endParaRPr lang="en-US" altLang="en-US" sz="4000" dirty="0"/>
          </a:p>
          <a:p>
            <a:pPr algn="ctr" eaLnBrk="1" hangingPunct="1">
              <a:lnSpc>
                <a:spcPct val="90000"/>
              </a:lnSpc>
              <a:spcBef>
                <a:spcPct val="20000"/>
              </a:spcBef>
            </a:pPr>
            <a:endParaRPr lang="en-US" altLang="en-US" sz="3200" dirty="0"/>
          </a:p>
          <a:p>
            <a:pPr algn="ctr" eaLnBrk="1" hangingPunct="1">
              <a:lnSpc>
                <a:spcPct val="90000"/>
              </a:lnSpc>
              <a:spcBef>
                <a:spcPct val="20000"/>
              </a:spcBef>
            </a:pPr>
            <a:r>
              <a:rPr lang="en-GB" altLang="en-US" sz="4000" dirty="0">
                <a:solidFill>
                  <a:srgbClr val="FF0000"/>
                </a:solidFill>
              </a:rPr>
              <a:t>x</a:t>
            </a:r>
            <a:r>
              <a:rPr lang="en-GB" altLang="en-US" sz="4000" dirty="0"/>
              <a:t> </a:t>
            </a:r>
            <a:endParaRPr lang="en-GB" altLang="en-US" sz="4000" dirty="0"/>
          </a:p>
          <a:p>
            <a:pPr algn="ctr" eaLnBrk="1" hangingPunct="1">
              <a:lnSpc>
                <a:spcPct val="90000"/>
              </a:lnSpc>
              <a:spcBef>
                <a:spcPct val="20000"/>
              </a:spcBef>
            </a:pPr>
            <a:r>
              <a:rPr lang="en-GB" altLang="en-US" sz="4000" dirty="0"/>
              <a:t>temperature rise </a:t>
            </a:r>
            <a:r>
              <a:rPr lang="en-GB" altLang="en-US" sz="4000" dirty="0">
                <a:solidFill>
                  <a:srgbClr val="000099"/>
                </a:solidFill>
              </a:rPr>
              <a:t>(∆T)</a:t>
            </a:r>
            <a:r>
              <a:rPr lang="en-GB" altLang="en-US" sz="4000" dirty="0"/>
              <a:t> </a:t>
            </a:r>
            <a:endParaRPr lang="en-GB" altLang="en-US" sz="4000" dirty="0"/>
          </a:p>
        </p:txBody>
      </p:sp>
      <p:sp>
        <p:nvSpPr>
          <p:cNvPr id="20482" name="Rectangle 2"/>
          <p:cNvSpPr>
            <a:spLocks noGrp="1" noChangeArrowheads="1"/>
          </p:cNvSpPr>
          <p:nvPr>
            <p:ph type="subTitle" idx="1"/>
          </p:nvPr>
        </p:nvSpPr>
        <p:spPr>
          <a:xfrm>
            <a:off x="468313" y="765175"/>
            <a:ext cx="8135937" cy="719138"/>
          </a:xfrm>
          <a:noFill/>
        </p:spPr>
        <p:txBody>
          <a:bodyPr/>
          <a:lstStyle/>
          <a:p>
            <a:pPr algn="l" eaLnBrk="1" hangingPunct="1">
              <a:lnSpc>
                <a:spcPct val="90000"/>
              </a:lnSpc>
            </a:pPr>
            <a:r>
              <a:rPr lang="en-GB" altLang="en-US" sz="4000" smtClean="0">
                <a:solidFill>
                  <a:srgbClr val="FF0000"/>
                </a:solidFill>
                <a:latin typeface="Tahoma" panose="020B0604030504040204" pitchFamily="34" charset="0"/>
              </a:rPr>
              <a:t>Energy required </a:t>
            </a:r>
            <a:r>
              <a:rPr lang="en-GB" altLang="en-US" sz="4000" smtClean="0">
                <a:solidFill>
                  <a:srgbClr val="000099"/>
                </a:solidFill>
                <a:latin typeface="Tahoma" panose="020B0604030504040204" pitchFamily="34" charset="0"/>
              </a:rPr>
              <a:t>(q)</a:t>
            </a:r>
            <a:r>
              <a:rPr lang="en-GB" altLang="en-US" sz="4000" smtClean="0">
                <a:solidFill>
                  <a:srgbClr val="FF0000"/>
                </a:solidFill>
                <a:latin typeface="Tahoma" panose="020B0604030504040204" pitchFamily="34" charset="0"/>
              </a:rPr>
              <a:t> =</a:t>
            </a:r>
            <a:endParaRPr lang="en-GB" altLang="en-US" sz="4000" smtClean="0">
              <a:solidFill>
                <a:srgbClr val="FF0000"/>
              </a:solidFill>
              <a:latin typeface="Tahoma" panose="020B0604030504040204" pitchFamily="34" charset="0"/>
            </a:endParaRPr>
          </a:p>
          <a:p>
            <a:pPr algn="l" eaLnBrk="1" hangingPunct="1">
              <a:lnSpc>
                <a:spcPct val="90000"/>
              </a:lnSpc>
            </a:pPr>
            <a:endParaRPr lang="en-GB" altLang="en-US" sz="1200" smtClean="0">
              <a:solidFill>
                <a:srgbClr val="FF0000"/>
              </a:solidFill>
              <a:latin typeface="Tahoma" panose="020B0604030504040204" pitchFamily="34" charset="0"/>
            </a:endParaRPr>
          </a:p>
        </p:txBody>
      </p:sp>
      <p:sp>
        <p:nvSpPr>
          <p:cNvPr id="20483" name="Rectangle 4"/>
          <p:cNvSpPr>
            <a:spLocks noChangeArrowheads="1"/>
          </p:cNvSpPr>
          <p:nvPr/>
        </p:nvSpPr>
        <p:spPr bwMode="auto">
          <a:xfrm>
            <a:off x="684213" y="3500438"/>
            <a:ext cx="8135937" cy="792162"/>
          </a:xfrm>
          <a:prstGeom prst="rect">
            <a:avLst/>
          </a:prstGeom>
          <a:noFill/>
          <a:ln>
            <a:noFill/>
          </a:ln>
          <a:effec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lnSpc>
                <a:spcPct val="90000"/>
              </a:lnSpc>
              <a:spcBef>
                <a:spcPct val="20000"/>
              </a:spcBef>
            </a:pPr>
            <a:r>
              <a:rPr lang="en-GB" altLang="en-US" sz="4000" dirty="0" smtClean="0">
                <a:solidFill>
                  <a:srgbClr val="008000"/>
                </a:solidFill>
              </a:rPr>
              <a:t>specific </a:t>
            </a:r>
            <a:r>
              <a:rPr lang="en-GB" altLang="en-US" sz="4000" dirty="0">
                <a:solidFill>
                  <a:srgbClr val="008000"/>
                </a:solidFill>
              </a:rPr>
              <a:t>heat capacity</a:t>
            </a:r>
            <a:r>
              <a:rPr lang="en-GB" altLang="en-US" sz="4000" dirty="0"/>
              <a:t> </a:t>
            </a:r>
            <a:r>
              <a:rPr lang="en-GB" altLang="en-US" sz="4000" dirty="0">
                <a:solidFill>
                  <a:srgbClr val="000099"/>
                </a:solidFill>
              </a:rPr>
              <a:t>(c)</a:t>
            </a:r>
            <a:endParaRPr lang="en-US" altLang="en-US" sz="4000" dirty="0">
              <a:solidFill>
                <a:srgbClr val="000099"/>
              </a:solidFill>
            </a:endParaRPr>
          </a:p>
        </p:txBody>
      </p:sp>
      <p:sp>
        <p:nvSpPr>
          <p:cNvPr id="6" name="TextBox 5"/>
          <p:cNvSpPr txBox="1">
            <a:spLocks noChangeArrowheads="1"/>
          </p:cNvSpPr>
          <p:nvPr/>
        </p:nvSpPr>
        <p:spPr bwMode="auto">
          <a:xfrm>
            <a:off x="4567238" y="6581775"/>
            <a:ext cx="4608512" cy="276225"/>
          </a:xfrm>
          <a:prstGeom prst="rect">
            <a:avLst/>
          </a:prstGeom>
          <a:noFill/>
          <a:ln>
            <a:noFill/>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200" dirty="0">
                <a:solidFill>
                  <a:srgbClr val="000000"/>
                </a:solidFill>
                <a:latin typeface="Verdana" panose="020B0604030504040204" pitchFamily="34" charset="0"/>
              </a:rPr>
              <a:t>© www.chemsheets.co.uk          </a:t>
            </a:r>
            <a:r>
              <a:rPr lang="en-GB" altLang="en-US" sz="1200" dirty="0" smtClean="0">
                <a:solidFill>
                  <a:srgbClr val="000000"/>
                </a:solidFill>
                <a:latin typeface="Verdana" panose="020B0604030504040204" pitchFamily="34" charset="0"/>
              </a:rPr>
              <a:t>AS1048    30-Jun-2015</a:t>
            </a:r>
            <a:endParaRPr lang="en-GB" altLang="en-US" sz="1200" dirty="0">
              <a:solidFill>
                <a:srgbClr val="000000"/>
              </a:solidFill>
              <a:latin typeface="Verdana" panose="020B0604030504040204" pitchFamily="34" charset="0"/>
            </a:endParaRPr>
          </a:p>
        </p:txBody>
      </p:sp>
      <p:sp>
        <p:nvSpPr>
          <p:cNvPr id="7"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t>Specific Heat Capacity</a:t>
            </a:r>
            <a:endParaRPr lang="en-US" altLang="en-US"/>
          </a:p>
        </p:txBody>
      </p:sp>
      <p:sp>
        <p:nvSpPr>
          <p:cNvPr id="7" name="Text Box 6"/>
          <p:cNvSpPr txBox="1"/>
          <p:nvPr/>
        </p:nvSpPr>
        <p:spPr>
          <a:xfrm>
            <a:off x="361315" y="4752975"/>
            <a:ext cx="8421370" cy="1568450"/>
          </a:xfrm>
          <a:prstGeom prst="rect">
            <a:avLst/>
          </a:prstGeom>
          <a:noFill/>
        </p:spPr>
        <p:txBody>
          <a:bodyPr wrap="square" rtlCol="0">
            <a:spAutoFit/>
          </a:bodyPr>
          <a:p>
            <a:r>
              <a:rPr lang="en-US" altLang="en-US" sz="2400"/>
              <a:t>This equation is given in the exam</a:t>
            </a:r>
            <a:endParaRPr lang="en-US" altLang="en-US" sz="2400"/>
          </a:p>
          <a:p>
            <a:r>
              <a:rPr lang="en-US" altLang="en-US" sz="2400"/>
              <a:t>Note the differences in notation: </a:t>
            </a:r>
            <a:endParaRPr lang="en-US" altLang="en-US" sz="2400"/>
          </a:p>
          <a:p>
            <a:pPr marL="342900" indent="-342900">
              <a:buFont typeface="Arial" panose="020B0604020202020204" pitchFamily="34" charset="0"/>
              <a:buChar char="•"/>
            </a:pPr>
            <a:r>
              <a:rPr lang="en-US" altLang="en-US" sz="2400"/>
              <a:t>ΔE is sometimes called Q</a:t>
            </a:r>
            <a:endParaRPr lang="en-US" altLang="en-US" sz="2400"/>
          </a:p>
          <a:p>
            <a:pPr marL="342900" indent="-342900">
              <a:buFont typeface="Arial" panose="020B0604020202020204" pitchFamily="34" charset="0"/>
              <a:buChar char="•"/>
            </a:pPr>
            <a:r>
              <a:rPr lang="en-US" altLang="en-US" sz="2400"/>
              <a:t>ΔΘ is sometimes called ΔT</a:t>
            </a:r>
            <a:endParaRPr lang="en-US" altLang="en-US" sz="2400"/>
          </a:p>
        </p:txBody>
      </p:sp>
      <p:pic>
        <p:nvPicPr>
          <p:cNvPr id="2" name="Picture 1"/>
          <p:cNvPicPr>
            <a:picLocks noChangeAspect="1"/>
          </p:cNvPicPr>
          <p:nvPr/>
        </p:nvPicPr>
        <p:blipFill>
          <a:blip r:embed="rId1"/>
          <a:stretch>
            <a:fillRect/>
          </a:stretch>
        </p:blipFill>
        <p:spPr>
          <a:xfrm>
            <a:off x="814070" y="1082675"/>
            <a:ext cx="7197725" cy="32042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5" descr="FG06_T0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600" y="533400"/>
            <a:ext cx="5186363"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43" name="Group 35"/>
          <p:cNvGrpSpPr/>
          <p:nvPr/>
        </p:nvGrpSpPr>
        <p:grpSpPr bwMode="auto">
          <a:xfrm>
            <a:off x="5543600" y="3124200"/>
            <a:ext cx="3124200" cy="2209800"/>
            <a:chOff x="3504" y="1776"/>
            <a:chExt cx="1968" cy="1392"/>
          </a:xfrm>
        </p:grpSpPr>
        <p:sp>
          <p:nvSpPr>
            <p:cNvPr id="53253" name="AutoShape 28"/>
            <p:cNvSpPr>
              <a:spLocks noChangeArrowheads="1"/>
            </p:cNvSpPr>
            <p:nvPr/>
          </p:nvSpPr>
          <p:spPr bwMode="auto">
            <a:xfrm>
              <a:off x="3888" y="1776"/>
              <a:ext cx="1584" cy="480"/>
            </a:xfrm>
            <a:prstGeom prst="wedgeRectCallout">
              <a:avLst>
                <a:gd name="adj1" fmla="val -23736"/>
                <a:gd name="adj2" fmla="val 40208"/>
              </a:avLst>
            </a:prstGeom>
            <a:solidFill>
              <a:srgbClr val="AFE5B2"/>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2000" b="1"/>
                <a:t>Many metals have low specific heats.</a:t>
              </a:r>
              <a:endParaRPr lang="en-US" altLang="en-US" sz="2000" b="1"/>
            </a:p>
          </p:txBody>
        </p:sp>
        <p:sp>
          <p:nvSpPr>
            <p:cNvPr id="53254" name="Line 29"/>
            <p:cNvSpPr>
              <a:spLocks noChangeShapeType="1"/>
            </p:cNvSpPr>
            <p:nvPr/>
          </p:nvSpPr>
          <p:spPr bwMode="auto">
            <a:xfrm flipH="1">
              <a:off x="3504" y="1872"/>
              <a:ext cx="384" cy="96"/>
            </a:xfrm>
            <a:prstGeom prst="line">
              <a:avLst/>
            </a:prstGeom>
            <a:noFill/>
            <a:ln w="2540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5" name="Line 30"/>
            <p:cNvSpPr>
              <a:spLocks noChangeShapeType="1"/>
            </p:cNvSpPr>
            <p:nvPr/>
          </p:nvSpPr>
          <p:spPr bwMode="auto">
            <a:xfrm flipH="1">
              <a:off x="3552" y="2208"/>
              <a:ext cx="336" cy="192"/>
            </a:xfrm>
            <a:prstGeom prst="line">
              <a:avLst/>
            </a:prstGeom>
            <a:noFill/>
            <a:ln w="2540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6" name="Line 31"/>
            <p:cNvSpPr>
              <a:spLocks noChangeShapeType="1"/>
            </p:cNvSpPr>
            <p:nvPr/>
          </p:nvSpPr>
          <p:spPr bwMode="auto">
            <a:xfrm flipH="1">
              <a:off x="3504" y="2256"/>
              <a:ext cx="528" cy="384"/>
            </a:xfrm>
            <a:prstGeom prst="line">
              <a:avLst/>
            </a:prstGeom>
            <a:noFill/>
            <a:ln w="2540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7" name="Line 32"/>
            <p:cNvSpPr>
              <a:spLocks noChangeShapeType="1"/>
            </p:cNvSpPr>
            <p:nvPr/>
          </p:nvSpPr>
          <p:spPr bwMode="auto">
            <a:xfrm flipH="1">
              <a:off x="3504" y="2256"/>
              <a:ext cx="672" cy="624"/>
            </a:xfrm>
            <a:prstGeom prst="line">
              <a:avLst/>
            </a:prstGeom>
            <a:noFill/>
            <a:ln w="2540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8" name="Line 33"/>
            <p:cNvSpPr>
              <a:spLocks noChangeShapeType="1"/>
            </p:cNvSpPr>
            <p:nvPr/>
          </p:nvSpPr>
          <p:spPr bwMode="auto">
            <a:xfrm flipH="1">
              <a:off x="3504" y="2256"/>
              <a:ext cx="816" cy="912"/>
            </a:xfrm>
            <a:prstGeom prst="line">
              <a:avLst/>
            </a:prstGeom>
            <a:noFill/>
            <a:ln w="2540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042" name="AutoShape 34"/>
          <p:cNvSpPr>
            <a:spLocks noChangeArrowheads="1"/>
          </p:cNvSpPr>
          <p:nvPr/>
        </p:nvSpPr>
        <p:spPr bwMode="auto">
          <a:xfrm>
            <a:off x="6534200" y="4648200"/>
            <a:ext cx="2209800" cy="1219200"/>
          </a:xfrm>
          <a:prstGeom prst="wedgeRectCallout">
            <a:avLst>
              <a:gd name="adj1" fmla="val -94037"/>
              <a:gd name="adj2" fmla="val 65236"/>
            </a:avLst>
          </a:prstGeom>
          <a:solidFill>
            <a:srgbClr val="AFE5B2"/>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1800" b="1"/>
              <a:t>The specific heat of water is higher than that of almost any other substance.</a:t>
            </a:r>
            <a:endParaRPr lang="en-US" altLang="en-US" sz="1800" b="1"/>
          </a:p>
        </p:txBody>
      </p:sp>
      <p:sp>
        <p:nvSpPr>
          <p:cNvPr id="11"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043"/>
                                        </p:tgtEl>
                                        <p:attrNameLst>
                                          <p:attrName>style.visibility</p:attrName>
                                        </p:attrNameLst>
                                      </p:cBhvr>
                                      <p:to>
                                        <p:strVal val="visible"/>
                                      </p:to>
                                    </p:set>
                                    <p:animEffect transition="in" filter="dissolve">
                                      <p:cBhvr>
                                        <p:cTn id="7" dur="500"/>
                                        <p:tgtEl>
                                          <p:spTgt spid="43043"/>
                                        </p:tgtEl>
                                      </p:cBhvr>
                                    </p:animEffect>
                                  </p:childTnLst>
                                </p:cTn>
                              </p:par>
                            </p:childTnLst>
                          </p:cTn>
                        </p:par>
                        <p:par>
                          <p:cTn id="8" fill="hold">
                            <p:stCondLst>
                              <p:cond delay="500"/>
                            </p:stCondLst>
                            <p:childTnLst>
                              <p:par>
                                <p:cTn id="9" presetID="1" presetClass="entr" presetSubtype="0" fill="hold" grpId="0" nodeType="afterEffect">
                                  <p:stCondLst>
                                    <p:cond delay="1000"/>
                                  </p:stCondLst>
                                  <p:childTnLst>
                                    <p:set>
                                      <p:cBhvr>
                                        <p:cTn id="10" dur="1" fill="hold">
                                          <p:stCondLst>
                                            <p:cond delay="499"/>
                                          </p:stCondLst>
                                        </p:cTn>
                                        <p:tgtEl>
                                          <p:spTgt spid="430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42" grpId="0" bldLvl="0" animBg="1" autoUpdateAnimBg="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t>Specific Heat Capacity</a:t>
            </a:r>
            <a:endParaRPr lang="en-US" altLang="en-US"/>
          </a:p>
        </p:txBody>
      </p:sp>
      <p:pic>
        <p:nvPicPr>
          <p:cNvPr id="4" name="Picture 3"/>
          <p:cNvPicPr>
            <a:picLocks noChangeAspect="1"/>
          </p:cNvPicPr>
          <p:nvPr/>
        </p:nvPicPr>
        <p:blipFill>
          <a:blip r:embed="rId1"/>
          <a:stretch>
            <a:fillRect/>
          </a:stretch>
        </p:blipFill>
        <p:spPr>
          <a:xfrm>
            <a:off x="3013075" y="970280"/>
            <a:ext cx="2799715" cy="2637790"/>
          </a:xfrm>
          <a:prstGeom prst="rect">
            <a:avLst/>
          </a:prstGeom>
        </p:spPr>
      </p:pic>
      <p:sp>
        <p:nvSpPr>
          <p:cNvPr id="5" name="Text Box 4"/>
          <p:cNvSpPr txBox="1"/>
          <p:nvPr/>
        </p:nvSpPr>
        <p:spPr>
          <a:xfrm>
            <a:off x="386080" y="4041775"/>
            <a:ext cx="7570470" cy="583565"/>
          </a:xfrm>
          <a:prstGeom prst="rect">
            <a:avLst/>
          </a:prstGeom>
          <a:noFill/>
        </p:spPr>
        <p:txBody>
          <a:bodyPr wrap="square" rtlCol="0">
            <a:spAutoFit/>
          </a:bodyPr>
          <a:p>
            <a:r>
              <a:rPr lang="en-US" altLang="en-US" sz="3200"/>
              <a:t>How much </a:t>
            </a:r>
            <a:r>
              <a:rPr lang="en-US" altLang="en-US" sz="3200" b="1"/>
              <a:t>energy </a:t>
            </a:r>
            <a:r>
              <a:rPr lang="en-US" altLang="en-US" sz="3200"/>
              <a:t>is stored in hot water?</a:t>
            </a:r>
            <a:endParaRPr lang="en-US" altLang="en-US" sz="3200"/>
          </a:p>
        </p:txBody>
      </p:sp>
      <p:sp>
        <p:nvSpPr>
          <p:cNvPr id="7" name="Text Box 6"/>
          <p:cNvSpPr txBox="1"/>
          <p:nvPr/>
        </p:nvSpPr>
        <p:spPr>
          <a:xfrm>
            <a:off x="201930" y="4813300"/>
            <a:ext cx="8421370" cy="1568450"/>
          </a:xfrm>
          <a:prstGeom prst="rect">
            <a:avLst/>
          </a:prstGeom>
          <a:noFill/>
        </p:spPr>
        <p:txBody>
          <a:bodyPr wrap="square" rtlCol="0">
            <a:spAutoFit/>
          </a:bodyPr>
          <a:p>
            <a:r>
              <a:rPr lang="en-US" altLang="en-US" sz="3200"/>
              <a:t>The </a:t>
            </a:r>
            <a:r>
              <a:rPr lang="en-US" altLang="en-US" sz="3200" b="1"/>
              <a:t>specific heat capacity </a:t>
            </a:r>
            <a:r>
              <a:rPr lang="en-US" altLang="en-US" sz="3200"/>
              <a:t>of a substance is the amount of energy required to </a:t>
            </a:r>
            <a:r>
              <a:rPr lang="en-US" altLang="en-US" sz="3200" b="1"/>
              <a:t>raise the temperature </a:t>
            </a:r>
            <a:r>
              <a:rPr lang="en-US" altLang="en-US" sz="3200"/>
              <a:t>of 1kg the substance by 1</a:t>
            </a:r>
            <a:r>
              <a:rPr lang="en-US" altLang="en-US" sz="3200" baseline="30000"/>
              <a:t>o</a:t>
            </a:r>
            <a:r>
              <a:rPr lang="en-US" altLang="en-US" sz="3200"/>
              <a:t>C</a:t>
            </a:r>
            <a:endParaRPr lang="en-US" alt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t>Specific Heat Capacity</a:t>
            </a:r>
            <a:endParaRPr lang="en-US" altLang="en-US"/>
          </a:p>
        </p:txBody>
      </p:sp>
      <p:pic>
        <p:nvPicPr>
          <p:cNvPr id="3" name="Picture 2"/>
          <p:cNvPicPr>
            <a:picLocks noChangeAspect="1"/>
          </p:cNvPicPr>
          <p:nvPr/>
        </p:nvPicPr>
        <p:blipFill>
          <a:blip r:embed="rId1"/>
          <a:stretch>
            <a:fillRect/>
          </a:stretch>
        </p:blipFill>
        <p:spPr>
          <a:xfrm>
            <a:off x="594995" y="869315"/>
            <a:ext cx="7547610" cy="1235710"/>
          </a:xfrm>
          <a:prstGeom prst="rect">
            <a:avLst/>
          </a:prstGeom>
        </p:spPr>
      </p:pic>
      <p:pic>
        <p:nvPicPr>
          <p:cNvPr id="4" name="Picture 3"/>
          <p:cNvPicPr>
            <a:picLocks noChangeAspect="1"/>
          </p:cNvPicPr>
          <p:nvPr/>
        </p:nvPicPr>
        <p:blipFill>
          <a:blip r:embed="rId2"/>
          <a:stretch>
            <a:fillRect/>
          </a:stretch>
        </p:blipFill>
        <p:spPr>
          <a:xfrm>
            <a:off x="1150620" y="2348865"/>
            <a:ext cx="6605270" cy="730885"/>
          </a:xfrm>
          <a:prstGeom prst="rect">
            <a:avLst/>
          </a:prstGeom>
        </p:spPr>
      </p:pic>
      <p:pic>
        <p:nvPicPr>
          <p:cNvPr id="5" name="Picture 4"/>
          <p:cNvPicPr>
            <a:picLocks noChangeAspect="1"/>
          </p:cNvPicPr>
          <p:nvPr/>
        </p:nvPicPr>
        <p:blipFill>
          <a:blip r:embed="rId3"/>
          <a:stretch>
            <a:fillRect/>
          </a:stretch>
        </p:blipFill>
        <p:spPr>
          <a:xfrm>
            <a:off x="1150620" y="3258185"/>
            <a:ext cx="6605905" cy="601980"/>
          </a:xfrm>
          <a:prstGeom prst="rect">
            <a:avLst/>
          </a:prstGeom>
        </p:spPr>
      </p:pic>
      <p:pic>
        <p:nvPicPr>
          <p:cNvPr id="6" name="Picture 5"/>
          <p:cNvPicPr>
            <a:picLocks noChangeAspect="1"/>
          </p:cNvPicPr>
          <p:nvPr/>
        </p:nvPicPr>
        <p:blipFill>
          <a:blip r:embed="rId4"/>
          <a:stretch>
            <a:fillRect/>
          </a:stretch>
        </p:blipFill>
        <p:spPr>
          <a:xfrm>
            <a:off x="1150620" y="3994150"/>
            <a:ext cx="4368800" cy="558800"/>
          </a:xfrm>
          <a:prstGeom prst="rect">
            <a:avLst/>
          </a:prstGeom>
        </p:spPr>
      </p:pic>
      <p:pic>
        <p:nvPicPr>
          <p:cNvPr id="8" name="Picture 7"/>
          <p:cNvPicPr>
            <a:picLocks noChangeAspect="1"/>
          </p:cNvPicPr>
          <p:nvPr/>
        </p:nvPicPr>
        <p:blipFill>
          <a:blip r:embed="rId5"/>
          <a:stretch>
            <a:fillRect/>
          </a:stretch>
        </p:blipFill>
        <p:spPr>
          <a:xfrm>
            <a:off x="2363470" y="4760595"/>
            <a:ext cx="2693670" cy="8597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t>Specific Heat Capacity</a:t>
            </a:r>
            <a:endParaRPr lang="en-US" altLang="en-US"/>
          </a:p>
        </p:txBody>
      </p:sp>
      <p:pic>
        <p:nvPicPr>
          <p:cNvPr id="2" name="Picture 1"/>
          <p:cNvPicPr>
            <a:picLocks noChangeAspect="1"/>
          </p:cNvPicPr>
          <p:nvPr/>
        </p:nvPicPr>
        <p:blipFill>
          <a:blip r:embed="rId1"/>
          <a:stretch>
            <a:fillRect/>
          </a:stretch>
        </p:blipFill>
        <p:spPr>
          <a:xfrm>
            <a:off x="984885" y="900430"/>
            <a:ext cx="7396480" cy="5547360"/>
          </a:xfrm>
          <a:prstGeom prst="rect">
            <a:avLst/>
          </a:prstGeom>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t>Specific Heat Capacity</a:t>
            </a:r>
            <a:endParaRPr lang="en-US" altLang="en-US"/>
          </a:p>
        </p:txBody>
      </p:sp>
      <p:pic>
        <p:nvPicPr>
          <p:cNvPr id="2" name="Picture 1"/>
          <p:cNvPicPr>
            <a:picLocks noChangeAspect="1"/>
          </p:cNvPicPr>
          <p:nvPr/>
        </p:nvPicPr>
        <p:blipFill>
          <a:blip r:embed="rId1"/>
          <a:stretch>
            <a:fillRect/>
          </a:stretch>
        </p:blipFill>
        <p:spPr>
          <a:xfrm>
            <a:off x="984885" y="900430"/>
            <a:ext cx="7396480" cy="5547360"/>
          </a:xfrm>
          <a:prstGeom prst="rect">
            <a:avLst/>
          </a:prstGeom>
        </p:spPr>
      </p:pic>
      <p:sp>
        <p:nvSpPr>
          <p:cNvPr id="3" name="Rectangle 2"/>
          <p:cNvSpPr/>
          <p:nvPr/>
        </p:nvSpPr>
        <p:spPr>
          <a:xfrm>
            <a:off x="539750" y="2493010"/>
            <a:ext cx="8467725" cy="4205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6" name="Picture 5"/>
          <p:cNvPicPr>
            <a:picLocks noChangeAspect="1"/>
          </p:cNvPicPr>
          <p:nvPr/>
        </p:nvPicPr>
        <p:blipFill>
          <a:blip r:embed="rId2"/>
          <a:stretch>
            <a:fillRect/>
          </a:stretch>
        </p:blipFill>
        <p:spPr>
          <a:xfrm>
            <a:off x="1183005" y="4164965"/>
            <a:ext cx="4448810" cy="619125"/>
          </a:xfrm>
          <a:prstGeom prst="rect">
            <a:avLst/>
          </a:prstGeom>
        </p:spPr>
      </p:pic>
      <p:pic>
        <p:nvPicPr>
          <p:cNvPr id="7" name="Picture 6"/>
          <p:cNvPicPr>
            <a:picLocks noChangeAspect="1"/>
          </p:cNvPicPr>
          <p:nvPr/>
        </p:nvPicPr>
        <p:blipFill>
          <a:blip r:embed="rId3"/>
          <a:stretch>
            <a:fillRect/>
          </a:stretch>
        </p:blipFill>
        <p:spPr>
          <a:xfrm>
            <a:off x="2595880" y="4974590"/>
            <a:ext cx="3277235" cy="606425"/>
          </a:xfrm>
          <a:prstGeom prst="rect">
            <a:avLst/>
          </a:prstGeom>
        </p:spPr>
      </p:pic>
      <p:pic>
        <p:nvPicPr>
          <p:cNvPr id="10" name="Picture 9"/>
          <p:cNvPicPr>
            <a:picLocks noChangeAspect="1"/>
          </p:cNvPicPr>
          <p:nvPr/>
        </p:nvPicPr>
        <p:blipFill>
          <a:blip r:embed="rId4"/>
          <a:stretch>
            <a:fillRect/>
          </a:stretch>
        </p:blipFill>
        <p:spPr>
          <a:xfrm>
            <a:off x="1183005" y="2569210"/>
            <a:ext cx="7000240" cy="760730"/>
          </a:xfrm>
          <a:prstGeom prst="rect">
            <a:avLst/>
          </a:prstGeom>
        </p:spPr>
      </p:pic>
      <p:pic>
        <p:nvPicPr>
          <p:cNvPr id="11" name="Picture 10"/>
          <p:cNvPicPr>
            <a:picLocks noChangeAspect="1"/>
          </p:cNvPicPr>
          <p:nvPr/>
        </p:nvPicPr>
        <p:blipFill>
          <a:blip r:embed="rId5"/>
          <a:stretch>
            <a:fillRect/>
          </a:stretch>
        </p:blipFill>
        <p:spPr>
          <a:xfrm>
            <a:off x="1183005" y="3480435"/>
            <a:ext cx="7310755" cy="502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t>Specific Heat Capacity</a:t>
            </a:r>
            <a:endParaRPr lang="en-US" altLang="en-US"/>
          </a:p>
        </p:txBody>
      </p:sp>
      <p:pic>
        <p:nvPicPr>
          <p:cNvPr id="10" name="Picture 9"/>
          <p:cNvPicPr>
            <a:picLocks noChangeAspect="1"/>
          </p:cNvPicPr>
          <p:nvPr/>
        </p:nvPicPr>
        <p:blipFill>
          <a:blip r:embed="rId1"/>
          <a:stretch>
            <a:fillRect/>
          </a:stretch>
        </p:blipFill>
        <p:spPr>
          <a:xfrm>
            <a:off x="1071245" y="672465"/>
            <a:ext cx="7256145" cy="5856605"/>
          </a:xfrm>
          <a:prstGeom prst="rect">
            <a:avLst/>
          </a:prstGeom>
        </p:spPr>
      </p:pic>
      <p:sp>
        <p:nvSpPr>
          <p:cNvPr id="2" name="Rectangle 1"/>
          <p:cNvSpPr/>
          <p:nvPr/>
        </p:nvSpPr>
        <p:spPr>
          <a:xfrm>
            <a:off x="612140" y="2564765"/>
            <a:ext cx="8208645" cy="4248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8" name="Picture 7"/>
          <p:cNvPicPr>
            <a:picLocks noChangeAspect="1"/>
          </p:cNvPicPr>
          <p:nvPr/>
        </p:nvPicPr>
        <p:blipFill>
          <a:blip r:embed="rId2"/>
          <a:stretch>
            <a:fillRect/>
          </a:stretch>
        </p:blipFill>
        <p:spPr>
          <a:xfrm>
            <a:off x="1071245" y="2400935"/>
            <a:ext cx="7000240" cy="760730"/>
          </a:xfrm>
          <a:prstGeom prst="rect">
            <a:avLst/>
          </a:prstGeom>
        </p:spPr>
      </p:pic>
      <p:pic>
        <p:nvPicPr>
          <p:cNvPr id="3" name="Picture 2"/>
          <p:cNvPicPr>
            <a:picLocks noChangeAspect="1"/>
          </p:cNvPicPr>
          <p:nvPr/>
        </p:nvPicPr>
        <p:blipFill>
          <a:blip r:embed="rId3"/>
          <a:stretch>
            <a:fillRect/>
          </a:stretch>
        </p:blipFill>
        <p:spPr>
          <a:xfrm>
            <a:off x="1457960" y="3161665"/>
            <a:ext cx="6228715" cy="3533140"/>
          </a:xfrm>
          <a:prstGeom prst="rect">
            <a:avLst/>
          </a:prstGeom>
        </p:spPr>
      </p:pic>
      <p:sp>
        <p:nvSpPr>
          <p:cNvPr id="4" name="Rectangle 3"/>
          <p:cNvSpPr/>
          <p:nvPr/>
        </p:nvSpPr>
        <p:spPr>
          <a:xfrm>
            <a:off x="107950" y="3141345"/>
            <a:ext cx="8712835" cy="3553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5" name="Picture 4"/>
          <p:cNvPicPr>
            <a:picLocks noChangeAspect="1"/>
          </p:cNvPicPr>
          <p:nvPr/>
        </p:nvPicPr>
        <p:blipFill>
          <a:blip r:embed="rId4"/>
          <a:stretch>
            <a:fillRect/>
          </a:stretch>
        </p:blipFill>
        <p:spPr>
          <a:xfrm>
            <a:off x="1457960" y="3161665"/>
            <a:ext cx="4398010" cy="1498600"/>
          </a:xfrm>
          <a:prstGeom prst="rect">
            <a:avLst/>
          </a:prstGeom>
        </p:spPr>
      </p:pic>
      <p:pic>
        <p:nvPicPr>
          <p:cNvPr id="6" name="Picture 5"/>
          <p:cNvPicPr>
            <a:picLocks noChangeAspect="1"/>
          </p:cNvPicPr>
          <p:nvPr/>
        </p:nvPicPr>
        <p:blipFill>
          <a:blip r:embed="rId5"/>
          <a:stretch>
            <a:fillRect/>
          </a:stretch>
        </p:blipFill>
        <p:spPr>
          <a:xfrm>
            <a:off x="1457960" y="4660265"/>
            <a:ext cx="4371340" cy="1350010"/>
          </a:xfrm>
          <a:prstGeom prst="rect">
            <a:avLst/>
          </a:prstGeom>
        </p:spPr>
      </p:pic>
      <p:pic>
        <p:nvPicPr>
          <p:cNvPr id="7" name="Picture 6"/>
          <p:cNvPicPr>
            <a:picLocks noChangeAspect="1"/>
          </p:cNvPicPr>
          <p:nvPr/>
        </p:nvPicPr>
        <p:blipFill>
          <a:blip r:embed="rId6"/>
          <a:stretch>
            <a:fillRect/>
          </a:stretch>
        </p:blipFill>
        <p:spPr>
          <a:xfrm>
            <a:off x="1457960" y="5951855"/>
            <a:ext cx="3887470" cy="8616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5368" y="533282"/>
            <a:ext cx="7200800" cy="2133600"/>
          </a:xfrm>
        </p:spPr>
        <p:txBody>
          <a:bodyPr/>
          <a:lstStyle/>
          <a:p>
            <a:pPr eaLnBrk="1" hangingPunct="1"/>
            <a:r>
              <a:rPr lang="en-US" altLang="en-US" sz="2400" dirty="0" smtClean="0"/>
              <a:t>We measure heat flow using </a:t>
            </a:r>
            <a:r>
              <a:rPr lang="en-US" altLang="en-US" sz="2400" b="1" dirty="0" smtClean="0">
                <a:solidFill>
                  <a:srgbClr val="FF0000"/>
                </a:solidFill>
              </a:rPr>
              <a:t>calorimetry</a:t>
            </a:r>
            <a:r>
              <a:rPr lang="en-US" altLang="en-US" sz="2400" dirty="0" smtClean="0"/>
              <a:t>.</a:t>
            </a:r>
            <a:endParaRPr lang="en-US" altLang="en-US" sz="2400" dirty="0" smtClean="0"/>
          </a:p>
          <a:p>
            <a:pPr eaLnBrk="1" hangingPunct="1"/>
            <a:r>
              <a:rPr lang="en-US" altLang="en-US" sz="2400" b="1" dirty="0" smtClean="0">
                <a:solidFill>
                  <a:srgbClr val="FF0000"/>
                </a:solidFill>
              </a:rPr>
              <a:t>Calorimeters</a:t>
            </a:r>
            <a:r>
              <a:rPr lang="en-US" altLang="en-US" sz="2400" dirty="0" smtClean="0"/>
              <a:t> measure energy changes</a:t>
            </a:r>
            <a:endParaRPr lang="en-US" altLang="en-US" sz="2400" dirty="0" smtClean="0"/>
          </a:p>
          <a:p>
            <a:pPr eaLnBrk="1" hangingPunct="1"/>
            <a:r>
              <a:rPr lang="en-US" altLang="en-US" sz="2400" dirty="0" smtClean="0"/>
              <a:t>“Coffee cup” calorimeters are used for solutions.</a:t>
            </a:r>
            <a:endParaRPr lang="en-US" altLang="en-US" sz="2400" dirty="0" smtClean="0"/>
          </a:p>
        </p:txBody>
      </p:sp>
      <p:pic>
        <p:nvPicPr>
          <p:cNvPr id="18439" name="Picture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02363" y="891385"/>
            <a:ext cx="161607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5" name="Rectangle 7"/>
          <p:cNvSpPr>
            <a:spLocks noChangeArrowheads="1"/>
          </p:cNvSpPr>
          <p:nvPr/>
        </p:nvSpPr>
        <p:spPr bwMode="auto">
          <a:xfrm>
            <a:off x="848667" y="6125143"/>
            <a:ext cx="7969771" cy="461665"/>
          </a:xfrm>
          <a:prstGeom prst="rect">
            <a:avLst/>
          </a:prstGeom>
          <a:solidFill>
            <a:srgbClr val="FFFF00"/>
          </a:solidFill>
          <a:ln>
            <a:noFill/>
          </a:ln>
          <a:effectLst/>
        </p:spPr>
        <p:txBody>
          <a:bodyPr wrap="square">
            <a:spAutoFit/>
          </a:bodyP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2400" b="1" dirty="0"/>
              <a:t>Calorimetry is based on the law of  conservation of energy</a:t>
            </a:r>
            <a:endParaRPr lang="en-US" altLang="en-US" sz="2400" b="1" dirty="0"/>
          </a:p>
        </p:txBody>
      </p:sp>
      <p:sp>
        <p:nvSpPr>
          <p:cNvPr id="8"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smtClean="0">
                <a:solidFill>
                  <a:schemeClr val="bg1"/>
                </a:solidFill>
                <a:latin typeface="Arial" panose="020B0604020202020204" pitchFamily="34" charset="0"/>
              </a:rPr>
              <a:t>Calorimetry</a:t>
            </a:r>
            <a:endParaRPr lang="en-US" altLang="en-US" sz="3600" b="1" dirty="0">
              <a:solidFill>
                <a:schemeClr val="bg1"/>
              </a:solidFill>
              <a:latin typeface="Arial" panose="020B0604020202020204" pitchFamily="34" charset="0"/>
            </a:endParaRPr>
          </a:p>
        </p:txBody>
      </p:sp>
      <p:sp>
        <p:nvSpPr>
          <p:cNvPr id="6" name="Text Box 4"/>
          <p:cNvSpPr txBox="1">
            <a:spLocks noChangeArrowheads="1"/>
          </p:cNvSpPr>
          <p:nvPr/>
        </p:nvSpPr>
        <p:spPr bwMode="auto">
          <a:xfrm>
            <a:off x="2915816" y="1834917"/>
            <a:ext cx="2667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50000"/>
              </a:spcBef>
              <a:buFontTx/>
              <a:buNone/>
            </a:pPr>
            <a:r>
              <a:rPr lang="en-US" altLang="en-US" sz="2400" i="1" dirty="0" err="1"/>
              <a:t>q</a:t>
            </a:r>
            <a:r>
              <a:rPr lang="en-US" altLang="en-US" sz="2400" baseline="-25000" dirty="0" err="1"/>
              <a:t>rxn</a:t>
            </a:r>
            <a:r>
              <a:rPr lang="en-US" altLang="en-US" sz="2400" dirty="0"/>
              <a:t> = – </a:t>
            </a:r>
            <a:r>
              <a:rPr lang="en-US" altLang="en-US" sz="2400" i="1" dirty="0" err="1"/>
              <a:t>q</a:t>
            </a:r>
            <a:r>
              <a:rPr lang="en-US" altLang="en-US" sz="2400" baseline="-25000" dirty="0" err="1"/>
              <a:t>calorimeter</a:t>
            </a:r>
            <a:endParaRPr lang="en-US" altLang="en-US" sz="2400" baseline="-25000" dirty="0"/>
          </a:p>
        </p:txBody>
      </p:sp>
      <p:pic>
        <p:nvPicPr>
          <p:cNvPr id="3" name="Picture 2"/>
          <p:cNvPicPr>
            <a:picLocks noChangeAspect="1"/>
          </p:cNvPicPr>
          <p:nvPr/>
        </p:nvPicPr>
        <p:blipFill>
          <a:blip r:embed="rId2"/>
          <a:stretch>
            <a:fillRect/>
          </a:stretch>
        </p:blipFill>
        <p:spPr>
          <a:xfrm>
            <a:off x="2915920" y="2407285"/>
            <a:ext cx="3194685" cy="3458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435">
                                            <p:txEl>
                                              <p:p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435">
                                            <p:txEl>
                                              <p:pRg st="4294967295" end="429496729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43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43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435">
                                            <p:txEl>
                                              <p:pRg st="2" end="2"/>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499"/>
                                          </p:stCondLst>
                                        </p:cTn>
                                        <p:tgtEl>
                                          <p:spTgt spid="1843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build="p"/>
      <p:bldP spid="6" grpId="0" bldLvl="0" animBg="1" autoUpdateAnimBg="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Title 167937"/>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rPr>
              <a:t>Specific Heat Capacity</a:t>
            </a:r>
            <a:endPar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endParaRPr>
          </a:p>
        </p:txBody>
      </p:sp>
      <p:sp>
        <p:nvSpPr>
          <p:cNvPr id="167940" name="Text Box 167939"/>
          <p:cNvSpPr txBox="1"/>
          <p:nvPr/>
        </p:nvSpPr>
        <p:spPr>
          <a:xfrm>
            <a:off x="0" y="908050"/>
            <a:ext cx="9144000" cy="831215"/>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This can be thought of as “the capacity of an object to store heat”.  Consider some water:</a:t>
            </a:r>
            <a:endParaRPr lang="en-US" sz="2400">
              <a:solidFill>
                <a:schemeClr val="tx1"/>
              </a:solidFill>
              <a:cs typeface="Arial" panose="020B0604020202020204" pitchFamily="34" charset="0"/>
            </a:endParaRPr>
          </a:p>
        </p:txBody>
      </p:sp>
      <p:grpSp>
        <p:nvGrpSpPr>
          <p:cNvPr id="23556" name="Group 167948"/>
          <p:cNvGrpSpPr/>
          <p:nvPr/>
        </p:nvGrpSpPr>
        <p:grpSpPr>
          <a:xfrm>
            <a:off x="0" y="1989138"/>
            <a:ext cx="2411413" cy="4868862"/>
            <a:chOff x="0" y="1253"/>
            <a:chExt cx="1519" cy="3067"/>
          </a:xfrm>
        </p:grpSpPr>
        <p:sp>
          <p:nvSpPr>
            <p:cNvPr id="23557" name="Rectangle 167943"/>
            <p:cNvSpPr/>
            <p:nvPr/>
          </p:nvSpPr>
          <p:spPr>
            <a:xfrm>
              <a:off x="0" y="1253"/>
              <a:ext cx="1519" cy="3067"/>
            </a:xfrm>
            <a:prstGeom prst="rect">
              <a:avLst/>
            </a:prstGeom>
            <a:solidFill>
              <a:schemeClr val="bg1"/>
            </a:solidFill>
            <a:ln w="25400" cap="flat" cmpd="sng">
              <a:solidFill>
                <a:schemeClr val="bg1"/>
              </a:solidFill>
              <a:prstDash val="solid"/>
              <a:miter/>
              <a:headEnd type="none" w="med" len="med"/>
              <a:tailEnd type="none" w="lg" len="med"/>
            </a:ln>
          </p:spPr>
          <p:txBody>
            <a:bodyPr anchor="t" anchorCtr="0"/>
            <a:p>
              <a:pPr algn="ctr"/>
              <a:endParaRPr lang="en-US" altLang="zh-CN">
                <a:latin typeface="Comic Sans MS" panose="030F0702030302020204" pitchFamily="66" charset="0"/>
              </a:endParaRPr>
            </a:p>
          </p:txBody>
        </p:sp>
        <p:pic>
          <p:nvPicPr>
            <p:cNvPr id="23558" name="Picture 167940" descr="BEAK_LF"/>
            <p:cNvPicPr>
              <a:picLocks noChangeAspect="1"/>
            </p:cNvPicPr>
            <p:nvPr/>
          </p:nvPicPr>
          <p:blipFill>
            <a:blip r:embed="rId1"/>
            <a:stretch>
              <a:fillRect/>
            </a:stretch>
          </p:blipFill>
          <p:spPr>
            <a:xfrm>
              <a:off x="204" y="1389"/>
              <a:ext cx="1027" cy="1283"/>
            </a:xfrm>
            <a:prstGeom prst="rect">
              <a:avLst/>
            </a:prstGeom>
            <a:noFill/>
            <a:ln w="9525">
              <a:noFill/>
            </a:ln>
          </p:spPr>
        </p:pic>
        <p:pic>
          <p:nvPicPr>
            <p:cNvPr id="23559" name="Picture 167942" descr="BUNSEN"/>
            <p:cNvPicPr>
              <a:picLocks noChangeAspect="1"/>
            </p:cNvPicPr>
            <p:nvPr/>
          </p:nvPicPr>
          <p:blipFill>
            <a:blip r:embed="rId2"/>
            <a:stretch>
              <a:fillRect/>
            </a:stretch>
          </p:blipFill>
          <p:spPr>
            <a:xfrm>
              <a:off x="385" y="2931"/>
              <a:ext cx="593" cy="1389"/>
            </a:xfrm>
            <a:prstGeom prst="rect">
              <a:avLst/>
            </a:prstGeom>
            <a:noFill/>
            <a:ln w="9525">
              <a:noFill/>
            </a:ln>
          </p:spPr>
        </p:pic>
      </p:grpSp>
      <p:sp>
        <p:nvSpPr>
          <p:cNvPr id="167945" name="Text Box 167944"/>
          <p:cNvSpPr txBox="1"/>
          <p:nvPr/>
        </p:nvSpPr>
        <p:spPr>
          <a:xfrm>
            <a:off x="2843213" y="2060575"/>
            <a:ext cx="6300787" cy="1569720"/>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If we heat this beaker up it’s fairly clear that the amount of energy it gains depends on how much water there is and how hot it gets…</a:t>
            </a:r>
            <a:endParaRPr lang="en-US" sz="2400">
              <a:solidFill>
                <a:schemeClr val="tx1"/>
              </a:solidFill>
              <a:cs typeface="Arial" panose="020B0604020202020204" pitchFamily="34" charset="0"/>
            </a:endParaRPr>
          </a:p>
        </p:txBody>
      </p:sp>
      <p:sp>
        <p:nvSpPr>
          <p:cNvPr id="167946" name="Text Box 167945"/>
          <p:cNvSpPr txBox="1"/>
          <p:nvPr/>
        </p:nvSpPr>
        <p:spPr>
          <a:xfrm>
            <a:off x="2987675" y="3716338"/>
            <a:ext cx="6156325" cy="461645"/>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Energy </a:t>
            </a:r>
            <a:r>
              <a:rPr lang="el-GR" altLang="x-none" sz="2400" dirty="0">
                <a:solidFill>
                  <a:schemeClr val="tx1"/>
                </a:solidFill>
                <a:cs typeface="Arial" panose="020B0604020202020204" pitchFamily="34" charset="0"/>
              </a:rPr>
              <a:t>α</a:t>
            </a:r>
            <a:r>
              <a:rPr lang="en-US" sz="2400">
                <a:solidFill>
                  <a:schemeClr val="tx1"/>
                </a:solidFill>
                <a:cs typeface="Arial" panose="020B0604020202020204" pitchFamily="34" charset="0"/>
              </a:rPr>
              <a:t> mass x temperature rise</a:t>
            </a:r>
            <a:endParaRPr lang="en-US" altLang="x-none" sz="2400" dirty="0">
              <a:solidFill>
                <a:schemeClr val="tx1"/>
              </a:solidFill>
              <a:ea typeface="Times New Roman" panose="02020603050405020304" charset="0"/>
              <a:cs typeface="Arial" panose="020B0604020202020204" pitchFamily="34" charset="0"/>
            </a:endParaRPr>
          </a:p>
        </p:txBody>
      </p:sp>
      <p:sp>
        <p:nvSpPr>
          <p:cNvPr id="167947" name="Text Box 167946"/>
          <p:cNvSpPr txBox="1"/>
          <p:nvPr/>
        </p:nvSpPr>
        <p:spPr>
          <a:xfrm>
            <a:off x="2987675" y="4508500"/>
            <a:ext cx="5400675" cy="461645"/>
          </a:xfrm>
          <a:prstGeom prst="rect">
            <a:avLst/>
          </a:prstGeom>
          <a:noFill/>
          <a:ln w="25400">
            <a:noFill/>
          </a:ln>
        </p:spPr>
        <p:txBody>
          <a:bodyPr lIns="90000" tIns="46800" rIns="90000" bIns="46800" anchor="t" anchorCtr="0">
            <a:spAutoFit/>
          </a:bodyPr>
          <a:p>
            <a:pPr>
              <a:spcBef>
                <a:spcPct val="50000"/>
              </a:spcBef>
            </a:pPr>
            <a:r>
              <a:rPr lang="en-US" sz="2400" err="1">
                <a:solidFill>
                  <a:schemeClr val="tx1"/>
                </a:solidFill>
                <a:cs typeface="Arial" panose="020B0604020202020204" pitchFamily="34" charset="0"/>
              </a:rPr>
              <a:t>Energy = mass x s.h.c</a:t>
            </a:r>
            <a:r>
              <a:rPr lang="en-US" sz="2400">
                <a:solidFill>
                  <a:schemeClr val="tx1"/>
                </a:solidFill>
                <a:cs typeface="Arial" panose="020B0604020202020204" pitchFamily="34" charset="0"/>
              </a:rPr>
              <a:t> x temp</a:t>
            </a:r>
            <a:endParaRPr lang="en-US" sz="2400">
              <a:solidFill>
                <a:schemeClr val="tx1"/>
              </a:solidFill>
              <a:cs typeface="Arial" panose="020B0604020202020204" pitchFamily="34" charset="0"/>
            </a:endParaRPr>
          </a:p>
        </p:txBody>
      </p:sp>
      <p:sp>
        <p:nvSpPr>
          <p:cNvPr id="167948" name="Text Box 167947"/>
          <p:cNvSpPr txBox="1"/>
          <p:nvPr/>
        </p:nvSpPr>
        <p:spPr>
          <a:xfrm>
            <a:off x="2987675" y="5229225"/>
            <a:ext cx="5256213" cy="461645"/>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E = mc</a:t>
            </a:r>
            <a:r>
              <a:rPr lang="el-GR" altLang="x-none" sz="2400" dirty="0">
                <a:solidFill>
                  <a:schemeClr val="tx1"/>
                </a:solidFill>
                <a:cs typeface="Arial" panose="020B0604020202020204" pitchFamily="34" charset="0"/>
              </a:rPr>
              <a:t>Δ</a:t>
            </a:r>
            <a:r>
              <a:rPr lang="en-US" sz="2400">
                <a:solidFill>
                  <a:schemeClr val="tx1"/>
                </a:solidFill>
                <a:cs typeface="Arial" panose="020B0604020202020204" pitchFamily="34" charset="0"/>
              </a:rPr>
              <a:t>T</a:t>
            </a:r>
            <a:endParaRPr lang="en-US" sz="2400">
              <a:solidFill>
                <a:schemeClr val="tx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7940"/>
                                        </p:tgtEl>
                                        <p:attrNameLst>
                                          <p:attrName>style.visibility</p:attrName>
                                        </p:attrNameLst>
                                      </p:cBhvr>
                                      <p:to>
                                        <p:strVal val="visible"/>
                                      </p:to>
                                    </p:set>
                                    <p:animEffect transition="in" filter="wipe(left)">
                                      <p:cBhvr>
                                        <p:cTn id="7" dur="500"/>
                                        <p:tgtEl>
                                          <p:spTgt spid="1679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7945"/>
                                        </p:tgtEl>
                                        <p:attrNameLst>
                                          <p:attrName>style.visibility</p:attrName>
                                        </p:attrNameLst>
                                      </p:cBhvr>
                                      <p:to>
                                        <p:strVal val="visible"/>
                                      </p:to>
                                    </p:set>
                                    <p:animEffect transition="in" filter="wipe(left)">
                                      <p:cBhvr>
                                        <p:cTn id="12" dur="500"/>
                                        <p:tgtEl>
                                          <p:spTgt spid="1679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7946"/>
                                        </p:tgtEl>
                                        <p:attrNameLst>
                                          <p:attrName>style.visibility</p:attrName>
                                        </p:attrNameLst>
                                      </p:cBhvr>
                                      <p:to>
                                        <p:strVal val="visible"/>
                                      </p:to>
                                    </p:set>
                                    <p:animEffect transition="in" filter="wipe(left)">
                                      <p:cBhvr>
                                        <p:cTn id="17" dur="500"/>
                                        <p:tgtEl>
                                          <p:spTgt spid="1679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7947"/>
                                        </p:tgtEl>
                                        <p:attrNameLst>
                                          <p:attrName>style.visibility</p:attrName>
                                        </p:attrNameLst>
                                      </p:cBhvr>
                                      <p:to>
                                        <p:strVal val="visible"/>
                                      </p:to>
                                    </p:set>
                                    <p:animEffect transition="in" filter="wipe(left)">
                                      <p:cBhvr>
                                        <p:cTn id="22" dur="500"/>
                                        <p:tgtEl>
                                          <p:spTgt spid="16794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7948"/>
                                        </p:tgtEl>
                                        <p:attrNameLst>
                                          <p:attrName>style.visibility</p:attrName>
                                        </p:attrNameLst>
                                      </p:cBhvr>
                                      <p:to>
                                        <p:strVal val="visible"/>
                                      </p:to>
                                    </p:set>
                                    <p:animEffect transition="in" filter="wipe(left)">
                                      <p:cBhvr>
                                        <p:cTn id="27" dur="500"/>
                                        <p:tgtEl>
                                          <p:spTgt spid="167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p:bldP spid="167945" grpId="0"/>
      <p:bldP spid="167946" grpId="0"/>
      <p:bldP spid="167947" grpId="0"/>
      <p:bldP spid="167948" grpId="0"/>
    </p:bld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21" name="Rectangle 5"/>
          <p:cNvSpPr>
            <a:spLocks noGrp="1" noChangeArrowheads="1"/>
          </p:cNvSpPr>
          <p:nvPr>
            <p:ph type="body" idx="1"/>
          </p:nvPr>
        </p:nvSpPr>
        <p:spPr>
          <a:xfrm>
            <a:off x="92137" y="908720"/>
            <a:ext cx="8964488" cy="4495800"/>
          </a:xfrm>
          <a:noFill/>
        </p:spPr>
        <p:txBody>
          <a:bodyPr/>
          <a:lstStyle/>
          <a:p>
            <a:pPr eaLnBrk="1" hangingPunct="1">
              <a:lnSpc>
                <a:spcPct val="90000"/>
              </a:lnSpc>
            </a:pPr>
            <a:r>
              <a:rPr lang="en-US" altLang="en-US" sz="2800" dirty="0" smtClean="0"/>
              <a:t>Place an empty iron pot weighing 5 kg on the burner of a stove.</a:t>
            </a:r>
            <a:endParaRPr lang="en-US" altLang="en-US" sz="2800" dirty="0" smtClean="0"/>
          </a:p>
          <a:p>
            <a:pPr eaLnBrk="1" hangingPunct="1">
              <a:lnSpc>
                <a:spcPct val="90000"/>
              </a:lnSpc>
            </a:pPr>
            <a:r>
              <a:rPr lang="en-US" altLang="en-US" sz="2800" dirty="0" smtClean="0"/>
              <a:t>Place an iron pot weighing 1 kg and containing 4 kg water on a second identical burner (same total mass).</a:t>
            </a:r>
            <a:endParaRPr lang="en-US" altLang="en-US" sz="2800" dirty="0" smtClean="0"/>
          </a:p>
          <a:p>
            <a:pPr eaLnBrk="1" hangingPunct="1">
              <a:lnSpc>
                <a:spcPct val="90000"/>
              </a:lnSpc>
            </a:pPr>
            <a:r>
              <a:rPr lang="en-US" altLang="en-US" sz="2800" dirty="0" smtClean="0"/>
              <a:t>Turn on both burners. Wait five minutes.</a:t>
            </a:r>
            <a:endParaRPr lang="en-US" altLang="en-US" sz="2800" dirty="0" smtClean="0"/>
          </a:p>
          <a:p>
            <a:pPr eaLnBrk="1" hangingPunct="1">
              <a:lnSpc>
                <a:spcPct val="90000"/>
              </a:lnSpc>
            </a:pPr>
            <a:r>
              <a:rPr lang="en-US" altLang="en-US" sz="2800" dirty="0" smtClean="0"/>
              <a:t>Which pot handle can you grab with your bare hand?</a:t>
            </a:r>
            <a:endParaRPr lang="en-US" altLang="en-US" sz="2800" dirty="0" smtClean="0"/>
          </a:p>
          <a:p>
            <a:pPr eaLnBrk="1" hangingPunct="1">
              <a:lnSpc>
                <a:spcPct val="90000"/>
              </a:lnSpc>
            </a:pPr>
            <a:r>
              <a:rPr lang="en-US" altLang="en-US" sz="2800" dirty="0" smtClean="0"/>
              <a:t>Iron has a </a:t>
            </a:r>
            <a:r>
              <a:rPr lang="en-US" altLang="en-US" sz="2800" b="1" i="1" dirty="0" smtClean="0"/>
              <a:t>lower specific heat</a:t>
            </a:r>
            <a:r>
              <a:rPr lang="en-US" altLang="en-US" sz="2800" dirty="0" smtClean="0"/>
              <a:t> than does water. It takes less heat to “warm up” iron than it does water.</a:t>
            </a:r>
            <a:endParaRPr lang="en-US" altLang="en-US" sz="2800" dirty="0" smtClean="0"/>
          </a:p>
        </p:txBody>
      </p:sp>
      <p:sp>
        <p:nvSpPr>
          <p:cNvPr id="4" name="Rectangle 8"/>
          <p:cNvSpPr txBox="1">
            <a:spLocks noChangeArrowheads="1"/>
          </p:cNvSpPr>
          <p:nvPr/>
        </p:nvSpPr>
        <p:spPr bwMode="auto">
          <a:xfrm>
            <a:off x="4763" y="0"/>
            <a:ext cx="9139237" cy="533400"/>
          </a:xfrm>
          <a:prstGeom prst="rect">
            <a:avLst/>
          </a:prstGeom>
          <a:solidFill>
            <a:srgbClr val="008000"/>
          </a:solidFill>
          <a:ln>
            <a:noFill/>
          </a:ln>
          <a:effectLst/>
        </p:spPr>
        <p:txBody>
          <a:bodyPr anchor="ctr"/>
          <a:lstStyle>
            <a:lvl1pPr>
              <a:spcBef>
                <a:spcPct val="20000"/>
              </a:spcBef>
              <a:buChar char="•"/>
              <a:defRPr sz="3200">
                <a:solidFill>
                  <a:srgbClr val="000000"/>
                </a:solidFill>
                <a:latin typeface="Times New Roman" panose="02020603050405020304" charset="0"/>
              </a:defRPr>
            </a:lvl1pPr>
            <a:lvl2pPr marL="742950" indent="-285750">
              <a:spcBef>
                <a:spcPct val="20000"/>
              </a:spcBef>
              <a:buChar char="–"/>
              <a:defRPr sz="2800">
                <a:solidFill>
                  <a:srgbClr val="000000"/>
                </a:solidFill>
                <a:latin typeface="Times New Roman" panose="02020603050405020304" charset="0"/>
              </a:defRPr>
            </a:lvl2pPr>
            <a:lvl3pPr marL="1143000" indent="-228600">
              <a:spcBef>
                <a:spcPct val="20000"/>
              </a:spcBef>
              <a:buChar char="•"/>
              <a:defRPr sz="2400">
                <a:solidFill>
                  <a:srgbClr val="000000"/>
                </a:solidFill>
                <a:latin typeface="Times New Roman" panose="02020603050405020304" charset="0"/>
              </a:defRPr>
            </a:lvl3pPr>
            <a:lvl4pPr marL="1600200" indent="-228600">
              <a:spcBef>
                <a:spcPct val="20000"/>
              </a:spcBef>
              <a:buChar char="–"/>
              <a:defRPr sz="2000">
                <a:solidFill>
                  <a:srgbClr val="000000"/>
                </a:solidFill>
                <a:latin typeface="Times New Roman" panose="02020603050405020304" charset="0"/>
              </a:defRPr>
            </a:lvl4pPr>
            <a:lvl5pPr marL="2057400" indent="-228600">
              <a:spcBef>
                <a:spcPct val="20000"/>
              </a:spcBef>
              <a:buChar char="»"/>
              <a:defRPr sz="2000">
                <a:solidFill>
                  <a:srgbClr val="000000"/>
                </a:solidFill>
                <a:latin typeface="Times New Roman" panose="02020603050405020304" charset="0"/>
              </a:defRPr>
            </a:lvl5pPr>
            <a:lvl6pPr marL="2514600" indent="-228600" eaLnBrk="0" fontAlgn="base" hangingPunct="0">
              <a:spcBef>
                <a:spcPct val="20000"/>
              </a:spcBef>
              <a:spcAft>
                <a:spcPct val="0"/>
              </a:spcAft>
              <a:buChar char="»"/>
              <a:defRPr sz="2000">
                <a:solidFill>
                  <a:srgbClr val="000000"/>
                </a:solidFill>
                <a:latin typeface="Times New Roman" panose="02020603050405020304" charset="0"/>
              </a:defRPr>
            </a:lvl6pPr>
            <a:lvl7pPr marL="2971800" indent="-228600" eaLnBrk="0" fontAlgn="base" hangingPunct="0">
              <a:spcBef>
                <a:spcPct val="20000"/>
              </a:spcBef>
              <a:spcAft>
                <a:spcPct val="0"/>
              </a:spcAft>
              <a:buChar char="»"/>
              <a:defRPr sz="2000">
                <a:solidFill>
                  <a:srgbClr val="000000"/>
                </a:solidFill>
                <a:latin typeface="Times New Roman" panose="02020603050405020304" charset="0"/>
              </a:defRPr>
            </a:lvl7pPr>
            <a:lvl8pPr marL="3429000" indent="-228600" eaLnBrk="0" fontAlgn="base" hangingPunct="0">
              <a:spcBef>
                <a:spcPct val="20000"/>
              </a:spcBef>
              <a:spcAft>
                <a:spcPct val="0"/>
              </a:spcAft>
              <a:buChar char="»"/>
              <a:defRPr sz="2000">
                <a:solidFill>
                  <a:srgbClr val="000000"/>
                </a:solidFill>
                <a:latin typeface="Times New Roman" panose="02020603050405020304" charset="0"/>
              </a:defRPr>
            </a:lvl8pPr>
            <a:lvl9pPr marL="3886200" indent="-228600" eaLnBrk="0" fontAlgn="base" hangingPunct="0">
              <a:spcBef>
                <a:spcPct val="20000"/>
              </a:spcBef>
              <a:spcAft>
                <a:spcPct val="0"/>
              </a:spcAft>
              <a:buChar char="»"/>
              <a:defRPr sz="2000">
                <a:solidFill>
                  <a:srgbClr val="000000"/>
                </a:solidFill>
                <a:latin typeface="Times New Roman" panose="02020603050405020304" charset="0"/>
              </a:defRPr>
            </a:lvl9pPr>
          </a:lstStyle>
          <a:p>
            <a:pPr algn="ctr" eaLnBrk="1" hangingPunct="1">
              <a:spcBef>
                <a:spcPct val="0"/>
              </a:spcBef>
              <a:buFontTx/>
              <a:buNone/>
            </a:pPr>
            <a:r>
              <a:rPr lang="en-US" altLang="en-US" sz="3600" b="1" dirty="0">
                <a:solidFill>
                  <a:schemeClr val="bg1"/>
                </a:solidFill>
                <a:latin typeface="Arial" panose="020B0604020202020204" pitchFamily="34" charset="0"/>
              </a:rPr>
              <a:t>Heat Capacity: A Thought Experiment</a:t>
            </a:r>
            <a:endParaRPr lang="en-US" altLang="en-US" sz="36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021">
                                            <p:txEl>
                                              <p:p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602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602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602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602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60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autoUpdateAnimBg="0"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Title 169985"/>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lang="en-US"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rPr>
              <a:t>Thermal Capacity</a:t>
            </a:r>
            <a:endParaRPr kumimoji="0" lang="en-US"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endParaRPr>
          </a:p>
        </p:txBody>
      </p:sp>
      <p:sp>
        <p:nvSpPr>
          <p:cNvPr id="2" name="Text Box 1"/>
          <p:cNvSpPr txBox="1"/>
          <p:nvPr/>
        </p:nvSpPr>
        <p:spPr>
          <a:xfrm>
            <a:off x="269875" y="1001395"/>
            <a:ext cx="8481695" cy="2676525"/>
          </a:xfrm>
          <a:prstGeom prst="rect">
            <a:avLst/>
          </a:prstGeom>
          <a:noFill/>
        </p:spPr>
        <p:txBody>
          <a:bodyPr wrap="square" rtlCol="0" anchor="t">
            <a:spAutoFit/>
          </a:bodyPr>
          <a:p>
            <a:r>
              <a:rPr lang="en-US" altLang="en-US" sz="2400"/>
              <a:t>The thermal capacity of a body is the amount of energy needed to raise the temperature of an object by 1°C</a:t>
            </a:r>
            <a:endParaRPr lang="en-US" altLang="en-US" sz="2400"/>
          </a:p>
          <a:p>
            <a:endParaRPr lang="en-US" altLang="en-US" sz="2400" b="1">
              <a:solidFill>
                <a:srgbClr val="2340C9"/>
              </a:solidFill>
            </a:endParaRPr>
          </a:p>
          <a:p>
            <a:r>
              <a:rPr lang="en-US" altLang="en-US" sz="2400">
                <a:solidFill>
                  <a:srgbClr val="2340C9"/>
                </a:solidFill>
              </a:rPr>
              <a:t>t</a:t>
            </a:r>
            <a:r>
              <a:rPr lang="en-US" sz="2400">
                <a:solidFill>
                  <a:srgbClr val="2340C9"/>
                </a:solidFill>
              </a:rPr>
              <a:t>hermal capacity  </a:t>
            </a:r>
            <a:r>
              <a:rPr lang="en-US" altLang="en-US" sz="2400">
                <a:solidFill>
                  <a:srgbClr val="2340C9"/>
                </a:solidFill>
              </a:rPr>
              <a:t>(C) </a:t>
            </a:r>
            <a:r>
              <a:rPr lang="en-US" sz="2400">
                <a:solidFill>
                  <a:srgbClr val="2340C9"/>
                </a:solidFill>
              </a:rPr>
              <a:t>=   m</a:t>
            </a:r>
            <a:r>
              <a:rPr lang="en-US" altLang="en-US" sz="2400">
                <a:solidFill>
                  <a:srgbClr val="2340C9"/>
                </a:solidFill>
              </a:rPr>
              <a:t>ass (m) × specific heat capacity (</a:t>
            </a:r>
            <a:r>
              <a:rPr lang="en-US" sz="2400">
                <a:solidFill>
                  <a:srgbClr val="2340C9"/>
                </a:solidFill>
              </a:rPr>
              <a:t>c</a:t>
            </a:r>
            <a:r>
              <a:rPr lang="en-US" altLang="en-US" sz="2400">
                <a:solidFill>
                  <a:srgbClr val="2340C9"/>
                </a:solidFill>
              </a:rPr>
              <a:t>)</a:t>
            </a:r>
            <a:endParaRPr lang="en-US" sz="2400">
              <a:solidFill>
                <a:srgbClr val="2340C9"/>
              </a:solidFill>
            </a:endParaRPr>
          </a:p>
          <a:p>
            <a:r>
              <a:rPr lang="en-US" sz="2400">
                <a:solidFill>
                  <a:schemeClr val="tx1"/>
                </a:solidFill>
              </a:rPr>
              <a:t>         </a:t>
            </a:r>
            <a:r>
              <a:rPr lang="en-US" altLang="en-US" sz="2400">
                <a:solidFill>
                  <a:schemeClr val="tx1"/>
                </a:solidFill>
              </a:rPr>
              <a:t>(J°C</a:t>
            </a:r>
            <a:r>
              <a:rPr lang="en-US" altLang="en-US" sz="2400" baseline="30000">
                <a:solidFill>
                  <a:schemeClr val="tx1"/>
                </a:solidFill>
              </a:rPr>
              <a:t>-1</a:t>
            </a:r>
            <a:r>
              <a:rPr lang="en-US" altLang="en-US" sz="2400">
                <a:solidFill>
                  <a:schemeClr val="tx1"/>
                </a:solidFill>
              </a:rPr>
              <a:t>)                       (g)  		(Jg</a:t>
            </a:r>
            <a:r>
              <a:rPr lang="en-US" altLang="en-US" sz="2400" baseline="30000">
                <a:solidFill>
                  <a:schemeClr val="tx1"/>
                </a:solidFill>
              </a:rPr>
              <a:t>-1</a:t>
            </a:r>
            <a:r>
              <a:rPr lang="en-US" altLang="en-US" sz="2400">
                <a:solidFill>
                  <a:schemeClr val="tx1"/>
                </a:solidFill>
              </a:rPr>
              <a:t>°C</a:t>
            </a:r>
            <a:r>
              <a:rPr lang="en-US" altLang="en-US" sz="2400" baseline="30000">
                <a:solidFill>
                  <a:schemeClr val="tx1"/>
                </a:solidFill>
              </a:rPr>
              <a:t>-1</a:t>
            </a:r>
            <a:r>
              <a:rPr lang="en-US" altLang="en-US" sz="2400">
                <a:solidFill>
                  <a:schemeClr val="tx1"/>
                </a:solidFill>
              </a:rPr>
              <a:t>)</a:t>
            </a:r>
            <a:endParaRPr lang="en-US" altLang="en-US" sz="2400"/>
          </a:p>
          <a:p>
            <a:r>
              <a:rPr lang="en-US" altLang="en-US" sz="2400"/>
              <a:t>		</a:t>
            </a:r>
            <a:endParaRPr lang="en-US" sz="2400"/>
          </a:p>
          <a:p>
            <a:endParaRPr lang="en-US" sz="2400"/>
          </a:p>
        </p:txBody>
      </p:sp>
      <p:sp>
        <p:nvSpPr>
          <p:cNvPr id="3" name="Text Box 2"/>
          <p:cNvSpPr txBox="1"/>
          <p:nvPr/>
        </p:nvSpPr>
        <p:spPr>
          <a:xfrm>
            <a:off x="452755" y="3687445"/>
            <a:ext cx="8007350" cy="1198880"/>
          </a:xfrm>
          <a:prstGeom prst="rect">
            <a:avLst/>
          </a:prstGeom>
          <a:noFill/>
        </p:spPr>
        <p:txBody>
          <a:bodyPr wrap="square" rtlCol="0">
            <a:spAutoFit/>
          </a:bodyPr>
          <a:p>
            <a:r>
              <a:rPr lang="en-US" altLang="en-US" sz="2400"/>
              <a:t>This equation shows us that the thermal capacity depends on the mass and the substance that it is made from</a:t>
            </a:r>
            <a:endParaRPr lang="en-US" altLang="en-US" sz="240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Date Placeholder 1"/>
          <p:cNvSpPr/>
          <p:nvPr>
            <p:ph type="dt" sz="half" idx="10"/>
          </p:nvPr>
        </p:nvSpPr>
        <p:spPr/>
        <p:txBody>
          <a:bodyPr anchor="t" anchorCtr="0"/>
          <a:lstStyle>
            <a:lvl1pPr marL="0" lvl="0" indent="0" algn="ctr"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bg1"/>
                </a:solidFill>
                <a:latin typeface="Comic Sans MS" panose="030F0702030302020204" pitchFamily="66" charset="0"/>
                <a:ea typeface="+mn-ea"/>
                <a:cs typeface="+mn-cs"/>
              </a:defRPr>
            </a:lvl5pPr>
          </a:lstStyle>
          <a:p>
            <a:pPr lvl="0" algn="r"/>
            <a:fld id="{BB962C8B-B14F-4D97-AF65-F5344CB8AC3E}" type="datetime1">
              <a:rPr lang="en-GB" altLang="en-US">
                <a:solidFill>
                  <a:schemeClr val="tx1"/>
                </a:solidFill>
                <a:latin typeface="Arial" panose="020B0604020202020204" pitchFamily="34" charset="0"/>
                <a:cs typeface="Arial" panose="020B0604020202020204" pitchFamily="34" charset="0"/>
              </a:rPr>
            </a:fld>
            <a:endParaRPr lang="en-GB" altLang="en-US">
              <a:solidFill>
                <a:schemeClr val="tx1"/>
              </a:solidFill>
              <a:latin typeface="Arial" panose="020B0604020202020204" pitchFamily="34" charset="0"/>
              <a:cs typeface="Arial" panose="020B0604020202020204" pitchFamily="34" charset="0"/>
            </a:endParaRPr>
          </a:p>
        </p:txBody>
      </p:sp>
      <p:sp>
        <p:nvSpPr>
          <p:cNvPr id="168962" name="Title 168961"/>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rPr>
              <a:t>Specific Heat Capacity</a:t>
            </a:r>
            <a:endPar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endParaRPr>
          </a:p>
        </p:txBody>
      </p:sp>
      <p:sp>
        <p:nvSpPr>
          <p:cNvPr id="168964" name="Text Box 168963"/>
          <p:cNvSpPr txBox="1"/>
          <p:nvPr/>
        </p:nvSpPr>
        <p:spPr>
          <a:xfrm>
            <a:off x="0" y="981075"/>
            <a:ext cx="7451725" cy="461645"/>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How can we do this experimentally?</a:t>
            </a:r>
            <a:endParaRPr lang="en-US" sz="2400">
              <a:solidFill>
                <a:schemeClr val="tx1"/>
              </a:solidFill>
              <a:cs typeface="Arial" panose="020B0604020202020204" pitchFamily="34" charset="0"/>
            </a:endParaRPr>
          </a:p>
        </p:txBody>
      </p:sp>
      <p:grpSp>
        <p:nvGrpSpPr>
          <p:cNvPr id="168990" name="Group 168989"/>
          <p:cNvGrpSpPr/>
          <p:nvPr/>
        </p:nvGrpSpPr>
        <p:grpSpPr>
          <a:xfrm>
            <a:off x="0" y="1989138"/>
            <a:ext cx="2916238" cy="4868862"/>
            <a:chOff x="0" y="1253"/>
            <a:chExt cx="1837" cy="3067"/>
          </a:xfrm>
        </p:grpSpPr>
        <p:sp>
          <p:nvSpPr>
            <p:cNvPr id="24581" name="Rectangle 168965"/>
            <p:cNvSpPr/>
            <p:nvPr/>
          </p:nvSpPr>
          <p:spPr>
            <a:xfrm>
              <a:off x="0" y="1253"/>
              <a:ext cx="1837" cy="3067"/>
            </a:xfrm>
            <a:prstGeom prst="rect">
              <a:avLst/>
            </a:prstGeom>
            <a:solidFill>
              <a:schemeClr val="bg1"/>
            </a:solidFill>
            <a:ln w="25400" cap="flat" cmpd="sng">
              <a:solidFill>
                <a:schemeClr val="bg1"/>
              </a:solidFill>
              <a:prstDash val="solid"/>
              <a:miter/>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pic>
          <p:nvPicPr>
            <p:cNvPr id="24582" name="Picture 168966" descr="BEAK_LF"/>
            <p:cNvPicPr>
              <a:picLocks noChangeAspect="1"/>
            </p:cNvPicPr>
            <p:nvPr/>
          </p:nvPicPr>
          <p:blipFill>
            <a:blip r:embed="rId1"/>
            <a:stretch>
              <a:fillRect/>
            </a:stretch>
          </p:blipFill>
          <p:spPr>
            <a:xfrm>
              <a:off x="295" y="2765"/>
              <a:ext cx="1245" cy="1555"/>
            </a:xfrm>
            <a:prstGeom prst="rect">
              <a:avLst/>
            </a:prstGeom>
            <a:noFill/>
            <a:ln w="9525">
              <a:noFill/>
            </a:ln>
          </p:spPr>
        </p:pic>
        <p:pic>
          <p:nvPicPr>
            <p:cNvPr id="24583" name="Picture 168968" descr="THERMOM"/>
            <p:cNvPicPr>
              <a:picLocks noChangeAspect="1"/>
            </p:cNvPicPr>
            <p:nvPr/>
          </p:nvPicPr>
          <p:blipFill>
            <a:blip r:embed="rId2"/>
            <a:stretch>
              <a:fillRect/>
            </a:stretch>
          </p:blipFill>
          <p:spPr>
            <a:xfrm>
              <a:off x="657" y="2341"/>
              <a:ext cx="91" cy="1791"/>
            </a:xfrm>
            <a:prstGeom prst="rect">
              <a:avLst/>
            </a:prstGeom>
            <a:noFill/>
            <a:ln w="9525">
              <a:noFill/>
            </a:ln>
          </p:spPr>
        </p:pic>
        <p:sp>
          <p:nvSpPr>
            <p:cNvPr id="24584" name="Rectangle 168969"/>
            <p:cNvSpPr/>
            <p:nvPr/>
          </p:nvSpPr>
          <p:spPr>
            <a:xfrm>
              <a:off x="1111" y="3612"/>
              <a:ext cx="181" cy="408"/>
            </a:xfrm>
            <a:prstGeom prst="rect">
              <a:avLst/>
            </a:prstGeom>
            <a:gradFill rotWithShape="1">
              <a:gsLst>
                <a:gs pos="0">
                  <a:srgbClr val="825600">
                    <a:alpha val="100000"/>
                  </a:srgbClr>
                </a:gs>
                <a:gs pos="13000">
                  <a:srgbClr val="FFA800">
                    <a:alpha val="100000"/>
                  </a:srgbClr>
                </a:gs>
                <a:gs pos="28000">
                  <a:srgbClr val="825600">
                    <a:alpha val="100000"/>
                  </a:srgbClr>
                </a:gs>
                <a:gs pos="42999">
                  <a:srgbClr val="FFA800">
                    <a:alpha val="100000"/>
                  </a:srgbClr>
                </a:gs>
                <a:gs pos="58000">
                  <a:srgbClr val="825600">
                    <a:alpha val="100000"/>
                  </a:srgbClr>
                </a:gs>
                <a:gs pos="72000">
                  <a:srgbClr val="FFA800">
                    <a:alpha val="100000"/>
                  </a:srgbClr>
                </a:gs>
                <a:gs pos="87000">
                  <a:srgbClr val="825600">
                    <a:alpha val="100000"/>
                  </a:srgbClr>
                </a:gs>
                <a:gs pos="100000">
                  <a:srgbClr val="FFA800">
                    <a:alpha val="100000"/>
                  </a:srgbClr>
                </a:gs>
              </a:gsLst>
              <a:lin ang="2700000" scaled="1"/>
              <a:tileRect/>
            </a:gradFill>
            <a:ln w="12700" cap="flat" cmpd="sng">
              <a:solidFill>
                <a:schemeClr val="tx1"/>
              </a:solidFill>
              <a:prstDash val="solid"/>
              <a:miter/>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4585" name="Straight Connector 168970"/>
            <p:cNvSpPr/>
            <p:nvPr/>
          </p:nvSpPr>
          <p:spPr>
            <a:xfrm flipV="1">
              <a:off x="1247" y="1480"/>
              <a:ext cx="0" cy="2132"/>
            </a:xfrm>
            <a:prstGeom prst="line">
              <a:avLst/>
            </a:prstGeom>
            <a:ln w="25400" cap="flat" cmpd="sng">
              <a:solidFill>
                <a:schemeClr val="tx1"/>
              </a:solidFill>
              <a:prstDash val="solid"/>
              <a:round/>
              <a:headEnd type="none" w="med" len="med"/>
              <a:tailEnd type="none" w="lg" len="med"/>
            </a:ln>
          </p:spPr>
        </p:sp>
        <p:sp>
          <p:nvSpPr>
            <p:cNvPr id="24586" name="Straight Connector 168971"/>
            <p:cNvSpPr/>
            <p:nvPr/>
          </p:nvSpPr>
          <p:spPr>
            <a:xfrm flipV="1">
              <a:off x="1156" y="2024"/>
              <a:ext cx="0" cy="1588"/>
            </a:xfrm>
            <a:prstGeom prst="line">
              <a:avLst/>
            </a:prstGeom>
            <a:ln w="25400" cap="flat" cmpd="sng">
              <a:solidFill>
                <a:schemeClr val="tx1"/>
              </a:solidFill>
              <a:prstDash val="solid"/>
              <a:round/>
              <a:headEnd type="none" w="med" len="med"/>
              <a:tailEnd type="none" w="lg" len="med"/>
            </a:ln>
          </p:spPr>
        </p:sp>
        <p:sp>
          <p:nvSpPr>
            <p:cNvPr id="24587" name="Straight Connector 168972"/>
            <p:cNvSpPr/>
            <p:nvPr/>
          </p:nvSpPr>
          <p:spPr>
            <a:xfrm flipH="1">
              <a:off x="249" y="2024"/>
              <a:ext cx="907" cy="0"/>
            </a:xfrm>
            <a:prstGeom prst="line">
              <a:avLst/>
            </a:prstGeom>
            <a:ln w="25400" cap="flat" cmpd="sng">
              <a:solidFill>
                <a:schemeClr val="tx1"/>
              </a:solidFill>
              <a:prstDash val="solid"/>
              <a:round/>
              <a:headEnd type="none" w="med" len="med"/>
              <a:tailEnd type="none" w="lg" len="med"/>
            </a:ln>
          </p:spPr>
        </p:sp>
        <p:sp>
          <p:nvSpPr>
            <p:cNvPr id="24588" name="Straight Connector 168973"/>
            <p:cNvSpPr/>
            <p:nvPr/>
          </p:nvSpPr>
          <p:spPr>
            <a:xfrm flipH="1">
              <a:off x="249" y="1480"/>
              <a:ext cx="998" cy="0"/>
            </a:xfrm>
            <a:prstGeom prst="line">
              <a:avLst/>
            </a:prstGeom>
            <a:ln w="25400" cap="flat" cmpd="sng">
              <a:solidFill>
                <a:schemeClr val="tx1"/>
              </a:solidFill>
              <a:prstDash val="solid"/>
              <a:round/>
              <a:headEnd type="none" w="med" len="med"/>
              <a:tailEnd type="none" w="lg" len="med"/>
            </a:ln>
          </p:spPr>
        </p:sp>
        <p:grpSp>
          <p:nvGrpSpPr>
            <p:cNvPr id="24589" name="Group 168977"/>
            <p:cNvGrpSpPr/>
            <p:nvPr/>
          </p:nvGrpSpPr>
          <p:grpSpPr>
            <a:xfrm>
              <a:off x="431" y="1298"/>
              <a:ext cx="363" cy="363"/>
              <a:chOff x="521" y="1298"/>
              <a:chExt cx="363" cy="363"/>
            </a:xfrm>
          </p:grpSpPr>
          <p:sp>
            <p:nvSpPr>
              <p:cNvPr id="24590" name="Oval 168975"/>
              <p:cNvSpPr/>
              <p:nvPr/>
            </p:nvSpPr>
            <p:spPr>
              <a:xfrm>
                <a:off x="521" y="1298"/>
                <a:ext cx="363" cy="363"/>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4591" name="Text Box 168976"/>
              <p:cNvSpPr txBox="1"/>
              <p:nvPr/>
            </p:nvSpPr>
            <p:spPr>
              <a:xfrm>
                <a:off x="567" y="1344"/>
                <a:ext cx="272" cy="291"/>
              </a:xfrm>
              <a:prstGeom prst="rect">
                <a:avLst/>
              </a:prstGeom>
              <a:noFill/>
              <a:ln w="25400">
                <a:noFill/>
              </a:ln>
            </p:spPr>
            <p:txBody>
              <a:bodyPr lIns="90000" tIns="46800" rIns="90000" bIns="46800" anchor="t" anchorCtr="0">
                <a:spAutoFit/>
              </a:bodyPr>
              <a:p>
                <a:pPr algn="ctr">
                  <a:spcBef>
                    <a:spcPct val="50000"/>
                  </a:spcBef>
                </a:pPr>
                <a:r>
                  <a:rPr lang="en-US" sz="2400">
                    <a:solidFill>
                      <a:schemeClr val="tx1"/>
                    </a:solidFill>
                    <a:cs typeface="Arial" panose="020B0604020202020204" pitchFamily="34" charset="0"/>
                  </a:rPr>
                  <a:t>A</a:t>
                </a:r>
                <a:endParaRPr lang="en-US" sz="2400">
                  <a:solidFill>
                    <a:schemeClr val="tx1"/>
                  </a:solidFill>
                  <a:cs typeface="Arial" panose="020B0604020202020204" pitchFamily="34" charset="0"/>
                </a:endParaRPr>
              </a:p>
            </p:txBody>
          </p:sp>
        </p:grpSp>
        <p:sp>
          <p:nvSpPr>
            <p:cNvPr id="24592" name="Straight Connector 168981"/>
            <p:cNvSpPr/>
            <p:nvPr/>
          </p:nvSpPr>
          <p:spPr>
            <a:xfrm flipV="1">
              <a:off x="975" y="1480"/>
              <a:ext cx="0" cy="544"/>
            </a:xfrm>
            <a:prstGeom prst="line">
              <a:avLst/>
            </a:prstGeom>
            <a:ln w="25400" cap="flat" cmpd="sng">
              <a:solidFill>
                <a:schemeClr val="tx1"/>
              </a:solidFill>
              <a:prstDash val="solid"/>
              <a:round/>
              <a:headEnd type="triangle" w="lg" len="med"/>
              <a:tailEnd type="triangle" w="lg" len="med"/>
            </a:ln>
          </p:spPr>
        </p:sp>
        <p:grpSp>
          <p:nvGrpSpPr>
            <p:cNvPr id="24593" name="Group 168978"/>
            <p:cNvGrpSpPr/>
            <p:nvPr/>
          </p:nvGrpSpPr>
          <p:grpSpPr>
            <a:xfrm>
              <a:off x="793" y="1570"/>
              <a:ext cx="363" cy="363"/>
              <a:chOff x="521" y="1298"/>
              <a:chExt cx="363" cy="363"/>
            </a:xfrm>
          </p:grpSpPr>
          <p:sp>
            <p:nvSpPr>
              <p:cNvPr id="24594" name="Oval 168979"/>
              <p:cNvSpPr/>
              <p:nvPr/>
            </p:nvSpPr>
            <p:spPr>
              <a:xfrm>
                <a:off x="521" y="1298"/>
                <a:ext cx="363" cy="363"/>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4595" name="Text Box 168980"/>
              <p:cNvSpPr txBox="1"/>
              <p:nvPr/>
            </p:nvSpPr>
            <p:spPr>
              <a:xfrm>
                <a:off x="567" y="1344"/>
                <a:ext cx="272" cy="291"/>
              </a:xfrm>
              <a:prstGeom prst="rect">
                <a:avLst/>
              </a:prstGeom>
              <a:noFill/>
              <a:ln w="25400">
                <a:noFill/>
              </a:ln>
            </p:spPr>
            <p:txBody>
              <a:bodyPr lIns="90000" tIns="46800" rIns="90000" bIns="46800" anchor="t" anchorCtr="0">
                <a:spAutoFit/>
              </a:bodyPr>
              <a:p>
                <a:pPr algn="ctr">
                  <a:spcBef>
                    <a:spcPct val="50000"/>
                  </a:spcBef>
                </a:pPr>
                <a:r>
                  <a:rPr lang="en-US" sz="2400">
                    <a:solidFill>
                      <a:schemeClr val="tx1"/>
                    </a:solidFill>
                    <a:cs typeface="Arial" panose="020B0604020202020204" pitchFamily="34" charset="0"/>
                  </a:rPr>
                  <a:t>V</a:t>
                </a:r>
                <a:endParaRPr lang="en-US" sz="2400">
                  <a:solidFill>
                    <a:schemeClr val="tx1"/>
                  </a:solidFill>
                  <a:cs typeface="Arial" panose="020B0604020202020204" pitchFamily="34" charset="0"/>
                </a:endParaRPr>
              </a:p>
            </p:txBody>
          </p:sp>
        </p:grpSp>
        <p:sp>
          <p:nvSpPr>
            <p:cNvPr id="24596" name="Oval 168982"/>
            <p:cNvSpPr/>
            <p:nvPr/>
          </p:nvSpPr>
          <p:spPr>
            <a:xfrm>
              <a:off x="204" y="1434"/>
              <a:ext cx="91" cy="91"/>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4597" name="Oval 168983"/>
            <p:cNvSpPr/>
            <p:nvPr/>
          </p:nvSpPr>
          <p:spPr>
            <a:xfrm>
              <a:off x="204" y="1979"/>
              <a:ext cx="91" cy="91"/>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4598" name="Text Box 168984"/>
            <p:cNvSpPr txBox="1"/>
            <p:nvPr/>
          </p:nvSpPr>
          <p:spPr>
            <a:xfrm>
              <a:off x="0" y="1616"/>
              <a:ext cx="476" cy="291"/>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12V</a:t>
              </a:r>
              <a:endParaRPr lang="en-US" sz="2400">
                <a:solidFill>
                  <a:schemeClr val="tx1"/>
                </a:solidFill>
                <a:cs typeface="Arial" panose="020B0604020202020204" pitchFamily="34" charset="0"/>
              </a:endParaRPr>
            </a:p>
          </p:txBody>
        </p:sp>
      </p:grpSp>
      <p:sp>
        <p:nvSpPr>
          <p:cNvPr id="168986" name="Text Box 168985"/>
          <p:cNvSpPr txBox="1"/>
          <p:nvPr/>
        </p:nvSpPr>
        <p:spPr>
          <a:xfrm>
            <a:off x="3059113" y="2492375"/>
            <a:ext cx="6084887" cy="461645"/>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Possible errors with this experiment:</a:t>
            </a:r>
            <a:endParaRPr lang="en-US" sz="2400">
              <a:solidFill>
                <a:schemeClr val="tx1"/>
              </a:solidFill>
              <a:cs typeface="Arial" panose="020B0604020202020204" pitchFamily="34" charset="0"/>
            </a:endParaRPr>
          </a:p>
        </p:txBody>
      </p:sp>
      <p:sp>
        <p:nvSpPr>
          <p:cNvPr id="168987" name="Text Box 168986"/>
          <p:cNvSpPr txBox="1"/>
          <p:nvPr/>
        </p:nvSpPr>
        <p:spPr>
          <a:xfrm>
            <a:off x="3059113" y="3141663"/>
            <a:ext cx="6084887" cy="1384935"/>
          </a:xfrm>
          <a:prstGeom prst="rect">
            <a:avLst/>
          </a:prstGeom>
          <a:noFill/>
          <a:ln w="25400">
            <a:noFill/>
          </a:ln>
        </p:spPr>
        <p:txBody>
          <a:bodyPr lIns="90000" tIns="46800" rIns="90000" bIns="46800" anchor="t" anchorCtr="0">
            <a:spAutoFit/>
          </a:bodyPr>
          <a:p>
            <a:pPr marL="457200" indent="-457200">
              <a:spcBef>
                <a:spcPct val="50000"/>
              </a:spcBef>
              <a:buAutoNum type="arabicParenR"/>
            </a:pPr>
            <a:r>
              <a:rPr lang="en-US" sz="2400">
                <a:solidFill>
                  <a:schemeClr val="tx1"/>
                </a:solidFill>
                <a:cs typeface="Arial" panose="020B0604020202020204" pitchFamily="34" charset="0"/>
              </a:rPr>
              <a:t>Temperature throughout the liquid should be the same</a:t>
            </a:r>
            <a:endParaRPr lang="en-US" sz="2400">
              <a:solidFill>
                <a:schemeClr val="tx1"/>
              </a:solidFill>
              <a:cs typeface="Arial" panose="020B0604020202020204" pitchFamily="34" charset="0"/>
            </a:endParaRPr>
          </a:p>
          <a:p>
            <a:pPr marL="457200" indent="-457200">
              <a:spcBef>
                <a:spcPct val="50000"/>
              </a:spcBef>
              <a:buNone/>
            </a:pPr>
            <a:r>
              <a:rPr lang="en-US" sz="2400">
                <a:solidFill>
                  <a:schemeClr val="tx1"/>
                </a:solidFill>
                <a:cs typeface="Arial" panose="020B0604020202020204" pitchFamily="34" charset="0"/>
              </a:rPr>
              <a:t>Solution:</a:t>
            </a:r>
            <a:endParaRPr lang="en-US" sz="2400">
              <a:solidFill>
                <a:schemeClr val="tx1"/>
              </a:solidFill>
              <a:cs typeface="Arial" panose="020B0604020202020204" pitchFamily="34" charset="0"/>
            </a:endParaRPr>
          </a:p>
        </p:txBody>
      </p:sp>
      <p:sp>
        <p:nvSpPr>
          <p:cNvPr id="168988" name="Text Box 168987"/>
          <p:cNvSpPr txBox="1"/>
          <p:nvPr/>
        </p:nvSpPr>
        <p:spPr>
          <a:xfrm>
            <a:off x="3059113" y="5084763"/>
            <a:ext cx="6084887" cy="1016000"/>
          </a:xfrm>
          <a:prstGeom prst="rect">
            <a:avLst/>
          </a:prstGeom>
          <a:noFill/>
          <a:ln w="25400">
            <a:noFill/>
          </a:ln>
        </p:spPr>
        <p:txBody>
          <a:bodyPr lIns="90000" tIns="46800" rIns="90000" bIns="46800" anchor="t" anchorCtr="0">
            <a:spAutoFit/>
          </a:bodyPr>
          <a:p>
            <a:pPr marL="457200" indent="-457200">
              <a:spcBef>
                <a:spcPct val="50000"/>
              </a:spcBef>
              <a:buAutoNum type="arabicParenR" startAt="2"/>
            </a:pPr>
            <a:r>
              <a:rPr lang="en-US" sz="2400">
                <a:solidFill>
                  <a:schemeClr val="tx1"/>
                </a:solidFill>
                <a:cs typeface="Arial" panose="020B0604020202020204" pitchFamily="34" charset="0"/>
              </a:rPr>
              <a:t>Heat is lost to the surroundings</a:t>
            </a:r>
            <a:endParaRPr lang="en-US" sz="2400">
              <a:solidFill>
                <a:schemeClr val="tx1"/>
              </a:solidFill>
              <a:cs typeface="Arial" panose="020B0604020202020204" pitchFamily="34" charset="0"/>
            </a:endParaRPr>
          </a:p>
          <a:p>
            <a:pPr marL="457200" indent="-457200">
              <a:spcBef>
                <a:spcPct val="50000"/>
              </a:spcBef>
              <a:buNone/>
            </a:pPr>
            <a:r>
              <a:rPr lang="en-US" sz="2400" err="1">
                <a:solidFill>
                  <a:schemeClr val="tx1"/>
                </a:solidFill>
                <a:cs typeface="Arial" panose="020B0604020202020204" pitchFamily="34" charset="0"/>
              </a:rPr>
              <a:t>Solution(s</a:t>
            </a:r>
            <a:r>
              <a:rPr lang="en-US" sz="2400">
                <a:solidFill>
                  <a:schemeClr val="tx1"/>
                </a:solidFill>
                <a:cs typeface="Arial" panose="020B0604020202020204" pitchFamily="34" charset="0"/>
              </a:rPr>
              <a:t>):</a:t>
            </a:r>
            <a:endParaRPr lang="en-US" sz="2400">
              <a:solidFill>
                <a:schemeClr val="tx1"/>
              </a:solidFill>
              <a:cs typeface="Arial" panose="020B0604020202020204" pitchFamily="34" charset="0"/>
            </a:endParaRPr>
          </a:p>
        </p:txBody>
      </p:sp>
      <p:sp>
        <p:nvSpPr>
          <p:cNvPr id="168989" name="Text Box 168988"/>
          <p:cNvSpPr txBox="1"/>
          <p:nvPr/>
        </p:nvSpPr>
        <p:spPr>
          <a:xfrm>
            <a:off x="3059113" y="1700213"/>
            <a:ext cx="6084887" cy="461645"/>
          </a:xfrm>
          <a:prstGeom prst="rect">
            <a:avLst/>
          </a:prstGeom>
          <a:solidFill>
            <a:srgbClr val="C00000"/>
          </a:solidFill>
          <a:ln w="25400">
            <a:noFill/>
          </a:ln>
        </p:spPr>
        <p:txBody>
          <a:bodyPr lIns="90000" tIns="46800" rIns="90000" bIns="46800" anchor="t" anchorCtr="0">
            <a:spAutoFit/>
          </a:bodyPr>
          <a:p>
            <a:pPr algn="ctr">
              <a:spcBef>
                <a:spcPct val="50000"/>
              </a:spcBef>
            </a:pPr>
            <a:r>
              <a:rPr lang="en-US" sz="2400" b="1" err="1">
                <a:solidFill>
                  <a:schemeClr val="bg1"/>
                </a:solidFill>
                <a:cs typeface="Arial" panose="020B0604020202020204" pitchFamily="34" charset="0"/>
              </a:rPr>
              <a:t>E = VIt</a:t>
            </a:r>
            <a:r>
              <a:rPr lang="en-US" sz="2400" b="1">
                <a:solidFill>
                  <a:schemeClr val="bg1"/>
                </a:solidFill>
                <a:cs typeface="Arial" panose="020B0604020202020204" pitchFamily="34" charset="0"/>
              </a:rPr>
              <a:t> and E = mc</a:t>
            </a:r>
            <a:r>
              <a:rPr lang="el-GR" altLang="x-none" sz="2400" b="1" dirty="0">
                <a:solidFill>
                  <a:schemeClr val="bg1"/>
                </a:solidFill>
                <a:cs typeface="Arial" panose="020B0604020202020204" pitchFamily="34" charset="0"/>
              </a:rPr>
              <a:t>Δ</a:t>
            </a:r>
            <a:r>
              <a:rPr lang="en-US" sz="2400" b="1">
                <a:solidFill>
                  <a:schemeClr val="bg1"/>
                </a:solidFill>
                <a:cs typeface="Arial" panose="020B0604020202020204" pitchFamily="34" charset="0"/>
              </a:rPr>
              <a:t>T</a:t>
            </a:r>
            <a:endParaRPr lang="en-US" sz="2400" b="1">
              <a:solidFill>
                <a:schemeClr val="bg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8964"/>
                                        </p:tgtEl>
                                        <p:attrNameLst>
                                          <p:attrName>style.visibility</p:attrName>
                                        </p:attrNameLst>
                                      </p:cBhvr>
                                      <p:to>
                                        <p:strVal val="visible"/>
                                      </p:to>
                                    </p:set>
                                    <p:animEffect transition="in" filter="wipe(left)">
                                      <p:cBhvr>
                                        <p:cTn id="7" dur="500"/>
                                        <p:tgtEl>
                                          <p:spTgt spid="1689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8990"/>
                                        </p:tgtEl>
                                        <p:attrNameLst>
                                          <p:attrName>style.visibility</p:attrName>
                                        </p:attrNameLst>
                                      </p:cBhvr>
                                      <p:to>
                                        <p:strVal val="visible"/>
                                      </p:to>
                                    </p:set>
                                    <p:animEffect transition="in" filter="wipe(up)">
                                      <p:cBhvr>
                                        <p:cTn id="12" dur="500"/>
                                        <p:tgtEl>
                                          <p:spTgt spid="1689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8989"/>
                                        </p:tgtEl>
                                        <p:attrNameLst>
                                          <p:attrName>style.visibility</p:attrName>
                                        </p:attrNameLst>
                                      </p:cBhvr>
                                      <p:to>
                                        <p:strVal val="visible"/>
                                      </p:to>
                                    </p:set>
                                    <p:animEffect transition="in" filter="wipe(left)">
                                      <p:cBhvr>
                                        <p:cTn id="17" dur="500"/>
                                        <p:tgtEl>
                                          <p:spTgt spid="16898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8986"/>
                                        </p:tgtEl>
                                        <p:attrNameLst>
                                          <p:attrName>style.visibility</p:attrName>
                                        </p:attrNameLst>
                                      </p:cBhvr>
                                      <p:to>
                                        <p:strVal val="visible"/>
                                      </p:to>
                                    </p:set>
                                    <p:animEffect transition="in" filter="wipe(left)">
                                      <p:cBhvr>
                                        <p:cTn id="22" dur="500"/>
                                        <p:tgtEl>
                                          <p:spTgt spid="16898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8987"/>
                                        </p:tgtEl>
                                        <p:attrNameLst>
                                          <p:attrName>style.visibility</p:attrName>
                                        </p:attrNameLst>
                                      </p:cBhvr>
                                      <p:to>
                                        <p:strVal val="visible"/>
                                      </p:to>
                                    </p:set>
                                    <p:animEffect transition="in" filter="wipe(left)">
                                      <p:cBhvr>
                                        <p:cTn id="27" dur="500"/>
                                        <p:tgtEl>
                                          <p:spTgt spid="16898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8988"/>
                                        </p:tgtEl>
                                        <p:attrNameLst>
                                          <p:attrName>style.visibility</p:attrName>
                                        </p:attrNameLst>
                                      </p:cBhvr>
                                      <p:to>
                                        <p:strVal val="visible"/>
                                      </p:to>
                                    </p:set>
                                    <p:animEffect transition="in" filter="wipe(left)">
                                      <p:cBhvr>
                                        <p:cTn id="32" dur="500"/>
                                        <p:tgtEl>
                                          <p:spTgt spid="168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4" grpId="0"/>
      <p:bldP spid="168986" grpId="0"/>
      <p:bldP spid="168987" grpId="0"/>
      <p:bldP spid="168988" grpId="0"/>
      <p:bldP spid="168989" grpId="0" bldLvl="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Title 169985"/>
          <p:cNvSpPr>
            <a:spLocks noGrp="1"/>
          </p:cNvSpPr>
          <p:nvPr>
            <p:ph type="title"/>
          </p:nvPr>
        </p:nvSpPr>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rPr>
              <a:t>Another way…</a:t>
            </a:r>
            <a:endParaRPr kumimoji="0" sz="4400" b="1" i="0" u="none" strike="noStrike" kern="1200" cap="none" spc="0" normalizeH="0" baseline="0" noProof="1">
              <a:solidFill>
                <a:schemeClr val="bg1"/>
              </a:solidFill>
              <a:effectLst>
                <a:outerShdw blurRad="38100" dist="38100" dir="2700000">
                  <a:srgbClr val="000000"/>
                </a:outerShdw>
              </a:effectLst>
              <a:latin typeface="+mj-lt"/>
              <a:ea typeface="+mj-ea"/>
              <a:cs typeface="+mj-cs"/>
            </a:endParaRPr>
          </a:p>
        </p:txBody>
      </p:sp>
      <p:grpSp>
        <p:nvGrpSpPr>
          <p:cNvPr id="170023" name="Group 170022"/>
          <p:cNvGrpSpPr/>
          <p:nvPr/>
        </p:nvGrpSpPr>
        <p:grpSpPr>
          <a:xfrm>
            <a:off x="2444750" y="798513"/>
            <a:ext cx="4197350" cy="6059487"/>
            <a:chOff x="1483" y="503"/>
            <a:chExt cx="2644" cy="3817"/>
          </a:xfrm>
        </p:grpSpPr>
        <p:sp>
          <p:nvSpPr>
            <p:cNvPr id="25604" name="Rectangle 170003"/>
            <p:cNvSpPr/>
            <p:nvPr/>
          </p:nvSpPr>
          <p:spPr>
            <a:xfrm>
              <a:off x="1483" y="503"/>
              <a:ext cx="2644" cy="3817"/>
            </a:xfrm>
            <a:prstGeom prst="rect">
              <a:avLst/>
            </a:prstGeom>
            <a:solidFill>
              <a:schemeClr val="bg1"/>
            </a:solidFill>
            <a:ln w="25400" cap="flat" cmpd="sng">
              <a:solidFill>
                <a:schemeClr val="bg1"/>
              </a:solidFill>
              <a:prstDash val="solid"/>
              <a:miter/>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5605" name="Rectangle 169988" descr="Woven mat"/>
            <p:cNvSpPr/>
            <p:nvPr/>
          </p:nvSpPr>
          <p:spPr>
            <a:xfrm>
              <a:off x="1903" y="2597"/>
              <a:ext cx="403" cy="1495"/>
            </a:xfrm>
            <a:prstGeom prst="rect">
              <a:avLst/>
            </a:prstGeom>
            <a:blipFill rotWithShape="1">
              <a:blip r:embed="rId1"/>
            </a:blipFill>
            <a:ln w="25400">
              <a:noFill/>
            </a:ln>
          </p:spPr>
          <p:txBody>
            <a:bodyPr anchor="t" anchorCtr="0"/>
            <a:p>
              <a:pPr algn="ctr"/>
              <a:endParaRPr lang="en-US" altLang="zh-CN" sz="2400">
                <a:solidFill>
                  <a:schemeClr val="tx1"/>
                </a:solidFill>
                <a:cs typeface="Arial" panose="020B0604020202020204" pitchFamily="34" charset="0"/>
              </a:endParaRPr>
            </a:p>
          </p:txBody>
        </p:sp>
        <p:sp>
          <p:nvSpPr>
            <p:cNvPr id="25606" name="Rectangle 169989" descr="Woven mat"/>
            <p:cNvSpPr/>
            <p:nvPr/>
          </p:nvSpPr>
          <p:spPr>
            <a:xfrm>
              <a:off x="1903" y="3731"/>
              <a:ext cx="1782" cy="346"/>
            </a:xfrm>
            <a:prstGeom prst="rect">
              <a:avLst/>
            </a:prstGeom>
            <a:blipFill rotWithShape="1">
              <a:blip r:embed="rId1"/>
            </a:blipFill>
            <a:ln w="25400">
              <a:noFill/>
            </a:ln>
          </p:spPr>
          <p:txBody>
            <a:bodyPr anchor="t" anchorCtr="0"/>
            <a:p>
              <a:pPr algn="ctr"/>
              <a:endParaRPr lang="en-US" altLang="zh-CN" sz="2400">
                <a:solidFill>
                  <a:schemeClr val="tx1"/>
                </a:solidFill>
                <a:cs typeface="Arial" panose="020B0604020202020204" pitchFamily="34" charset="0"/>
              </a:endParaRPr>
            </a:p>
          </p:txBody>
        </p:sp>
        <p:sp>
          <p:nvSpPr>
            <p:cNvPr id="25607" name="Rectangle 169990" descr="Woven mat"/>
            <p:cNvSpPr/>
            <p:nvPr/>
          </p:nvSpPr>
          <p:spPr>
            <a:xfrm>
              <a:off x="3309" y="2597"/>
              <a:ext cx="403" cy="1497"/>
            </a:xfrm>
            <a:prstGeom prst="rect">
              <a:avLst/>
            </a:prstGeom>
            <a:blipFill rotWithShape="1">
              <a:blip r:embed="rId1"/>
            </a:blipFill>
            <a:ln w="25400">
              <a:noFill/>
            </a:ln>
          </p:spPr>
          <p:txBody>
            <a:bodyPr anchor="t" anchorCtr="0"/>
            <a:p>
              <a:pPr algn="ctr"/>
              <a:endParaRPr lang="en-US" altLang="zh-CN" sz="2400">
                <a:solidFill>
                  <a:schemeClr val="tx1"/>
                </a:solidFill>
                <a:cs typeface="Arial" panose="020B0604020202020204" pitchFamily="34" charset="0"/>
              </a:endParaRPr>
            </a:p>
          </p:txBody>
        </p:sp>
        <p:sp>
          <p:nvSpPr>
            <p:cNvPr id="25608" name="Rectangle 170000"/>
            <p:cNvSpPr/>
            <p:nvPr/>
          </p:nvSpPr>
          <p:spPr>
            <a:xfrm rot="-5400000">
              <a:off x="2409" y="2814"/>
              <a:ext cx="800" cy="907"/>
            </a:xfrm>
            <a:prstGeom prst="rect">
              <a:avLst/>
            </a:prstGeom>
          </p:spPr>
          <p:txBody>
            <a:bodyPr wrap="none" fromWordArt="1">
              <a:prstTxWarp prst="textPlain">
                <a:avLst>
                  <a:gd name="adj" fmla="val 50000"/>
                </a:avLst>
              </a:prstTxWarp>
              <a:normAutofit/>
            </a:bodyPr>
            <a:p>
              <a:pPr algn="ctr"/>
              <a:r>
                <a:rPr lang="en-US" sz="2400">
                  <a:ln w="9525" cap="flat" cmpd="sng">
                    <a:solidFill>
                      <a:srgbClr val="000000"/>
                    </a:solidFill>
                    <a:prstDash val="solid"/>
                    <a:round/>
                    <a:headEnd type="none" w="med" len="med"/>
                    <a:tailEnd type="none" w="lg" len="med"/>
                  </a:ln>
                  <a:solidFill>
                    <a:schemeClr val="tx1"/>
                  </a:solidFill>
                  <a:ea typeface="Arial Black" panose="020B0A04020102020204" charset="0"/>
                  <a:cs typeface="Arial" panose="020B0604020202020204" pitchFamily="34" charset="0"/>
                </a:rPr>
                <a:t>E</a:t>
              </a:r>
              <a:endParaRPr lang="en-US" sz="2400">
                <a:ln w="9525" cap="flat" cmpd="sng">
                  <a:solidFill>
                    <a:srgbClr val="000000"/>
                  </a:solidFill>
                  <a:prstDash val="solid"/>
                  <a:round/>
                  <a:headEnd type="none" w="med" len="med"/>
                  <a:tailEnd type="none" w="lg" len="med"/>
                </a:ln>
                <a:solidFill>
                  <a:schemeClr val="tx1"/>
                </a:solidFill>
                <a:ea typeface="Arial Black" panose="020B0A04020102020204" charset="0"/>
                <a:cs typeface="Arial" panose="020B0604020202020204" pitchFamily="34" charset="0"/>
              </a:endParaRPr>
            </a:p>
          </p:txBody>
        </p:sp>
        <p:pic>
          <p:nvPicPr>
            <p:cNvPr id="25609" name="Picture 170005" descr="THERMOM"/>
            <p:cNvPicPr>
              <a:picLocks noChangeAspect="1"/>
            </p:cNvPicPr>
            <p:nvPr/>
          </p:nvPicPr>
          <p:blipFill>
            <a:blip r:embed="rId2"/>
            <a:stretch>
              <a:fillRect/>
            </a:stretch>
          </p:blipFill>
          <p:spPr>
            <a:xfrm>
              <a:off x="2584" y="1554"/>
              <a:ext cx="91" cy="1791"/>
            </a:xfrm>
            <a:prstGeom prst="rect">
              <a:avLst/>
            </a:prstGeom>
            <a:noFill/>
            <a:ln w="9525">
              <a:noFill/>
            </a:ln>
          </p:spPr>
        </p:pic>
        <p:grpSp>
          <p:nvGrpSpPr>
            <p:cNvPr id="25610" name="Group 170021"/>
            <p:cNvGrpSpPr/>
            <p:nvPr/>
          </p:nvGrpSpPr>
          <p:grpSpPr>
            <a:xfrm>
              <a:off x="1969" y="647"/>
              <a:ext cx="1088" cy="2722"/>
              <a:chOff x="3674" y="980"/>
              <a:chExt cx="1088" cy="2722"/>
            </a:xfrm>
          </p:grpSpPr>
          <p:sp>
            <p:nvSpPr>
              <p:cNvPr id="25611" name="Rectangle 170006"/>
              <p:cNvSpPr/>
              <p:nvPr/>
            </p:nvSpPr>
            <p:spPr>
              <a:xfrm>
                <a:off x="4581" y="3294"/>
                <a:ext cx="181" cy="408"/>
              </a:xfrm>
              <a:prstGeom prst="rect">
                <a:avLst/>
              </a:prstGeom>
              <a:gradFill rotWithShape="1">
                <a:gsLst>
                  <a:gs pos="0">
                    <a:srgbClr val="825600">
                      <a:alpha val="100000"/>
                    </a:srgbClr>
                  </a:gs>
                  <a:gs pos="13000">
                    <a:srgbClr val="FFA800">
                      <a:alpha val="100000"/>
                    </a:srgbClr>
                  </a:gs>
                  <a:gs pos="28000">
                    <a:srgbClr val="825600">
                      <a:alpha val="100000"/>
                    </a:srgbClr>
                  </a:gs>
                  <a:gs pos="42999">
                    <a:srgbClr val="FFA800">
                      <a:alpha val="100000"/>
                    </a:srgbClr>
                  </a:gs>
                  <a:gs pos="58000">
                    <a:srgbClr val="825600">
                      <a:alpha val="100000"/>
                    </a:srgbClr>
                  </a:gs>
                  <a:gs pos="72000">
                    <a:srgbClr val="FFA800">
                      <a:alpha val="100000"/>
                    </a:srgbClr>
                  </a:gs>
                  <a:gs pos="87000">
                    <a:srgbClr val="825600">
                      <a:alpha val="100000"/>
                    </a:srgbClr>
                  </a:gs>
                  <a:gs pos="100000">
                    <a:srgbClr val="FFA800">
                      <a:alpha val="100000"/>
                    </a:srgbClr>
                  </a:gs>
                </a:gsLst>
                <a:lin ang="2700000" scaled="1"/>
                <a:tileRect/>
              </a:gradFill>
              <a:ln w="12700" cap="flat" cmpd="sng">
                <a:solidFill>
                  <a:schemeClr val="tx1"/>
                </a:solidFill>
                <a:prstDash val="solid"/>
                <a:miter/>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5612" name="Straight Connector 170007"/>
              <p:cNvSpPr/>
              <p:nvPr/>
            </p:nvSpPr>
            <p:spPr>
              <a:xfrm flipV="1">
                <a:off x="4717" y="1162"/>
                <a:ext cx="0" cy="2132"/>
              </a:xfrm>
              <a:prstGeom prst="line">
                <a:avLst/>
              </a:prstGeom>
              <a:ln w="25400" cap="flat" cmpd="sng">
                <a:solidFill>
                  <a:schemeClr val="tx1"/>
                </a:solidFill>
                <a:prstDash val="solid"/>
                <a:round/>
                <a:headEnd type="none" w="med" len="med"/>
                <a:tailEnd type="none" w="lg" len="med"/>
              </a:ln>
            </p:spPr>
          </p:sp>
          <p:sp>
            <p:nvSpPr>
              <p:cNvPr id="25613" name="Straight Connector 170008"/>
              <p:cNvSpPr/>
              <p:nvPr/>
            </p:nvSpPr>
            <p:spPr>
              <a:xfrm flipV="1">
                <a:off x="4626" y="1706"/>
                <a:ext cx="0" cy="1588"/>
              </a:xfrm>
              <a:prstGeom prst="line">
                <a:avLst/>
              </a:prstGeom>
              <a:ln w="25400" cap="flat" cmpd="sng">
                <a:solidFill>
                  <a:schemeClr val="tx1"/>
                </a:solidFill>
                <a:prstDash val="solid"/>
                <a:round/>
                <a:headEnd type="none" w="med" len="med"/>
                <a:tailEnd type="none" w="lg" len="med"/>
              </a:ln>
            </p:spPr>
          </p:sp>
          <p:sp>
            <p:nvSpPr>
              <p:cNvPr id="25614" name="Straight Connector 170009"/>
              <p:cNvSpPr/>
              <p:nvPr/>
            </p:nvSpPr>
            <p:spPr>
              <a:xfrm flipH="1">
                <a:off x="3719" y="1706"/>
                <a:ext cx="907" cy="0"/>
              </a:xfrm>
              <a:prstGeom prst="line">
                <a:avLst/>
              </a:prstGeom>
              <a:ln w="25400" cap="flat" cmpd="sng">
                <a:solidFill>
                  <a:schemeClr val="tx1"/>
                </a:solidFill>
                <a:prstDash val="solid"/>
                <a:round/>
                <a:headEnd type="none" w="med" len="med"/>
                <a:tailEnd type="none" w="lg" len="med"/>
              </a:ln>
            </p:spPr>
          </p:sp>
          <p:sp>
            <p:nvSpPr>
              <p:cNvPr id="25615" name="Straight Connector 170010"/>
              <p:cNvSpPr/>
              <p:nvPr/>
            </p:nvSpPr>
            <p:spPr>
              <a:xfrm flipH="1">
                <a:off x="3719" y="1162"/>
                <a:ext cx="998" cy="0"/>
              </a:xfrm>
              <a:prstGeom prst="line">
                <a:avLst/>
              </a:prstGeom>
              <a:ln w="25400" cap="flat" cmpd="sng">
                <a:solidFill>
                  <a:schemeClr val="tx1"/>
                </a:solidFill>
                <a:prstDash val="solid"/>
                <a:round/>
                <a:headEnd type="none" w="med" len="med"/>
                <a:tailEnd type="none" w="lg" len="med"/>
              </a:ln>
            </p:spPr>
          </p:sp>
          <p:grpSp>
            <p:nvGrpSpPr>
              <p:cNvPr id="25616" name="Group 170011"/>
              <p:cNvGrpSpPr/>
              <p:nvPr/>
            </p:nvGrpSpPr>
            <p:grpSpPr>
              <a:xfrm>
                <a:off x="3901" y="980"/>
                <a:ext cx="363" cy="363"/>
                <a:chOff x="521" y="1298"/>
                <a:chExt cx="363" cy="363"/>
              </a:xfrm>
            </p:grpSpPr>
            <p:sp>
              <p:nvSpPr>
                <p:cNvPr id="25617" name="Oval 170012"/>
                <p:cNvSpPr/>
                <p:nvPr/>
              </p:nvSpPr>
              <p:spPr>
                <a:xfrm>
                  <a:off x="521" y="1298"/>
                  <a:ext cx="363" cy="363"/>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5618" name="Text Box 170013"/>
                <p:cNvSpPr txBox="1"/>
                <p:nvPr/>
              </p:nvSpPr>
              <p:spPr>
                <a:xfrm>
                  <a:off x="567" y="1344"/>
                  <a:ext cx="272" cy="291"/>
                </a:xfrm>
                <a:prstGeom prst="rect">
                  <a:avLst/>
                </a:prstGeom>
                <a:noFill/>
                <a:ln w="25400">
                  <a:noFill/>
                </a:ln>
              </p:spPr>
              <p:txBody>
                <a:bodyPr lIns="90000" tIns="46800" rIns="90000" bIns="46800" anchor="t" anchorCtr="0">
                  <a:spAutoFit/>
                </a:bodyPr>
                <a:p>
                  <a:pPr algn="ctr">
                    <a:spcBef>
                      <a:spcPct val="50000"/>
                    </a:spcBef>
                  </a:pPr>
                  <a:r>
                    <a:rPr lang="en-US" sz="2400">
                      <a:solidFill>
                        <a:schemeClr val="tx1"/>
                      </a:solidFill>
                      <a:cs typeface="Arial" panose="020B0604020202020204" pitchFamily="34" charset="0"/>
                    </a:rPr>
                    <a:t>A</a:t>
                  </a:r>
                  <a:endParaRPr lang="en-US" sz="2400">
                    <a:solidFill>
                      <a:schemeClr val="tx1"/>
                    </a:solidFill>
                    <a:cs typeface="Arial" panose="020B0604020202020204" pitchFamily="34" charset="0"/>
                  </a:endParaRPr>
                </a:p>
              </p:txBody>
            </p:sp>
          </p:grpSp>
          <p:sp>
            <p:nvSpPr>
              <p:cNvPr id="25619" name="Straight Connector 170014"/>
              <p:cNvSpPr/>
              <p:nvPr/>
            </p:nvSpPr>
            <p:spPr>
              <a:xfrm flipV="1">
                <a:off x="4445" y="1162"/>
                <a:ext cx="0" cy="544"/>
              </a:xfrm>
              <a:prstGeom prst="line">
                <a:avLst/>
              </a:prstGeom>
              <a:ln w="25400" cap="flat" cmpd="sng">
                <a:solidFill>
                  <a:schemeClr val="tx1"/>
                </a:solidFill>
                <a:prstDash val="solid"/>
                <a:round/>
                <a:headEnd type="triangle" w="lg" len="med"/>
                <a:tailEnd type="triangle" w="lg" len="med"/>
              </a:ln>
            </p:spPr>
          </p:sp>
          <p:grpSp>
            <p:nvGrpSpPr>
              <p:cNvPr id="25620" name="Group 170015"/>
              <p:cNvGrpSpPr/>
              <p:nvPr/>
            </p:nvGrpSpPr>
            <p:grpSpPr>
              <a:xfrm>
                <a:off x="4263" y="1252"/>
                <a:ext cx="363" cy="363"/>
                <a:chOff x="521" y="1298"/>
                <a:chExt cx="363" cy="363"/>
              </a:xfrm>
            </p:grpSpPr>
            <p:sp>
              <p:nvSpPr>
                <p:cNvPr id="25621" name="Oval 170016"/>
                <p:cNvSpPr/>
                <p:nvPr/>
              </p:nvSpPr>
              <p:spPr>
                <a:xfrm>
                  <a:off x="521" y="1298"/>
                  <a:ext cx="363" cy="363"/>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5622" name="Text Box 170017"/>
                <p:cNvSpPr txBox="1"/>
                <p:nvPr/>
              </p:nvSpPr>
              <p:spPr>
                <a:xfrm>
                  <a:off x="567" y="1344"/>
                  <a:ext cx="272" cy="291"/>
                </a:xfrm>
                <a:prstGeom prst="rect">
                  <a:avLst/>
                </a:prstGeom>
                <a:noFill/>
                <a:ln w="25400">
                  <a:noFill/>
                </a:ln>
              </p:spPr>
              <p:txBody>
                <a:bodyPr lIns="90000" tIns="46800" rIns="90000" bIns="46800" anchor="t" anchorCtr="0">
                  <a:spAutoFit/>
                </a:bodyPr>
                <a:p>
                  <a:pPr algn="ctr">
                    <a:spcBef>
                      <a:spcPct val="50000"/>
                    </a:spcBef>
                  </a:pPr>
                  <a:r>
                    <a:rPr lang="en-US" sz="2400">
                      <a:solidFill>
                        <a:schemeClr val="tx1"/>
                      </a:solidFill>
                      <a:cs typeface="Arial" panose="020B0604020202020204" pitchFamily="34" charset="0"/>
                    </a:rPr>
                    <a:t>V</a:t>
                  </a:r>
                  <a:endParaRPr lang="en-US" sz="2400">
                    <a:solidFill>
                      <a:schemeClr val="tx1"/>
                    </a:solidFill>
                    <a:cs typeface="Arial" panose="020B0604020202020204" pitchFamily="34" charset="0"/>
                  </a:endParaRPr>
                </a:p>
              </p:txBody>
            </p:sp>
          </p:grpSp>
          <p:sp>
            <p:nvSpPr>
              <p:cNvPr id="25623" name="Oval 170018"/>
              <p:cNvSpPr/>
              <p:nvPr/>
            </p:nvSpPr>
            <p:spPr>
              <a:xfrm>
                <a:off x="3674" y="1116"/>
                <a:ext cx="91" cy="91"/>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sp>
            <p:nvSpPr>
              <p:cNvPr id="25624" name="Oval 170019"/>
              <p:cNvSpPr/>
              <p:nvPr/>
            </p:nvSpPr>
            <p:spPr>
              <a:xfrm>
                <a:off x="3674" y="1661"/>
                <a:ext cx="91" cy="91"/>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sz="2400">
                  <a:solidFill>
                    <a:schemeClr val="tx1"/>
                  </a:solidFill>
                  <a:cs typeface="Arial" panose="020B0604020202020204" pitchFamily="34" charset="0"/>
                </a:endParaRPr>
              </a:p>
            </p:txBody>
          </p:sp>
        </p:grpSp>
        <p:sp>
          <p:nvSpPr>
            <p:cNvPr id="25625" name="Text Box 170020"/>
            <p:cNvSpPr txBox="1"/>
            <p:nvPr/>
          </p:nvSpPr>
          <p:spPr>
            <a:xfrm>
              <a:off x="1675" y="962"/>
              <a:ext cx="476" cy="291"/>
            </a:xfrm>
            <a:prstGeom prst="rect">
              <a:avLst/>
            </a:prstGeom>
            <a:noFill/>
            <a:ln w="25400">
              <a:noFill/>
            </a:ln>
          </p:spPr>
          <p:txBody>
            <a:bodyPr lIns="90000" tIns="46800" rIns="90000" bIns="46800" anchor="t" anchorCtr="0">
              <a:spAutoFit/>
            </a:bodyPr>
            <a:p>
              <a:pPr>
                <a:spcBef>
                  <a:spcPct val="50000"/>
                </a:spcBef>
              </a:pPr>
              <a:r>
                <a:rPr lang="en-US" sz="2400">
                  <a:solidFill>
                    <a:schemeClr val="tx1"/>
                  </a:solidFill>
                  <a:cs typeface="Arial" panose="020B0604020202020204" pitchFamily="34" charset="0"/>
                </a:rPr>
                <a:t>12V</a:t>
              </a:r>
              <a:endParaRPr lang="en-US" sz="2400">
                <a:solidFill>
                  <a:schemeClr val="tx1"/>
                </a:solidFill>
                <a:cs typeface="Arial" panose="020B0604020202020204" pitchFamily="34" charset="0"/>
              </a:endParaRPr>
            </a:p>
          </p:txBody>
        </p:sp>
      </p:grpSp>
      <p:grpSp>
        <p:nvGrpSpPr>
          <p:cNvPr id="170026" name="Group 170025"/>
          <p:cNvGrpSpPr/>
          <p:nvPr/>
        </p:nvGrpSpPr>
        <p:grpSpPr>
          <a:xfrm>
            <a:off x="533400" y="4860925"/>
            <a:ext cx="3429000" cy="461963"/>
            <a:chOff x="336" y="3062"/>
            <a:chExt cx="2160" cy="291"/>
          </a:xfrm>
        </p:grpSpPr>
        <p:sp>
          <p:nvSpPr>
            <p:cNvPr id="25627" name="Text Box 170023"/>
            <p:cNvSpPr txBox="1"/>
            <p:nvPr/>
          </p:nvSpPr>
          <p:spPr>
            <a:xfrm>
              <a:off x="336" y="3062"/>
              <a:ext cx="1190" cy="291"/>
            </a:xfrm>
            <a:prstGeom prst="rect">
              <a:avLst/>
            </a:prstGeom>
            <a:solidFill>
              <a:srgbClr val="800000"/>
            </a:solidFill>
            <a:ln w="25400">
              <a:noFill/>
            </a:ln>
          </p:spPr>
          <p:txBody>
            <a:bodyPr lIns="90000" tIns="46800" rIns="90000" bIns="46800" anchor="t" anchorCtr="0">
              <a:spAutoFit/>
            </a:bodyPr>
            <a:p>
              <a:pPr algn="ctr">
                <a:spcBef>
                  <a:spcPct val="50000"/>
                </a:spcBef>
              </a:pPr>
              <a:r>
                <a:rPr lang="en-US" sz="2400" b="1">
                  <a:solidFill>
                    <a:schemeClr val="bg1"/>
                  </a:solidFill>
                  <a:cs typeface="Arial" panose="020B0604020202020204" pitchFamily="34" charset="0"/>
                </a:rPr>
                <a:t>A metal</a:t>
              </a:r>
              <a:endParaRPr lang="en-US" sz="2400" b="1">
                <a:solidFill>
                  <a:schemeClr val="bg1"/>
                </a:solidFill>
                <a:cs typeface="Arial" panose="020B0604020202020204" pitchFamily="34" charset="0"/>
              </a:endParaRPr>
            </a:p>
          </p:txBody>
        </p:sp>
        <p:sp>
          <p:nvSpPr>
            <p:cNvPr id="25628" name="Right Arrow 170024"/>
            <p:cNvSpPr/>
            <p:nvPr/>
          </p:nvSpPr>
          <p:spPr>
            <a:xfrm>
              <a:off x="1411" y="3082"/>
              <a:ext cx="1085" cy="172"/>
            </a:xfrm>
            <a:prstGeom prst="rightArrow">
              <a:avLst>
                <a:gd name="adj1" fmla="val 50000"/>
                <a:gd name="adj2" fmla="val 157674"/>
              </a:avLst>
            </a:prstGeom>
            <a:solidFill>
              <a:srgbClr val="800000"/>
            </a:solidFill>
            <a:ln w="25400">
              <a:noFill/>
            </a:ln>
          </p:spPr>
          <p:txBody>
            <a:bodyPr anchor="t" anchorCtr="0"/>
            <a:p>
              <a:pPr algn="ctr"/>
              <a:endParaRPr lang="en-US" altLang="zh-CN" sz="2400">
                <a:solidFill>
                  <a:schemeClr val="tx1"/>
                </a:solidFill>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0023"/>
                                        </p:tgtEl>
                                        <p:attrNameLst>
                                          <p:attrName>style.visibility</p:attrName>
                                        </p:attrNameLst>
                                      </p:cBhvr>
                                      <p:to>
                                        <p:strVal val="visible"/>
                                      </p:to>
                                    </p:set>
                                    <p:animEffect transition="in" filter="wipe(up)">
                                      <p:cBhvr>
                                        <p:cTn id="7" dur="500"/>
                                        <p:tgtEl>
                                          <p:spTgt spid="1700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0026"/>
                                        </p:tgtEl>
                                        <p:attrNameLst>
                                          <p:attrName>style.visibility</p:attrName>
                                        </p:attrNameLst>
                                      </p:cBhvr>
                                      <p:to>
                                        <p:strVal val="visible"/>
                                      </p:to>
                                    </p:set>
                                    <p:animEffect transition="in" filter="wipe(left)">
                                      <p:cBhvr>
                                        <p:cTn id="12" dur="500"/>
                                        <p:tgtEl>
                                          <p:spTgt spid="170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71011" name="Table 171010"/>
          <p:cNvGraphicFramePr/>
          <p:nvPr/>
        </p:nvGraphicFramePr>
        <p:xfrm>
          <a:off x="990600" y="1295400"/>
          <a:ext cx="7848600" cy="4724400"/>
        </p:xfrm>
        <a:graphic>
          <a:graphicData uri="http://schemas.openxmlformats.org/drawingml/2006/table">
            <a:tbl>
              <a:tblPr/>
              <a:tblGrid>
                <a:gridCol w="1570038"/>
                <a:gridCol w="1568450"/>
                <a:gridCol w="1571625"/>
                <a:gridCol w="1568450"/>
                <a:gridCol w="1570037"/>
              </a:tblGrid>
              <a:tr h="11811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76200" cap="flat" cmpd="sng">
                      <a:solidFill>
                        <a:srgbClr val="CCECFF"/>
                      </a:solidFill>
                      <a:prstDash val="solid"/>
                      <a:headEnd type="none" w="med" len="med"/>
                      <a:tailEnd type="none" w="med" len="med"/>
                    </a:lnL>
                    <a:lnR w="19050" cap="flat" cmpd="sng">
                      <a:solidFill>
                        <a:schemeClr val="folHlink"/>
                      </a:solidFill>
                      <a:prstDash val="dash"/>
                      <a:headEnd type="none" w="med" len="med"/>
                      <a:tailEnd type="none" w="med" len="med"/>
                    </a:lnR>
                    <a:lnT w="1270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270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270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270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2700" cap="flat" cmpd="sng">
                      <a:solidFill>
                        <a:schemeClr val="folHlink"/>
                      </a:solidFill>
                      <a:prstDash val="dash"/>
                      <a:headEnd type="none" w="med" len="med"/>
                      <a:tailEnd type="none" w="med" len="med"/>
                    </a:lnR>
                    <a:lnT w="1270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r>
              <a:tr h="11811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76200" cap="flat" cmpd="sng">
                      <a:solidFill>
                        <a:srgbClr val="CCECFF"/>
                      </a:solidFill>
                      <a:prstDash val="solid"/>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270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19050" cap="flat" cmpd="sng">
                      <a:solidFill>
                        <a:schemeClr val="folHlink"/>
                      </a:solidFill>
                      <a:prstDash val="dash"/>
                      <a:headEnd type="none" w="med" len="med"/>
                      <a:tailEnd type="none" w="med" len="med"/>
                    </a:lnB>
                    <a:lnTlToBr>
                      <a:noFill/>
                    </a:lnTlToBr>
                    <a:lnBlToTr>
                      <a:noFill/>
                    </a:lnBlToTr>
                    <a:noFill/>
                  </a:tcPr>
                </a:tc>
              </a:tr>
              <a:tr h="11811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76200" cap="flat" cmpd="sng">
                      <a:solidFill>
                        <a:srgbClr val="CCECFF"/>
                      </a:solidFill>
                      <a:prstDash val="solid"/>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76200" cap="flat" cmpd="sng">
                      <a:solidFill>
                        <a:srgbClr val="CCECFF"/>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76200" cap="flat" cmpd="sng">
                      <a:solidFill>
                        <a:srgbClr val="CCECFF"/>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76200" cap="flat" cmpd="sng">
                      <a:solidFill>
                        <a:srgbClr val="CCECFF"/>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76200" cap="flat" cmpd="sng">
                      <a:solidFill>
                        <a:srgbClr val="CCECFF"/>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2700" cap="flat" cmpd="sng">
                      <a:solidFill>
                        <a:schemeClr val="folHlink"/>
                      </a:solidFill>
                      <a:prstDash val="dash"/>
                      <a:headEnd type="none" w="med" len="med"/>
                      <a:tailEnd type="none" w="med" len="med"/>
                    </a:lnR>
                    <a:lnT w="19050" cap="flat" cmpd="sng">
                      <a:solidFill>
                        <a:schemeClr val="folHlink"/>
                      </a:solidFill>
                      <a:prstDash val="dash"/>
                      <a:headEnd type="none" w="med" len="med"/>
                      <a:tailEnd type="none" w="med" len="med"/>
                    </a:lnT>
                    <a:lnB w="76200" cap="flat" cmpd="sng">
                      <a:solidFill>
                        <a:srgbClr val="CCECFF"/>
                      </a:solidFill>
                      <a:prstDash val="solid"/>
                      <a:headEnd type="none" w="med" len="med"/>
                      <a:tailEnd type="none" w="med" len="med"/>
                    </a:lnB>
                    <a:lnTlToBr>
                      <a:noFill/>
                    </a:lnTlToBr>
                    <a:lnBlToTr>
                      <a:noFill/>
                    </a:lnBlToTr>
                    <a:noFill/>
                  </a:tcPr>
                </a:tc>
              </a:tr>
              <a:tr h="11811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76200" cap="flat" cmpd="sng">
                      <a:solidFill>
                        <a:srgbClr val="CCECFF"/>
                      </a:solidFill>
                      <a:prstDash val="solid"/>
                      <a:headEnd type="none" w="med" len="med"/>
                      <a:tailEnd type="none" w="med" len="med"/>
                    </a:lnL>
                    <a:lnR w="19050" cap="flat" cmpd="sng">
                      <a:solidFill>
                        <a:schemeClr val="folHlink"/>
                      </a:solidFill>
                      <a:prstDash val="dash"/>
                      <a:headEnd type="none" w="med" len="med"/>
                      <a:tailEnd type="none" w="med" len="med"/>
                    </a:lnR>
                    <a:lnT w="76200" cap="flat" cmpd="sng">
                      <a:solidFill>
                        <a:srgbClr val="CCECFF"/>
                      </a:solidFill>
                      <a:prstDash val="solid"/>
                      <a:headEnd type="none" w="med" len="med"/>
                      <a:tailEnd type="none" w="med" len="med"/>
                    </a:lnT>
                    <a:lnB w="1270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76200" cap="flat" cmpd="sng">
                      <a:solidFill>
                        <a:srgbClr val="CCECFF"/>
                      </a:solidFill>
                      <a:prstDash val="solid"/>
                      <a:headEnd type="none" w="med" len="med"/>
                      <a:tailEnd type="none" w="med" len="med"/>
                    </a:lnT>
                    <a:lnB w="1270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76200" cap="flat" cmpd="sng">
                      <a:solidFill>
                        <a:srgbClr val="CCECFF"/>
                      </a:solidFill>
                      <a:prstDash val="solid"/>
                      <a:headEnd type="none" w="med" len="med"/>
                      <a:tailEnd type="none" w="med" len="med"/>
                    </a:lnT>
                    <a:lnB w="1270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9050" cap="flat" cmpd="sng">
                      <a:solidFill>
                        <a:schemeClr val="folHlink"/>
                      </a:solidFill>
                      <a:prstDash val="dash"/>
                      <a:headEnd type="none" w="med" len="med"/>
                      <a:tailEnd type="none" w="med" len="med"/>
                    </a:lnR>
                    <a:lnT w="76200" cap="flat" cmpd="sng">
                      <a:solidFill>
                        <a:srgbClr val="CCECFF"/>
                      </a:solidFill>
                      <a:prstDash val="solid"/>
                      <a:headEnd type="none" w="med" len="med"/>
                      <a:tailEnd type="none" w="med" len="med"/>
                    </a:lnT>
                    <a:lnB w="12700" cap="flat" cmpd="sng">
                      <a:solidFill>
                        <a:schemeClr val="folHlink"/>
                      </a:solidFill>
                      <a:prstDash val="dash"/>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buNone/>
                      </a:pPr>
                      <a:endParaRPr lang="en-US" altLang="x-none" sz="2000">
                        <a:latin typeface="Arial" panose="020B0604020202020204" pitchFamily="34" charset="0"/>
                        <a:cs typeface="Arial" panose="020B0604020202020204" pitchFamily="34" charset="0"/>
                      </a:endParaRPr>
                    </a:p>
                  </a:txBody>
                  <a:tcPr>
                    <a:lnL w="19050" cap="flat" cmpd="sng">
                      <a:solidFill>
                        <a:schemeClr val="folHlink"/>
                      </a:solidFill>
                      <a:prstDash val="dash"/>
                      <a:headEnd type="none" w="med" len="med"/>
                      <a:tailEnd type="none" w="med" len="med"/>
                    </a:lnL>
                    <a:lnR w="12700" cap="flat" cmpd="sng">
                      <a:solidFill>
                        <a:schemeClr val="folHlink"/>
                      </a:solidFill>
                      <a:prstDash val="dash"/>
                      <a:headEnd type="none" w="med" len="med"/>
                      <a:tailEnd type="none" w="med" len="med"/>
                    </a:lnR>
                    <a:lnT w="76200" cap="flat" cmpd="sng">
                      <a:solidFill>
                        <a:srgbClr val="CCECFF"/>
                      </a:solidFill>
                      <a:prstDash val="solid"/>
                      <a:headEnd type="none" w="med" len="med"/>
                      <a:tailEnd type="none" w="med" len="med"/>
                    </a:lnT>
                    <a:lnB w="12700" cap="flat" cmpd="sng">
                      <a:solidFill>
                        <a:schemeClr val="folHlink"/>
                      </a:solidFill>
                      <a:prstDash val="dash"/>
                      <a:headEnd type="none" w="med" len="med"/>
                      <a:tailEnd type="none" w="med" len="med"/>
                    </a:lnB>
                    <a:lnTlToBr>
                      <a:noFill/>
                    </a:lnTlToBr>
                    <a:lnBlToTr>
                      <a:noFill/>
                    </a:lnBlToTr>
                    <a:noFill/>
                  </a:tcPr>
                </a:tc>
              </a:tr>
            </a:tbl>
          </a:graphicData>
        </a:graphic>
      </p:graphicFrame>
      <p:sp>
        <p:nvSpPr>
          <p:cNvPr id="171047" name="Straight Connector 171046"/>
          <p:cNvSpPr/>
          <p:nvPr/>
        </p:nvSpPr>
        <p:spPr>
          <a:xfrm flipV="1">
            <a:off x="1016000" y="4838700"/>
            <a:ext cx="1571625" cy="1181100"/>
          </a:xfrm>
          <a:prstGeom prst="line">
            <a:avLst/>
          </a:prstGeom>
          <a:ln w="101600" cap="flat" cmpd="sng">
            <a:solidFill>
              <a:srgbClr val="FF0000"/>
            </a:solidFill>
            <a:prstDash val="solid"/>
            <a:round/>
            <a:headEnd type="none" w="med" len="med"/>
            <a:tailEnd type="none" w="med" len="med"/>
          </a:ln>
        </p:spPr>
      </p:sp>
      <p:sp>
        <p:nvSpPr>
          <p:cNvPr id="171048" name="Straight Connector 171047"/>
          <p:cNvSpPr/>
          <p:nvPr/>
        </p:nvSpPr>
        <p:spPr>
          <a:xfrm flipV="1">
            <a:off x="7269163" y="2476500"/>
            <a:ext cx="1571625" cy="1588"/>
          </a:xfrm>
          <a:prstGeom prst="line">
            <a:avLst/>
          </a:prstGeom>
          <a:ln w="101600" cap="flat" cmpd="sng">
            <a:solidFill>
              <a:srgbClr val="FF0000"/>
            </a:solidFill>
            <a:prstDash val="solid"/>
            <a:round/>
            <a:headEnd type="none" w="med" len="med"/>
            <a:tailEnd type="none" w="med" len="med"/>
          </a:ln>
        </p:spPr>
      </p:sp>
      <p:sp>
        <p:nvSpPr>
          <p:cNvPr id="171049" name="Straight Connector 171048"/>
          <p:cNvSpPr/>
          <p:nvPr/>
        </p:nvSpPr>
        <p:spPr>
          <a:xfrm flipV="1">
            <a:off x="4129088" y="2476500"/>
            <a:ext cx="3140075" cy="2362200"/>
          </a:xfrm>
          <a:prstGeom prst="line">
            <a:avLst/>
          </a:prstGeom>
          <a:ln w="101600" cap="flat" cmpd="sng">
            <a:solidFill>
              <a:srgbClr val="FF0000"/>
            </a:solidFill>
            <a:prstDash val="solid"/>
            <a:round/>
            <a:headEnd type="none" w="med" len="med"/>
            <a:tailEnd type="none" w="med" len="med"/>
          </a:ln>
        </p:spPr>
      </p:sp>
      <p:sp>
        <p:nvSpPr>
          <p:cNvPr id="171050" name="Straight Connector 171049"/>
          <p:cNvSpPr/>
          <p:nvPr/>
        </p:nvSpPr>
        <p:spPr>
          <a:xfrm flipV="1">
            <a:off x="2587625" y="4837113"/>
            <a:ext cx="1571625" cy="1587"/>
          </a:xfrm>
          <a:prstGeom prst="line">
            <a:avLst/>
          </a:prstGeom>
          <a:ln w="101600" cap="flat" cmpd="sng">
            <a:solidFill>
              <a:srgbClr val="FF0000"/>
            </a:solidFill>
            <a:prstDash val="solid"/>
            <a:round/>
            <a:headEnd type="none" w="med" len="med"/>
            <a:tailEnd type="none" w="med" len="med"/>
          </a:ln>
        </p:spPr>
      </p:sp>
      <p:graphicFrame>
        <p:nvGraphicFramePr>
          <p:cNvPr id="171051" name="Table 171050"/>
          <p:cNvGraphicFramePr/>
          <p:nvPr/>
        </p:nvGraphicFramePr>
        <p:xfrm>
          <a:off x="166688" y="1143000"/>
          <a:ext cx="823913" cy="5715000"/>
        </p:xfrm>
        <a:graphic>
          <a:graphicData uri="http://schemas.openxmlformats.org/drawingml/2006/table">
            <a:tbl>
              <a:tblPr/>
              <a:tblGrid>
                <a:gridCol w="823913"/>
              </a:tblGrid>
              <a:tr h="11430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lgn="r">
                        <a:buNone/>
                      </a:pPr>
                      <a:r>
                        <a:rPr sz="2000">
                          <a:latin typeface="Arial" panose="020B0604020202020204" pitchFamily="34" charset="0"/>
                          <a:cs typeface="Arial" panose="020B0604020202020204" pitchFamily="34" charset="0"/>
                        </a:rPr>
                        <a:t>150</a:t>
                      </a:r>
                      <a:endParaRPr lang="en-US" sz="2000">
                        <a:latin typeface="Arial" panose="020B0604020202020204" pitchFamily="34" charset="0"/>
                        <a:cs typeface="Arial" panose="020B0604020202020204" pitchFamily="34" charset="0"/>
                      </a:endParaRPr>
                    </a:p>
                  </a:txBody>
                  <a:tcPr>
                    <a:lnL cap="flat">
                      <a:noFill/>
                    </a:lnL>
                    <a:lnR cap="flat">
                      <a:noFill/>
                    </a:lnR>
                    <a:lnT cap="flat">
                      <a:noFill/>
                    </a:lnT>
                    <a:lnB>
                      <a:noFill/>
                    </a:lnB>
                    <a:lnTlToBr>
                      <a:noFill/>
                    </a:lnTlToBr>
                    <a:lnBlToTr>
                      <a:noFill/>
                    </a:lnBlToTr>
                    <a:noFill/>
                  </a:tcPr>
                </a:tc>
              </a:tr>
              <a:tr h="11430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lgn="r">
                        <a:buNone/>
                      </a:pPr>
                      <a:r>
                        <a:rPr sz="2000">
                          <a:latin typeface="Arial" panose="020B0604020202020204" pitchFamily="34" charset="0"/>
                          <a:cs typeface="Arial" panose="020B0604020202020204" pitchFamily="34" charset="0"/>
                        </a:rPr>
                        <a:t>100</a:t>
                      </a:r>
                      <a:endParaRPr lang="en-US" sz="2000">
                        <a:latin typeface="Arial" panose="020B0604020202020204" pitchFamily="34" charset="0"/>
                        <a:cs typeface="Arial" panose="020B0604020202020204" pitchFamily="34" charset="0"/>
                      </a:endParaRPr>
                    </a:p>
                  </a:txBody>
                  <a:tcPr>
                    <a:lnL cap="flat">
                      <a:noFill/>
                    </a:lnL>
                    <a:lnR cap="flat">
                      <a:noFill/>
                    </a:lnR>
                    <a:lnT>
                      <a:noFill/>
                    </a:lnT>
                    <a:lnB>
                      <a:noFill/>
                    </a:lnB>
                    <a:lnTlToBr>
                      <a:noFill/>
                    </a:lnTlToBr>
                    <a:lnBlToTr>
                      <a:noFill/>
                    </a:lnBlToTr>
                    <a:noFill/>
                  </a:tcPr>
                </a:tc>
              </a:tr>
              <a:tr h="11430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lgn="r">
                        <a:buNone/>
                      </a:pPr>
                      <a:r>
                        <a:rPr sz="2000">
                          <a:latin typeface="Arial" panose="020B0604020202020204" pitchFamily="34" charset="0"/>
                          <a:cs typeface="Arial" panose="020B0604020202020204" pitchFamily="34" charset="0"/>
                        </a:rPr>
                        <a:t>50</a:t>
                      </a:r>
                      <a:endParaRPr lang="en-US" sz="2000">
                        <a:latin typeface="Arial" panose="020B0604020202020204" pitchFamily="34" charset="0"/>
                        <a:cs typeface="Arial" panose="020B0604020202020204" pitchFamily="34" charset="0"/>
                      </a:endParaRPr>
                    </a:p>
                  </a:txBody>
                  <a:tcPr>
                    <a:lnL cap="flat">
                      <a:noFill/>
                    </a:lnL>
                    <a:lnR cap="flat">
                      <a:noFill/>
                    </a:lnR>
                    <a:lnT>
                      <a:noFill/>
                    </a:lnT>
                    <a:lnB>
                      <a:noFill/>
                    </a:lnB>
                    <a:lnTlToBr>
                      <a:noFill/>
                    </a:lnTlToBr>
                    <a:lnBlToTr>
                      <a:noFill/>
                    </a:lnBlToTr>
                    <a:noFill/>
                  </a:tcPr>
                </a:tc>
              </a:tr>
              <a:tr h="11430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lgn="r">
                        <a:buNone/>
                      </a:pPr>
                      <a:r>
                        <a:rPr sz="2000">
                          <a:latin typeface="Arial" panose="020B0604020202020204" pitchFamily="34" charset="0"/>
                          <a:cs typeface="Arial" panose="020B0604020202020204" pitchFamily="34" charset="0"/>
                        </a:rPr>
                        <a:t>0</a:t>
                      </a:r>
                      <a:endParaRPr lang="en-US" sz="2000">
                        <a:latin typeface="Arial" panose="020B0604020202020204" pitchFamily="34" charset="0"/>
                        <a:cs typeface="Arial" panose="020B0604020202020204" pitchFamily="34" charset="0"/>
                      </a:endParaRPr>
                    </a:p>
                  </a:txBody>
                  <a:tcPr>
                    <a:lnL cap="flat">
                      <a:noFill/>
                    </a:lnL>
                    <a:lnR cap="flat">
                      <a:noFill/>
                    </a:lnR>
                    <a:lnT>
                      <a:noFill/>
                    </a:lnT>
                    <a:lnB>
                      <a:noFill/>
                    </a:lnB>
                    <a:lnTlToBr>
                      <a:noFill/>
                    </a:lnTlToBr>
                    <a:lnBlToTr>
                      <a:noFill/>
                    </a:lnBlToTr>
                    <a:noFill/>
                  </a:tcPr>
                </a:tc>
              </a:tr>
              <a:tr h="11430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bg1"/>
                          </a:solidFill>
                          <a:latin typeface="Comic Sans MS" panose="030F0702030302020204" pitchFamily="66" charset="0"/>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bg1"/>
                          </a:solidFill>
                          <a:latin typeface="Comic Sans MS" panose="030F0702030302020204" pitchFamily="66" charset="0"/>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bg1"/>
                          </a:solidFill>
                          <a:latin typeface="Comic Sans MS" panose="030F0702030302020204" pitchFamily="66" charset="0"/>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bg1"/>
                          </a:solidFill>
                          <a:latin typeface="Comic Sans MS" panose="030F0702030302020204" pitchFamily="66" charset="0"/>
                        </a:defRPr>
                      </a:lvl5pPr>
                    </a:lstStyle>
                    <a:p>
                      <a:pPr marL="0" lvl="0" indent="0" algn="r">
                        <a:buNone/>
                      </a:pPr>
                      <a:r>
                        <a:rPr sz="2000">
                          <a:latin typeface="Arial" panose="020B0604020202020204" pitchFamily="34" charset="0"/>
                          <a:cs typeface="Arial" panose="020B0604020202020204" pitchFamily="34" charset="0"/>
                        </a:rPr>
                        <a:t>-50</a:t>
                      </a:r>
                      <a:endParaRPr lang="en-US" sz="2000">
                        <a:latin typeface="Arial" panose="020B0604020202020204" pitchFamily="34" charset="0"/>
                        <a:cs typeface="Arial" panose="020B0604020202020204" pitchFamily="34" charset="0"/>
                      </a:endParaRPr>
                    </a:p>
                  </a:txBody>
                  <a:tcPr>
                    <a:lnL cap="flat">
                      <a:noFill/>
                    </a:lnL>
                    <a:lnR cap="flat">
                      <a:noFill/>
                    </a:lnR>
                    <a:lnT>
                      <a:noFill/>
                    </a:lnT>
                    <a:lnB cap="flat">
                      <a:noFill/>
                    </a:lnB>
                    <a:lnTlToBr>
                      <a:noFill/>
                    </a:lnTlToBr>
                    <a:lnBlToTr>
                      <a:noFill/>
                    </a:lnBlToTr>
                    <a:noFill/>
                  </a:tcPr>
                </a:tc>
              </a:tr>
            </a:tbl>
          </a:graphicData>
        </a:graphic>
      </p:graphicFrame>
      <p:sp>
        <p:nvSpPr>
          <p:cNvPr id="26677" name="Text Box 171068"/>
          <p:cNvSpPr txBox="1"/>
          <p:nvPr/>
        </p:nvSpPr>
        <p:spPr>
          <a:xfrm>
            <a:off x="177800" y="685800"/>
            <a:ext cx="1676400" cy="398780"/>
          </a:xfrm>
          <a:prstGeom prst="rect">
            <a:avLst/>
          </a:prstGeom>
          <a:noFill/>
          <a:ln w="9525">
            <a:noFill/>
          </a:ln>
        </p:spPr>
        <p:txBody>
          <a:bodyPr anchor="t" anchorCtr="0">
            <a:spAutoFit/>
          </a:bodyPr>
          <a:p>
            <a:pPr>
              <a:spcBef>
                <a:spcPct val="50000"/>
              </a:spcBef>
            </a:pPr>
            <a:r>
              <a:rPr lang="en-US" sz="2000">
                <a:solidFill>
                  <a:schemeClr val="tx1"/>
                </a:solidFill>
                <a:cs typeface="Arial" panose="020B0604020202020204" pitchFamily="34" charset="0"/>
              </a:rPr>
              <a:t>Temp/</a:t>
            </a:r>
            <a:r>
              <a:rPr lang="en-US" sz="2000" baseline="30000">
                <a:solidFill>
                  <a:schemeClr val="tx1"/>
                </a:solidFill>
                <a:cs typeface="Arial" panose="020B0604020202020204" pitchFamily="34" charset="0"/>
              </a:rPr>
              <a:t>O</a:t>
            </a:r>
            <a:r>
              <a:rPr lang="en-US" sz="2000">
                <a:solidFill>
                  <a:schemeClr val="tx1"/>
                </a:solidFill>
                <a:cs typeface="Arial" panose="020B0604020202020204" pitchFamily="34" charset="0"/>
              </a:rPr>
              <a:t>C</a:t>
            </a:r>
            <a:endParaRPr lang="en-US" sz="2000">
              <a:solidFill>
                <a:schemeClr val="tx1"/>
              </a:solidFill>
              <a:cs typeface="Arial" panose="020B0604020202020204" pitchFamily="34" charset="0"/>
            </a:endParaRPr>
          </a:p>
        </p:txBody>
      </p:sp>
      <p:sp>
        <p:nvSpPr>
          <p:cNvPr id="26678" name="Text Box 171069"/>
          <p:cNvSpPr txBox="1"/>
          <p:nvPr/>
        </p:nvSpPr>
        <p:spPr>
          <a:xfrm>
            <a:off x="7696200" y="4876800"/>
            <a:ext cx="1447800" cy="398780"/>
          </a:xfrm>
          <a:prstGeom prst="rect">
            <a:avLst/>
          </a:prstGeom>
          <a:noFill/>
          <a:ln w="9525">
            <a:noFill/>
          </a:ln>
        </p:spPr>
        <p:txBody>
          <a:bodyPr anchor="t" anchorCtr="0">
            <a:spAutoFit/>
          </a:bodyPr>
          <a:p>
            <a:pPr>
              <a:spcBef>
                <a:spcPct val="50000"/>
              </a:spcBef>
            </a:pPr>
            <a:r>
              <a:rPr lang="en-US" sz="2000">
                <a:solidFill>
                  <a:schemeClr val="tx1"/>
                </a:solidFill>
                <a:cs typeface="Arial" panose="020B0604020202020204" pitchFamily="34" charset="0"/>
              </a:rPr>
              <a:t>Time/s</a:t>
            </a:r>
            <a:endParaRPr lang="en-US" sz="2000">
              <a:solidFill>
                <a:schemeClr val="tx1"/>
              </a:solidFill>
              <a:cs typeface="Arial" panose="020B0604020202020204" pitchFamily="34" charset="0"/>
            </a:endParaRPr>
          </a:p>
        </p:txBody>
      </p:sp>
      <p:grpSp>
        <p:nvGrpSpPr>
          <p:cNvPr id="171071" name="Group 171070"/>
          <p:cNvGrpSpPr/>
          <p:nvPr/>
        </p:nvGrpSpPr>
        <p:grpSpPr>
          <a:xfrm>
            <a:off x="2619375" y="4876800"/>
            <a:ext cx="6341745" cy="1689100"/>
            <a:chOff x="1824" y="3072"/>
            <a:chExt cx="2755" cy="1064"/>
          </a:xfrm>
        </p:grpSpPr>
        <p:sp>
          <p:nvSpPr>
            <p:cNvPr id="26680" name="Text Box 171071"/>
            <p:cNvSpPr txBox="1"/>
            <p:nvPr/>
          </p:nvSpPr>
          <p:spPr>
            <a:xfrm>
              <a:off x="1824" y="3303"/>
              <a:ext cx="2755" cy="833"/>
            </a:xfrm>
            <a:prstGeom prst="rect">
              <a:avLst/>
            </a:prstGeom>
            <a:solidFill>
              <a:schemeClr val="accent6">
                <a:lumMod val="50000"/>
              </a:schemeClr>
            </a:solidFill>
            <a:ln w="9525">
              <a:noFill/>
            </a:ln>
          </p:spPr>
          <p:txBody>
            <a:bodyPr anchor="t" anchorCtr="0">
              <a:spAutoFit/>
            </a:bodyPr>
            <a:p>
              <a:pPr>
                <a:spcBef>
                  <a:spcPct val="50000"/>
                </a:spcBef>
              </a:pPr>
              <a:r>
                <a:rPr lang="en-US" sz="2000">
                  <a:solidFill>
                    <a:schemeClr val="bg1"/>
                  </a:solidFill>
                  <a:cs typeface="Arial" panose="020B0604020202020204" pitchFamily="34" charset="0"/>
                </a:rPr>
                <a:t>This flat line shows where energy is being used to break bonds – this has to be done during melting.  The amount of energy needed to turn 1kg of a solid into a liquid is called the Specific Latent Heat of Fusion </a:t>
              </a:r>
              <a:r>
                <a:rPr lang="en-US" sz="2000" i="1">
                  <a:solidFill>
                    <a:schemeClr val="bg1"/>
                  </a:solidFill>
                  <a:cs typeface="Arial" panose="020B0604020202020204" pitchFamily="34" charset="0"/>
                </a:rPr>
                <a:t>L</a:t>
              </a:r>
              <a:r>
                <a:rPr lang="en-US" sz="2000">
                  <a:solidFill>
                    <a:schemeClr val="bg1"/>
                  </a:solidFill>
                  <a:cs typeface="Arial" panose="020B0604020202020204" pitchFamily="34" charset="0"/>
                </a:rPr>
                <a:t>.</a:t>
              </a:r>
              <a:endParaRPr lang="en-US" sz="2000">
                <a:solidFill>
                  <a:schemeClr val="bg1"/>
                </a:solidFill>
                <a:cs typeface="Arial" panose="020B0604020202020204" pitchFamily="34" charset="0"/>
              </a:endParaRPr>
            </a:p>
          </p:txBody>
        </p:sp>
        <p:sp>
          <p:nvSpPr>
            <p:cNvPr id="26681" name="Up Arrow 171072"/>
            <p:cNvSpPr/>
            <p:nvPr/>
          </p:nvSpPr>
          <p:spPr>
            <a:xfrm>
              <a:off x="2160" y="3072"/>
              <a:ext cx="288" cy="288"/>
            </a:xfrm>
            <a:prstGeom prst="upArrow">
              <a:avLst>
                <a:gd name="adj1" fmla="val 50000"/>
                <a:gd name="adj2" fmla="val 25000"/>
              </a:avLst>
            </a:prstGeom>
            <a:solidFill>
              <a:srgbClr val="0000FF"/>
            </a:solidFill>
            <a:ln w="9525" cap="flat" cmpd="sng">
              <a:solidFill>
                <a:srgbClr val="0000FF"/>
              </a:solidFill>
              <a:prstDash val="solid"/>
              <a:miter/>
              <a:headEnd type="none" w="med" len="med"/>
              <a:tailEnd type="none" w="med" len="med"/>
            </a:ln>
          </p:spPr>
          <p:txBody>
            <a:bodyPr anchor="t" anchorCtr="0"/>
            <a:p>
              <a:pPr algn="ctr"/>
              <a:endParaRPr lang="en-US" altLang="zh-CN" sz="2000">
                <a:solidFill>
                  <a:schemeClr val="tx1"/>
                </a:solidFill>
                <a:cs typeface="Arial" panose="020B0604020202020204" pitchFamily="34" charset="0"/>
              </a:endParaRPr>
            </a:p>
          </p:txBody>
        </p:sp>
      </p:grpSp>
      <p:grpSp>
        <p:nvGrpSpPr>
          <p:cNvPr id="171074" name="Group 171073"/>
          <p:cNvGrpSpPr/>
          <p:nvPr/>
        </p:nvGrpSpPr>
        <p:grpSpPr>
          <a:xfrm>
            <a:off x="1119188" y="1509713"/>
            <a:ext cx="6880000" cy="1938338"/>
            <a:chOff x="1242" y="951"/>
            <a:chExt cx="3797" cy="1221"/>
          </a:xfrm>
        </p:grpSpPr>
        <p:sp>
          <p:nvSpPr>
            <p:cNvPr id="26683" name="Text Box 171074"/>
            <p:cNvSpPr txBox="1"/>
            <p:nvPr/>
          </p:nvSpPr>
          <p:spPr>
            <a:xfrm>
              <a:off x="1242" y="951"/>
              <a:ext cx="2755" cy="1221"/>
            </a:xfrm>
            <a:prstGeom prst="rect">
              <a:avLst/>
            </a:prstGeom>
            <a:solidFill>
              <a:srgbClr val="339966"/>
            </a:solidFill>
            <a:ln w="9525">
              <a:noFill/>
            </a:ln>
          </p:spPr>
          <p:txBody>
            <a:bodyPr anchor="t" anchorCtr="0">
              <a:spAutoFit/>
            </a:bodyPr>
            <a:p>
              <a:pPr>
                <a:spcBef>
                  <a:spcPct val="50000"/>
                </a:spcBef>
              </a:pPr>
              <a:r>
                <a:rPr lang="en-US" sz="2000">
                  <a:solidFill>
                    <a:schemeClr val="tx1"/>
                  </a:solidFill>
                  <a:cs typeface="Arial" panose="020B0604020202020204" pitchFamily="34" charset="0"/>
                </a:rPr>
                <a:t>This flat line shows where energy is being used to push the particles further apart for evaporation.  The amount of energy needed to turn 1kg of a liquid into a gas is called the Specific Latent Heat of Vaporisation </a:t>
              </a:r>
              <a:r>
                <a:rPr lang="en-US" sz="2000" i="1">
                  <a:solidFill>
                    <a:schemeClr val="tx1"/>
                  </a:solidFill>
                  <a:cs typeface="Arial" panose="020B0604020202020204" pitchFamily="34" charset="0"/>
                </a:rPr>
                <a:t>L</a:t>
              </a:r>
              <a:r>
                <a:rPr lang="en-US" sz="2000">
                  <a:solidFill>
                    <a:schemeClr val="tx1"/>
                  </a:solidFill>
                  <a:cs typeface="Arial" panose="020B0604020202020204" pitchFamily="34" charset="0"/>
                </a:rPr>
                <a:t>.</a:t>
              </a:r>
              <a:endParaRPr lang="en-US" sz="2000">
                <a:solidFill>
                  <a:schemeClr val="tx1"/>
                </a:solidFill>
                <a:cs typeface="Arial" panose="020B0604020202020204" pitchFamily="34" charset="0"/>
              </a:endParaRPr>
            </a:p>
          </p:txBody>
        </p:sp>
        <p:sp>
          <p:nvSpPr>
            <p:cNvPr id="26684" name="Freeform 171075"/>
            <p:cNvSpPr/>
            <p:nvPr/>
          </p:nvSpPr>
          <p:spPr>
            <a:xfrm rot="5400000">
              <a:off x="4287" y="687"/>
              <a:ext cx="461" cy="1043"/>
            </a:xfrm>
            <a:custGeom>
              <a:avLst/>
              <a:gdLst/>
              <a:ahLst/>
              <a:cxnLst>
                <a:cxn ang="270">
                  <a:pos x="14571" y="0"/>
                </a:cxn>
                <a:cxn ang="90">
                  <a:pos x="14571" y="12158"/>
                </a:cxn>
                <a:cxn ang="90">
                  <a:pos x="1747" y="21600"/>
                </a:cxn>
                <a:cxn ang="0">
                  <a:pos x="21600" y="6079"/>
                </a:cxn>
              </a:cxnLst>
              <a:pathLst>
                <a:path w="21600" h="21600">
                  <a:moveTo>
                    <a:pt x="21600" y="6079"/>
                  </a:moveTo>
                  <a:lnTo>
                    <a:pt x="14571" y="0"/>
                  </a:lnTo>
                  <a:lnTo>
                    <a:pt x="14571" y="4369"/>
                  </a:lnTo>
                  <a:lnTo>
                    <a:pt x="12427" y="4369"/>
                  </a:lnTo>
                  <a:cubicBezTo>
                    <a:pt x="5564" y="4369"/>
                    <a:pt x="0" y="7856"/>
                    <a:pt x="0" y="12158"/>
                  </a:cubicBezTo>
                  <a:lnTo>
                    <a:pt x="0" y="21600"/>
                  </a:lnTo>
                  <a:lnTo>
                    <a:pt x="3495" y="21600"/>
                  </a:lnTo>
                  <a:lnTo>
                    <a:pt x="3495" y="12158"/>
                  </a:lnTo>
                  <a:cubicBezTo>
                    <a:pt x="3495" y="9745"/>
                    <a:pt x="7494" y="7789"/>
                    <a:pt x="12427" y="7789"/>
                  </a:cubicBezTo>
                  <a:lnTo>
                    <a:pt x="14571" y="7789"/>
                  </a:lnTo>
                  <a:lnTo>
                    <a:pt x="14571" y="12158"/>
                  </a:lnTo>
                  <a:close/>
                </a:path>
              </a:pathLst>
            </a:custGeom>
            <a:solidFill>
              <a:srgbClr val="339966"/>
            </a:solidFill>
            <a:ln w="9525" cap="flat" cmpd="sng">
              <a:solidFill>
                <a:srgbClr val="339966"/>
              </a:solidFill>
              <a:prstDash val="solid"/>
              <a:miter/>
              <a:headEnd type="none" w="med" len="med"/>
              <a:tailEnd type="none" w="med" len="med"/>
            </a:ln>
          </p:spPr>
          <p:txBody>
            <a:bodyPr/>
            <a:p>
              <a:endParaRPr lang="en-US" sz="2000">
                <a:solidFill>
                  <a:schemeClr val="tx1"/>
                </a:solidFill>
                <a:cs typeface="Arial" panose="020B0604020202020204" pitchFamily="34" charset="0"/>
              </a:endParaRPr>
            </a:p>
          </p:txBody>
        </p:sp>
      </p:grpSp>
      <p:sp>
        <p:nvSpPr>
          <p:cNvPr id="169986" name="Title 169985"/>
          <p:cNvSpPr>
            <a:spLocks noGrp="1"/>
          </p:cNvSpPr>
          <p:nvPr>
            <p:ph type="title"/>
          </p:nvPr>
        </p:nvSpPr>
        <p:spPr>
          <a:xfrm>
            <a:off x="-15875" y="-15875"/>
            <a:ext cx="9159240" cy="701675"/>
          </a:xfrm>
          <a:solidFill>
            <a:srgbClr val="282DBB"/>
          </a:solidFill>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lang="en-US" sz="4400" b="1" i="0" u="none" strike="noStrike" kern="1200" cap="none" spc="0" normalizeH="0" baseline="0" noProof="1">
                <a:solidFill>
                  <a:schemeClr val="bg1"/>
                </a:solidFill>
                <a:effectLst/>
                <a:latin typeface="+mj-lt"/>
                <a:ea typeface="+mj-ea"/>
                <a:cs typeface="+mj-cs"/>
              </a:rPr>
              <a:t>Heating Ice</a:t>
            </a:r>
            <a:endParaRPr kumimoji="0" lang="en-US" sz="4400" b="1" i="0" u="none" strike="noStrike" kern="1200" cap="none" spc="0" normalizeH="0" baseline="0" noProof="1">
              <a:solidFill>
                <a:schemeClr val="bg1"/>
              </a:solidFill>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1047"/>
                                        </p:tgtEl>
                                        <p:attrNameLst>
                                          <p:attrName>style.visibility</p:attrName>
                                        </p:attrNameLst>
                                      </p:cBhvr>
                                      <p:to>
                                        <p:strVal val="visible"/>
                                      </p:to>
                                    </p:set>
                                    <p:animEffect transition="in" filter="wipe(left)">
                                      <p:cBhvr>
                                        <p:cTn id="7" dur="500"/>
                                        <p:tgtEl>
                                          <p:spTgt spid="1710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1050"/>
                                        </p:tgtEl>
                                        <p:attrNameLst>
                                          <p:attrName>style.visibility</p:attrName>
                                        </p:attrNameLst>
                                      </p:cBhvr>
                                      <p:to>
                                        <p:strVal val="visible"/>
                                      </p:to>
                                    </p:set>
                                    <p:animEffect transition="in" filter="wipe(left)">
                                      <p:cBhvr>
                                        <p:cTn id="12" dur="500"/>
                                        <p:tgtEl>
                                          <p:spTgt spid="1710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1049"/>
                                        </p:tgtEl>
                                        <p:attrNameLst>
                                          <p:attrName>style.visibility</p:attrName>
                                        </p:attrNameLst>
                                      </p:cBhvr>
                                      <p:to>
                                        <p:strVal val="visible"/>
                                      </p:to>
                                    </p:set>
                                    <p:animEffect transition="in" filter="wipe(left)">
                                      <p:cBhvr>
                                        <p:cTn id="17" dur="500"/>
                                        <p:tgtEl>
                                          <p:spTgt spid="1710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1048"/>
                                        </p:tgtEl>
                                        <p:attrNameLst>
                                          <p:attrName>style.visibility</p:attrName>
                                        </p:attrNameLst>
                                      </p:cBhvr>
                                      <p:to>
                                        <p:strVal val="visible"/>
                                      </p:to>
                                    </p:set>
                                    <p:animEffect transition="in" filter="wipe(left)">
                                      <p:cBhvr>
                                        <p:cTn id="22" dur="500"/>
                                        <p:tgtEl>
                                          <p:spTgt spid="17104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1071"/>
                                        </p:tgtEl>
                                        <p:attrNameLst>
                                          <p:attrName>style.visibility</p:attrName>
                                        </p:attrNameLst>
                                      </p:cBhvr>
                                      <p:to>
                                        <p:strVal val="visible"/>
                                      </p:to>
                                    </p:set>
                                    <p:anim calcmode="lin" valueType="num">
                                      <p:cBhvr additive="base">
                                        <p:cTn id="27" dur="500" fill="hold"/>
                                        <p:tgtEl>
                                          <p:spTgt spid="171071"/>
                                        </p:tgtEl>
                                        <p:attrNameLst>
                                          <p:attrName>ppt_x</p:attrName>
                                        </p:attrNameLst>
                                      </p:cBhvr>
                                      <p:tavLst>
                                        <p:tav tm="0">
                                          <p:val>
                                            <p:strVal val="#ppt_x"/>
                                          </p:val>
                                        </p:tav>
                                        <p:tav tm="100000">
                                          <p:val>
                                            <p:strVal val="#ppt_x"/>
                                          </p:val>
                                        </p:tav>
                                      </p:tavLst>
                                    </p:anim>
                                    <p:anim calcmode="lin" valueType="num">
                                      <p:cBhvr additive="base">
                                        <p:cTn id="28" dur="500" fill="hold"/>
                                        <p:tgtEl>
                                          <p:spTgt spid="17107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171074"/>
                                        </p:tgtEl>
                                        <p:attrNameLst>
                                          <p:attrName>style.visibility</p:attrName>
                                        </p:attrNameLst>
                                      </p:cBhvr>
                                      <p:to>
                                        <p:strVal val="visible"/>
                                      </p:to>
                                    </p:set>
                                    <p:anim calcmode="lin" valueType="num">
                                      <p:cBhvr additive="base">
                                        <p:cTn id="33" dur="500" fill="hold"/>
                                        <p:tgtEl>
                                          <p:spTgt spid="171074"/>
                                        </p:tgtEl>
                                        <p:attrNameLst>
                                          <p:attrName>ppt_x</p:attrName>
                                        </p:attrNameLst>
                                      </p:cBhvr>
                                      <p:tavLst>
                                        <p:tav tm="0">
                                          <p:val>
                                            <p:strVal val="#ppt_x"/>
                                          </p:val>
                                        </p:tav>
                                        <p:tav tm="100000">
                                          <p:val>
                                            <p:strVal val="#ppt_x"/>
                                          </p:val>
                                        </p:tav>
                                      </p:tavLst>
                                    </p:anim>
                                    <p:anim calcmode="lin" valueType="num">
                                      <p:cBhvr additive="base">
                                        <p:cTn id="34" dur="500" fill="hold"/>
                                        <p:tgtEl>
                                          <p:spTgt spid="17107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Title 172033"/>
          <p:cNvSpPr>
            <a:spLocks noGrp="1"/>
          </p:cNvSpPr>
          <p:nvPr>
            <p:ph type="title"/>
          </p:nvPr>
        </p:nvSpPr>
        <p:spPr>
          <a:xfrm>
            <a:off x="12065" y="31750"/>
            <a:ext cx="9119870" cy="660400"/>
          </a:xfrm>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latin typeface="+mj-lt"/>
                <a:ea typeface="+mj-ea"/>
                <a:cs typeface="+mj-cs"/>
              </a:rPr>
              <a:t>Latent Heat of Fusion</a:t>
            </a:r>
            <a:endParaRPr kumimoji="0" sz="4400" b="1" i="0" u="none" strike="noStrike" kern="1200" cap="none" spc="0" normalizeH="0" baseline="0" noProof="1">
              <a:solidFill>
                <a:schemeClr val="bg1"/>
              </a:solidFill>
              <a:effectLst/>
              <a:latin typeface="+mj-lt"/>
              <a:ea typeface="+mj-ea"/>
              <a:cs typeface="+mj-cs"/>
            </a:endParaRPr>
          </a:p>
        </p:txBody>
      </p:sp>
      <p:sp>
        <p:nvSpPr>
          <p:cNvPr id="172036" name="Text Box 172035"/>
          <p:cNvSpPr txBox="1"/>
          <p:nvPr/>
        </p:nvSpPr>
        <p:spPr>
          <a:xfrm>
            <a:off x="0" y="1484313"/>
            <a:ext cx="9144000" cy="461645"/>
          </a:xfrm>
          <a:prstGeom prst="rect">
            <a:avLst/>
          </a:prstGeom>
          <a:solidFill>
            <a:srgbClr val="CC0000"/>
          </a:solidFill>
          <a:ln w="25400">
            <a:noFill/>
          </a:ln>
        </p:spPr>
        <p:txBody>
          <a:bodyPr lIns="90000" tIns="46800" rIns="90000" bIns="46800" anchor="t" anchorCtr="0">
            <a:spAutoFit/>
          </a:bodyPr>
          <a:p>
            <a:pPr algn="ctr">
              <a:spcBef>
                <a:spcPct val="50000"/>
              </a:spcBef>
            </a:pPr>
            <a:r>
              <a:rPr lang="en-US" sz="2400" b="1">
                <a:solidFill>
                  <a:schemeClr val="bg1"/>
                </a:solidFill>
                <a:cs typeface="Arial" panose="020B0604020202020204" pitchFamily="34" charset="0"/>
              </a:rPr>
              <a:t>Energy = mass x specific latent heat of fusion</a:t>
            </a:r>
            <a:endParaRPr lang="en-US" sz="2400" b="1">
              <a:solidFill>
                <a:schemeClr val="bg1"/>
              </a:solidFill>
              <a:cs typeface="Arial" panose="020B0604020202020204" pitchFamily="34" charset="0"/>
            </a:endParaRPr>
          </a:p>
        </p:txBody>
      </p:sp>
      <p:sp>
        <p:nvSpPr>
          <p:cNvPr id="172037" name="Text Box 172036"/>
          <p:cNvSpPr txBox="1"/>
          <p:nvPr/>
        </p:nvSpPr>
        <p:spPr>
          <a:xfrm>
            <a:off x="0" y="692150"/>
            <a:ext cx="9144000" cy="822325"/>
          </a:xfrm>
          <a:prstGeom prst="rect">
            <a:avLst/>
          </a:prstGeom>
          <a:noFill/>
          <a:ln w="25400">
            <a:noFill/>
          </a:ln>
        </p:spPr>
        <p:txBody>
          <a:bodyPr lIns="90000" tIns="46800" rIns="90000" bIns="46800" anchor="t" anchorCtr="0">
            <a:spAutoFit/>
          </a:bodyPr>
          <a:p>
            <a:pPr>
              <a:spcBef>
                <a:spcPct val="50000"/>
              </a:spcBef>
            </a:pPr>
            <a:r>
              <a:rPr lang="en-US">
                <a:solidFill>
                  <a:schemeClr val="tx1"/>
                </a:solidFill>
                <a:cs typeface="Arial" panose="020B0604020202020204" pitchFamily="34" charset="0"/>
              </a:rPr>
              <a:t>From the previous slide we can say that the energy needed to melt water is given by…</a:t>
            </a:r>
            <a:endParaRPr lang="en-US">
              <a:solidFill>
                <a:schemeClr val="tx1"/>
              </a:solidFill>
              <a:cs typeface="Arial" panose="020B0604020202020204" pitchFamily="34" charset="0"/>
            </a:endParaRPr>
          </a:p>
        </p:txBody>
      </p:sp>
      <p:sp>
        <p:nvSpPr>
          <p:cNvPr id="172038" name="Text Box 172037"/>
          <p:cNvSpPr txBox="1"/>
          <p:nvPr/>
        </p:nvSpPr>
        <p:spPr>
          <a:xfrm>
            <a:off x="-36512" y="2133600"/>
            <a:ext cx="4176712" cy="822325"/>
          </a:xfrm>
          <a:prstGeom prst="rect">
            <a:avLst/>
          </a:prstGeom>
          <a:noFill/>
          <a:ln w="25400">
            <a:noFill/>
          </a:ln>
        </p:spPr>
        <p:txBody>
          <a:bodyPr lIns="90000" tIns="46800" rIns="90000" bIns="46800" anchor="t" anchorCtr="0">
            <a:spAutoFit/>
          </a:bodyPr>
          <a:p>
            <a:pPr>
              <a:spcBef>
                <a:spcPct val="50000"/>
              </a:spcBef>
            </a:pPr>
            <a:r>
              <a:rPr lang="en-US">
                <a:solidFill>
                  <a:schemeClr val="tx1"/>
                </a:solidFill>
                <a:cs typeface="Arial" panose="020B0604020202020204" pitchFamily="34" charset="0"/>
              </a:rPr>
              <a:t>To work out L experimentally you could…</a:t>
            </a:r>
            <a:endParaRPr lang="en-US">
              <a:solidFill>
                <a:schemeClr val="tx1"/>
              </a:solidFill>
              <a:cs typeface="Arial" panose="020B0604020202020204" pitchFamily="34" charset="0"/>
            </a:endParaRPr>
          </a:p>
        </p:txBody>
      </p:sp>
      <p:sp>
        <p:nvSpPr>
          <p:cNvPr id="27654" name="Rectangle 172039"/>
          <p:cNvSpPr/>
          <p:nvPr/>
        </p:nvSpPr>
        <p:spPr>
          <a:xfrm>
            <a:off x="4356100" y="1989138"/>
            <a:ext cx="4787900" cy="4868862"/>
          </a:xfrm>
          <a:prstGeom prst="rect">
            <a:avLst/>
          </a:prstGeom>
          <a:solidFill>
            <a:schemeClr val="bg1"/>
          </a:solidFill>
          <a:ln w="25400" cap="flat" cmpd="sng">
            <a:solidFill>
              <a:schemeClr val="bg1"/>
            </a:solidFill>
            <a:prstDash val="solid"/>
            <a:miter/>
            <a:headEnd type="none" w="med" len="med"/>
            <a:tailEnd type="none" w="lg" len="med"/>
          </a:ln>
        </p:spPr>
        <p:txBody>
          <a:bodyPr anchor="t" anchorCtr="0"/>
          <a:p>
            <a:pPr algn="ctr"/>
            <a:endParaRPr lang="en-US" altLang="zh-CN">
              <a:solidFill>
                <a:schemeClr val="tx1"/>
              </a:solidFill>
              <a:cs typeface="Arial" panose="020B0604020202020204" pitchFamily="34" charset="0"/>
            </a:endParaRPr>
          </a:p>
        </p:txBody>
      </p:sp>
      <p:grpSp>
        <p:nvGrpSpPr>
          <p:cNvPr id="172082" name="Group 172081"/>
          <p:cNvGrpSpPr/>
          <p:nvPr/>
        </p:nvGrpSpPr>
        <p:grpSpPr>
          <a:xfrm>
            <a:off x="4500563" y="2060575"/>
            <a:ext cx="2446337" cy="4797425"/>
            <a:chOff x="2835" y="1298"/>
            <a:chExt cx="1541" cy="3022"/>
          </a:xfrm>
        </p:grpSpPr>
        <p:pic>
          <p:nvPicPr>
            <p:cNvPr id="27656" name="Picture 172040" descr="BEAK_LF"/>
            <p:cNvPicPr>
              <a:picLocks noChangeAspect="1"/>
            </p:cNvPicPr>
            <p:nvPr/>
          </p:nvPicPr>
          <p:blipFill>
            <a:blip r:embed="rId1"/>
            <a:stretch>
              <a:fillRect/>
            </a:stretch>
          </p:blipFill>
          <p:spPr>
            <a:xfrm>
              <a:off x="3651" y="3430"/>
              <a:ext cx="712" cy="890"/>
            </a:xfrm>
            <a:prstGeom prst="rect">
              <a:avLst/>
            </a:prstGeom>
            <a:noFill/>
            <a:ln w="9525">
              <a:noFill/>
            </a:ln>
          </p:spPr>
        </p:pic>
        <p:sp>
          <p:nvSpPr>
            <p:cNvPr id="27657" name="Straight Connector 172043"/>
            <p:cNvSpPr/>
            <p:nvPr/>
          </p:nvSpPr>
          <p:spPr>
            <a:xfrm flipV="1">
              <a:off x="4082" y="1480"/>
              <a:ext cx="0" cy="861"/>
            </a:xfrm>
            <a:prstGeom prst="line">
              <a:avLst/>
            </a:prstGeom>
            <a:ln w="25400" cap="flat" cmpd="sng">
              <a:solidFill>
                <a:schemeClr val="tx1"/>
              </a:solidFill>
              <a:prstDash val="solid"/>
              <a:round/>
              <a:headEnd type="none" w="med" len="med"/>
              <a:tailEnd type="none" w="lg" len="med"/>
            </a:ln>
          </p:spPr>
        </p:sp>
        <p:sp>
          <p:nvSpPr>
            <p:cNvPr id="27658" name="Straight Connector 172044"/>
            <p:cNvSpPr/>
            <p:nvPr/>
          </p:nvSpPr>
          <p:spPr>
            <a:xfrm flipV="1">
              <a:off x="3991" y="2024"/>
              <a:ext cx="0" cy="317"/>
            </a:xfrm>
            <a:prstGeom prst="line">
              <a:avLst/>
            </a:prstGeom>
            <a:ln w="25400" cap="flat" cmpd="sng">
              <a:solidFill>
                <a:schemeClr val="tx1"/>
              </a:solidFill>
              <a:prstDash val="solid"/>
              <a:round/>
              <a:headEnd type="none" w="med" len="med"/>
              <a:tailEnd type="none" w="lg" len="med"/>
            </a:ln>
          </p:spPr>
        </p:sp>
        <p:sp>
          <p:nvSpPr>
            <p:cNvPr id="27659" name="Straight Connector 172045"/>
            <p:cNvSpPr/>
            <p:nvPr/>
          </p:nvSpPr>
          <p:spPr>
            <a:xfrm flipH="1">
              <a:off x="3084" y="2024"/>
              <a:ext cx="907" cy="0"/>
            </a:xfrm>
            <a:prstGeom prst="line">
              <a:avLst/>
            </a:prstGeom>
            <a:ln w="25400" cap="flat" cmpd="sng">
              <a:solidFill>
                <a:schemeClr val="tx1"/>
              </a:solidFill>
              <a:prstDash val="solid"/>
              <a:round/>
              <a:headEnd type="none" w="med" len="med"/>
              <a:tailEnd type="none" w="lg" len="med"/>
            </a:ln>
          </p:spPr>
        </p:sp>
        <p:sp>
          <p:nvSpPr>
            <p:cNvPr id="27660" name="Straight Connector 172046"/>
            <p:cNvSpPr/>
            <p:nvPr/>
          </p:nvSpPr>
          <p:spPr>
            <a:xfrm flipH="1">
              <a:off x="3084" y="1480"/>
              <a:ext cx="998" cy="0"/>
            </a:xfrm>
            <a:prstGeom prst="line">
              <a:avLst/>
            </a:prstGeom>
            <a:ln w="25400" cap="flat" cmpd="sng">
              <a:solidFill>
                <a:schemeClr val="tx1"/>
              </a:solidFill>
              <a:prstDash val="solid"/>
              <a:round/>
              <a:headEnd type="none" w="med" len="med"/>
              <a:tailEnd type="none" w="lg" len="med"/>
            </a:ln>
          </p:spPr>
        </p:sp>
        <p:grpSp>
          <p:nvGrpSpPr>
            <p:cNvPr id="27661" name="Group 172047"/>
            <p:cNvGrpSpPr/>
            <p:nvPr/>
          </p:nvGrpSpPr>
          <p:grpSpPr>
            <a:xfrm>
              <a:off x="3266" y="1298"/>
              <a:ext cx="363" cy="363"/>
              <a:chOff x="521" y="1298"/>
              <a:chExt cx="363" cy="363"/>
            </a:xfrm>
          </p:grpSpPr>
          <p:sp>
            <p:nvSpPr>
              <p:cNvPr id="27662" name="Oval 172048"/>
              <p:cNvSpPr/>
              <p:nvPr/>
            </p:nvSpPr>
            <p:spPr>
              <a:xfrm>
                <a:off x="521" y="1298"/>
                <a:ext cx="363" cy="363"/>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a:solidFill>
                    <a:schemeClr val="tx1"/>
                  </a:solidFill>
                  <a:cs typeface="Arial" panose="020B0604020202020204" pitchFamily="34" charset="0"/>
                </a:endParaRPr>
              </a:p>
            </p:txBody>
          </p:sp>
          <p:sp>
            <p:nvSpPr>
              <p:cNvPr id="27663" name="Text Box 172049"/>
              <p:cNvSpPr txBox="1"/>
              <p:nvPr/>
            </p:nvSpPr>
            <p:spPr>
              <a:xfrm>
                <a:off x="567" y="1344"/>
                <a:ext cx="272" cy="288"/>
              </a:xfrm>
              <a:prstGeom prst="rect">
                <a:avLst/>
              </a:prstGeom>
              <a:noFill/>
              <a:ln w="25400">
                <a:noFill/>
              </a:ln>
            </p:spPr>
            <p:txBody>
              <a:bodyPr lIns="90000" tIns="46800" rIns="90000" bIns="46800" anchor="t" anchorCtr="0">
                <a:spAutoFit/>
              </a:bodyPr>
              <a:p>
                <a:pPr algn="ctr">
                  <a:spcBef>
                    <a:spcPct val="50000"/>
                  </a:spcBef>
                </a:pPr>
                <a:r>
                  <a:rPr lang="en-US">
                    <a:solidFill>
                      <a:schemeClr val="tx1"/>
                    </a:solidFill>
                    <a:cs typeface="Arial" panose="020B0604020202020204" pitchFamily="34" charset="0"/>
                  </a:rPr>
                  <a:t>A</a:t>
                </a:r>
                <a:endParaRPr lang="en-US">
                  <a:solidFill>
                    <a:schemeClr val="tx1"/>
                  </a:solidFill>
                  <a:cs typeface="Arial" panose="020B0604020202020204" pitchFamily="34" charset="0"/>
                </a:endParaRPr>
              </a:p>
            </p:txBody>
          </p:sp>
        </p:grpSp>
        <p:sp>
          <p:nvSpPr>
            <p:cNvPr id="27664" name="Straight Connector 172050"/>
            <p:cNvSpPr/>
            <p:nvPr/>
          </p:nvSpPr>
          <p:spPr>
            <a:xfrm flipV="1">
              <a:off x="3810" y="1480"/>
              <a:ext cx="0" cy="544"/>
            </a:xfrm>
            <a:prstGeom prst="line">
              <a:avLst/>
            </a:prstGeom>
            <a:ln w="25400" cap="flat" cmpd="sng">
              <a:solidFill>
                <a:schemeClr val="tx1"/>
              </a:solidFill>
              <a:prstDash val="solid"/>
              <a:round/>
              <a:headEnd type="triangle" w="lg" len="med"/>
              <a:tailEnd type="triangle" w="lg" len="med"/>
            </a:ln>
          </p:spPr>
        </p:sp>
        <p:grpSp>
          <p:nvGrpSpPr>
            <p:cNvPr id="27665" name="Group 172051"/>
            <p:cNvGrpSpPr/>
            <p:nvPr/>
          </p:nvGrpSpPr>
          <p:grpSpPr>
            <a:xfrm>
              <a:off x="3628" y="1570"/>
              <a:ext cx="363" cy="363"/>
              <a:chOff x="521" y="1298"/>
              <a:chExt cx="363" cy="363"/>
            </a:xfrm>
          </p:grpSpPr>
          <p:sp>
            <p:nvSpPr>
              <p:cNvPr id="27666" name="Oval 172052"/>
              <p:cNvSpPr/>
              <p:nvPr/>
            </p:nvSpPr>
            <p:spPr>
              <a:xfrm>
                <a:off x="521" y="1298"/>
                <a:ext cx="363" cy="363"/>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a:solidFill>
                    <a:schemeClr val="tx1"/>
                  </a:solidFill>
                  <a:cs typeface="Arial" panose="020B0604020202020204" pitchFamily="34" charset="0"/>
                </a:endParaRPr>
              </a:p>
            </p:txBody>
          </p:sp>
          <p:sp>
            <p:nvSpPr>
              <p:cNvPr id="27667" name="Text Box 172053"/>
              <p:cNvSpPr txBox="1"/>
              <p:nvPr/>
            </p:nvSpPr>
            <p:spPr>
              <a:xfrm>
                <a:off x="567" y="1344"/>
                <a:ext cx="272" cy="288"/>
              </a:xfrm>
              <a:prstGeom prst="rect">
                <a:avLst/>
              </a:prstGeom>
              <a:noFill/>
              <a:ln w="25400">
                <a:noFill/>
              </a:ln>
            </p:spPr>
            <p:txBody>
              <a:bodyPr lIns="90000" tIns="46800" rIns="90000" bIns="46800" anchor="t" anchorCtr="0">
                <a:spAutoFit/>
              </a:bodyPr>
              <a:p>
                <a:pPr algn="ctr">
                  <a:spcBef>
                    <a:spcPct val="50000"/>
                  </a:spcBef>
                </a:pPr>
                <a:r>
                  <a:rPr lang="en-US">
                    <a:solidFill>
                      <a:schemeClr val="tx1"/>
                    </a:solidFill>
                    <a:cs typeface="Arial" panose="020B0604020202020204" pitchFamily="34" charset="0"/>
                  </a:rPr>
                  <a:t>V</a:t>
                </a:r>
                <a:endParaRPr lang="en-US">
                  <a:solidFill>
                    <a:schemeClr val="tx1"/>
                  </a:solidFill>
                  <a:cs typeface="Arial" panose="020B0604020202020204" pitchFamily="34" charset="0"/>
                </a:endParaRPr>
              </a:p>
            </p:txBody>
          </p:sp>
        </p:grpSp>
        <p:sp>
          <p:nvSpPr>
            <p:cNvPr id="27668" name="Oval 172054"/>
            <p:cNvSpPr/>
            <p:nvPr/>
          </p:nvSpPr>
          <p:spPr>
            <a:xfrm>
              <a:off x="3039" y="1434"/>
              <a:ext cx="91" cy="91"/>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a:solidFill>
                  <a:schemeClr val="tx1"/>
                </a:solidFill>
                <a:cs typeface="Arial" panose="020B0604020202020204" pitchFamily="34" charset="0"/>
              </a:endParaRPr>
            </a:p>
          </p:txBody>
        </p:sp>
        <p:sp>
          <p:nvSpPr>
            <p:cNvPr id="27669" name="Oval 172055"/>
            <p:cNvSpPr/>
            <p:nvPr/>
          </p:nvSpPr>
          <p:spPr>
            <a:xfrm>
              <a:off x="3039" y="1979"/>
              <a:ext cx="91" cy="91"/>
            </a:xfrm>
            <a:prstGeom prst="ellipse">
              <a:avLst/>
            </a:prstGeom>
            <a:solidFill>
              <a:schemeClr val="bg1"/>
            </a:solidFill>
            <a:ln w="25400" cap="flat" cmpd="sng">
              <a:solidFill>
                <a:schemeClr val="tx1"/>
              </a:solidFill>
              <a:prstDash val="solid"/>
              <a:round/>
              <a:headEnd type="none" w="med" len="med"/>
              <a:tailEnd type="none" w="lg" len="med"/>
            </a:ln>
          </p:spPr>
          <p:txBody>
            <a:bodyPr anchor="t" anchorCtr="0"/>
            <a:p>
              <a:pPr algn="ctr"/>
              <a:endParaRPr lang="en-US" altLang="zh-CN">
                <a:solidFill>
                  <a:schemeClr val="tx1"/>
                </a:solidFill>
                <a:cs typeface="Arial" panose="020B0604020202020204" pitchFamily="34" charset="0"/>
              </a:endParaRPr>
            </a:p>
          </p:txBody>
        </p:sp>
        <p:sp>
          <p:nvSpPr>
            <p:cNvPr id="27670" name="Text Box 172056"/>
            <p:cNvSpPr txBox="1"/>
            <p:nvPr/>
          </p:nvSpPr>
          <p:spPr>
            <a:xfrm>
              <a:off x="2835" y="1616"/>
              <a:ext cx="476" cy="288"/>
            </a:xfrm>
            <a:prstGeom prst="rect">
              <a:avLst/>
            </a:prstGeom>
            <a:noFill/>
            <a:ln w="25400">
              <a:noFill/>
            </a:ln>
          </p:spPr>
          <p:txBody>
            <a:bodyPr lIns="90000" tIns="46800" rIns="90000" bIns="46800" anchor="t" anchorCtr="0">
              <a:spAutoFit/>
            </a:bodyPr>
            <a:p>
              <a:pPr>
                <a:spcBef>
                  <a:spcPct val="50000"/>
                </a:spcBef>
              </a:pPr>
              <a:r>
                <a:rPr lang="en-US">
                  <a:solidFill>
                    <a:schemeClr val="tx1"/>
                  </a:solidFill>
                  <a:cs typeface="Arial" panose="020B0604020202020204" pitchFamily="34" charset="0"/>
                </a:rPr>
                <a:t>12V</a:t>
              </a:r>
              <a:endParaRPr lang="en-US">
                <a:solidFill>
                  <a:schemeClr val="tx1"/>
                </a:solidFill>
                <a:cs typeface="Arial" panose="020B0604020202020204" pitchFamily="34" charset="0"/>
              </a:endParaRPr>
            </a:p>
          </p:txBody>
        </p:sp>
        <p:sp>
          <p:nvSpPr>
            <p:cNvPr id="27671" name="Rectangle 172042"/>
            <p:cNvSpPr/>
            <p:nvPr/>
          </p:nvSpPr>
          <p:spPr>
            <a:xfrm>
              <a:off x="3923" y="2160"/>
              <a:ext cx="181" cy="408"/>
            </a:xfrm>
            <a:prstGeom prst="rect">
              <a:avLst/>
            </a:prstGeom>
            <a:gradFill rotWithShape="1">
              <a:gsLst>
                <a:gs pos="0">
                  <a:srgbClr val="825600">
                    <a:alpha val="100000"/>
                  </a:srgbClr>
                </a:gs>
                <a:gs pos="13000">
                  <a:srgbClr val="FFA800">
                    <a:alpha val="100000"/>
                  </a:srgbClr>
                </a:gs>
                <a:gs pos="28000">
                  <a:srgbClr val="825600">
                    <a:alpha val="100000"/>
                  </a:srgbClr>
                </a:gs>
                <a:gs pos="42999">
                  <a:srgbClr val="FFA800">
                    <a:alpha val="100000"/>
                  </a:srgbClr>
                </a:gs>
                <a:gs pos="58000">
                  <a:srgbClr val="825600">
                    <a:alpha val="100000"/>
                  </a:srgbClr>
                </a:gs>
                <a:gs pos="72000">
                  <a:srgbClr val="FFA800">
                    <a:alpha val="100000"/>
                  </a:srgbClr>
                </a:gs>
                <a:gs pos="87000">
                  <a:srgbClr val="825600">
                    <a:alpha val="100000"/>
                  </a:srgbClr>
                </a:gs>
                <a:gs pos="100000">
                  <a:srgbClr val="FFA800">
                    <a:alpha val="100000"/>
                  </a:srgbClr>
                </a:gs>
              </a:gsLst>
              <a:lin ang="2700000" scaled="1"/>
              <a:tileRect/>
            </a:gradFill>
            <a:ln w="12700" cap="flat" cmpd="sng">
              <a:solidFill>
                <a:schemeClr val="tx1"/>
              </a:solidFill>
              <a:prstDash val="solid"/>
              <a:miter/>
              <a:headEnd type="none" w="med" len="med"/>
              <a:tailEnd type="none" w="lg" len="med"/>
            </a:ln>
          </p:spPr>
          <p:txBody>
            <a:bodyPr anchor="t" anchorCtr="0"/>
            <a:p>
              <a:pPr algn="ctr"/>
              <a:endParaRPr lang="en-US" altLang="zh-CN">
                <a:solidFill>
                  <a:schemeClr val="tx1"/>
                </a:solidFill>
                <a:cs typeface="Arial" panose="020B0604020202020204" pitchFamily="34" charset="0"/>
              </a:endParaRPr>
            </a:p>
          </p:txBody>
        </p:sp>
        <p:pic>
          <p:nvPicPr>
            <p:cNvPr id="27672" name="Picture 172057" descr="FUNNEL"/>
            <p:cNvPicPr>
              <a:picLocks noChangeAspect="1"/>
            </p:cNvPicPr>
            <p:nvPr/>
          </p:nvPicPr>
          <p:blipFill>
            <a:blip r:embed="rId2"/>
            <a:stretch>
              <a:fillRect/>
            </a:stretch>
          </p:blipFill>
          <p:spPr>
            <a:xfrm>
              <a:off x="3742" y="2750"/>
              <a:ext cx="596" cy="773"/>
            </a:xfrm>
            <a:prstGeom prst="rect">
              <a:avLst/>
            </a:prstGeom>
            <a:noFill/>
            <a:ln w="9525">
              <a:noFill/>
            </a:ln>
          </p:spPr>
        </p:pic>
        <p:sp>
          <p:nvSpPr>
            <p:cNvPr id="27673" name="Freeform 172058" descr="Bouquet"/>
            <p:cNvSpPr/>
            <p:nvPr/>
          </p:nvSpPr>
          <p:spPr>
            <a:xfrm>
              <a:off x="3726" y="2582"/>
              <a:ext cx="650" cy="310"/>
            </a:xfrm>
            <a:custGeom>
              <a:avLst/>
              <a:gdLst/>
              <a:ahLst/>
              <a:cxnLst/>
              <a:pathLst>
                <a:path w="650" h="310">
                  <a:moveTo>
                    <a:pt x="144" y="279"/>
                  </a:moveTo>
                  <a:cubicBezTo>
                    <a:pt x="315" y="299"/>
                    <a:pt x="296" y="305"/>
                    <a:pt x="470" y="298"/>
                  </a:cubicBezTo>
                  <a:cubicBezTo>
                    <a:pt x="479" y="292"/>
                    <a:pt x="607" y="240"/>
                    <a:pt x="614" y="231"/>
                  </a:cubicBezTo>
                  <a:cubicBezTo>
                    <a:pt x="650" y="186"/>
                    <a:pt x="550" y="146"/>
                    <a:pt x="518" y="125"/>
                  </a:cubicBezTo>
                  <a:cubicBezTo>
                    <a:pt x="508" y="140"/>
                    <a:pt x="490" y="188"/>
                    <a:pt x="480" y="125"/>
                  </a:cubicBezTo>
                  <a:cubicBezTo>
                    <a:pt x="477" y="103"/>
                    <a:pt x="512" y="74"/>
                    <a:pt x="470" y="116"/>
                  </a:cubicBezTo>
                  <a:cubicBezTo>
                    <a:pt x="457" y="113"/>
                    <a:pt x="442" y="114"/>
                    <a:pt x="432" y="106"/>
                  </a:cubicBezTo>
                  <a:cubicBezTo>
                    <a:pt x="424" y="100"/>
                    <a:pt x="432" y="77"/>
                    <a:pt x="422" y="77"/>
                  </a:cubicBezTo>
                  <a:cubicBezTo>
                    <a:pt x="412" y="77"/>
                    <a:pt x="416" y="96"/>
                    <a:pt x="413" y="106"/>
                  </a:cubicBezTo>
                  <a:cubicBezTo>
                    <a:pt x="409" y="119"/>
                    <a:pt x="406" y="131"/>
                    <a:pt x="403" y="144"/>
                  </a:cubicBezTo>
                  <a:cubicBezTo>
                    <a:pt x="387" y="121"/>
                    <a:pt x="359" y="76"/>
                    <a:pt x="336" y="68"/>
                  </a:cubicBezTo>
                  <a:cubicBezTo>
                    <a:pt x="326" y="65"/>
                    <a:pt x="307" y="48"/>
                    <a:pt x="307" y="58"/>
                  </a:cubicBezTo>
                  <a:cubicBezTo>
                    <a:pt x="307" y="70"/>
                    <a:pt x="326" y="71"/>
                    <a:pt x="336" y="77"/>
                  </a:cubicBezTo>
                  <a:cubicBezTo>
                    <a:pt x="309" y="0"/>
                    <a:pt x="236" y="34"/>
                    <a:pt x="202" y="87"/>
                  </a:cubicBezTo>
                  <a:cubicBezTo>
                    <a:pt x="164" y="74"/>
                    <a:pt x="144" y="58"/>
                    <a:pt x="115" y="29"/>
                  </a:cubicBezTo>
                  <a:cubicBezTo>
                    <a:pt x="109" y="39"/>
                    <a:pt x="100" y="47"/>
                    <a:pt x="96" y="58"/>
                  </a:cubicBezTo>
                  <a:cubicBezTo>
                    <a:pt x="90" y="73"/>
                    <a:pt x="100" y="98"/>
                    <a:pt x="86" y="106"/>
                  </a:cubicBezTo>
                  <a:cubicBezTo>
                    <a:pt x="61" y="121"/>
                    <a:pt x="29" y="113"/>
                    <a:pt x="0" y="116"/>
                  </a:cubicBezTo>
                  <a:cubicBezTo>
                    <a:pt x="13" y="119"/>
                    <a:pt x="29" y="115"/>
                    <a:pt x="38" y="125"/>
                  </a:cubicBezTo>
                  <a:cubicBezTo>
                    <a:pt x="51" y="140"/>
                    <a:pt x="38" y="250"/>
                    <a:pt x="38" y="250"/>
                  </a:cubicBezTo>
                  <a:cubicBezTo>
                    <a:pt x="27" y="310"/>
                    <a:pt x="144" y="250"/>
                    <a:pt x="144" y="279"/>
                  </a:cubicBezTo>
                  <a:close/>
                </a:path>
              </a:pathLst>
            </a:custGeom>
            <a:blipFill rotWithShape="1">
              <a:blip r:embed="rId3"/>
            </a:blipFill>
            <a:ln w="9525" cap="flat" cmpd="sng">
              <a:solidFill>
                <a:srgbClr val="000000"/>
              </a:solidFill>
              <a:prstDash val="solid"/>
              <a:round/>
              <a:headEnd type="none" w="med" len="med"/>
              <a:tailEnd type="none" w="lg" len="med"/>
            </a:ln>
          </p:spPr>
          <p:txBody>
            <a:bodyPr/>
            <a:p>
              <a:endParaRPr lang="en-US">
                <a:solidFill>
                  <a:schemeClr val="tx1"/>
                </a:solidFill>
                <a:cs typeface="Arial" panose="020B0604020202020204" pitchFamily="34" charset="0"/>
              </a:endParaRPr>
            </a:p>
          </p:txBody>
        </p:sp>
      </p:grpSp>
      <p:grpSp>
        <p:nvGrpSpPr>
          <p:cNvPr id="172079" name="Group 172078"/>
          <p:cNvGrpSpPr/>
          <p:nvPr/>
        </p:nvGrpSpPr>
        <p:grpSpPr>
          <a:xfrm>
            <a:off x="7669213" y="4098925"/>
            <a:ext cx="1150937" cy="2759075"/>
            <a:chOff x="4241" y="2582"/>
            <a:chExt cx="725" cy="1738"/>
          </a:xfrm>
        </p:grpSpPr>
        <p:pic>
          <p:nvPicPr>
            <p:cNvPr id="27675" name="Picture 172060" descr="FUNNEL"/>
            <p:cNvPicPr>
              <a:picLocks noChangeAspect="1"/>
            </p:cNvPicPr>
            <p:nvPr/>
          </p:nvPicPr>
          <p:blipFill>
            <a:blip r:embed="rId2"/>
            <a:stretch>
              <a:fillRect/>
            </a:stretch>
          </p:blipFill>
          <p:spPr>
            <a:xfrm>
              <a:off x="4332" y="2750"/>
              <a:ext cx="596" cy="773"/>
            </a:xfrm>
            <a:prstGeom prst="rect">
              <a:avLst/>
            </a:prstGeom>
            <a:noFill/>
            <a:ln w="9525">
              <a:noFill/>
            </a:ln>
          </p:spPr>
        </p:pic>
        <p:sp>
          <p:nvSpPr>
            <p:cNvPr id="27676" name="Freeform 172061" descr="Bouquet"/>
            <p:cNvSpPr/>
            <p:nvPr/>
          </p:nvSpPr>
          <p:spPr>
            <a:xfrm>
              <a:off x="4316" y="2582"/>
              <a:ext cx="650" cy="310"/>
            </a:xfrm>
            <a:custGeom>
              <a:avLst/>
              <a:gdLst/>
              <a:ahLst/>
              <a:cxnLst/>
              <a:pathLst>
                <a:path w="650" h="310">
                  <a:moveTo>
                    <a:pt x="144" y="279"/>
                  </a:moveTo>
                  <a:cubicBezTo>
                    <a:pt x="315" y="299"/>
                    <a:pt x="296" y="305"/>
                    <a:pt x="470" y="298"/>
                  </a:cubicBezTo>
                  <a:cubicBezTo>
                    <a:pt x="479" y="292"/>
                    <a:pt x="607" y="240"/>
                    <a:pt x="614" y="231"/>
                  </a:cubicBezTo>
                  <a:cubicBezTo>
                    <a:pt x="650" y="186"/>
                    <a:pt x="550" y="146"/>
                    <a:pt x="518" y="125"/>
                  </a:cubicBezTo>
                  <a:cubicBezTo>
                    <a:pt x="508" y="140"/>
                    <a:pt x="490" y="188"/>
                    <a:pt x="480" y="125"/>
                  </a:cubicBezTo>
                  <a:cubicBezTo>
                    <a:pt x="477" y="103"/>
                    <a:pt x="512" y="74"/>
                    <a:pt x="470" y="116"/>
                  </a:cubicBezTo>
                  <a:cubicBezTo>
                    <a:pt x="457" y="113"/>
                    <a:pt x="442" y="114"/>
                    <a:pt x="432" y="106"/>
                  </a:cubicBezTo>
                  <a:cubicBezTo>
                    <a:pt x="424" y="100"/>
                    <a:pt x="432" y="77"/>
                    <a:pt x="422" y="77"/>
                  </a:cubicBezTo>
                  <a:cubicBezTo>
                    <a:pt x="412" y="77"/>
                    <a:pt x="416" y="96"/>
                    <a:pt x="413" y="106"/>
                  </a:cubicBezTo>
                  <a:cubicBezTo>
                    <a:pt x="409" y="119"/>
                    <a:pt x="406" y="131"/>
                    <a:pt x="403" y="144"/>
                  </a:cubicBezTo>
                  <a:cubicBezTo>
                    <a:pt x="387" y="121"/>
                    <a:pt x="359" y="76"/>
                    <a:pt x="336" y="68"/>
                  </a:cubicBezTo>
                  <a:cubicBezTo>
                    <a:pt x="326" y="65"/>
                    <a:pt x="307" y="48"/>
                    <a:pt x="307" y="58"/>
                  </a:cubicBezTo>
                  <a:cubicBezTo>
                    <a:pt x="307" y="70"/>
                    <a:pt x="326" y="71"/>
                    <a:pt x="336" y="77"/>
                  </a:cubicBezTo>
                  <a:cubicBezTo>
                    <a:pt x="309" y="0"/>
                    <a:pt x="236" y="34"/>
                    <a:pt x="202" y="87"/>
                  </a:cubicBezTo>
                  <a:cubicBezTo>
                    <a:pt x="164" y="74"/>
                    <a:pt x="144" y="58"/>
                    <a:pt x="115" y="29"/>
                  </a:cubicBezTo>
                  <a:cubicBezTo>
                    <a:pt x="109" y="39"/>
                    <a:pt x="100" y="47"/>
                    <a:pt x="96" y="58"/>
                  </a:cubicBezTo>
                  <a:cubicBezTo>
                    <a:pt x="90" y="73"/>
                    <a:pt x="100" y="98"/>
                    <a:pt x="86" y="106"/>
                  </a:cubicBezTo>
                  <a:cubicBezTo>
                    <a:pt x="61" y="121"/>
                    <a:pt x="29" y="113"/>
                    <a:pt x="0" y="116"/>
                  </a:cubicBezTo>
                  <a:cubicBezTo>
                    <a:pt x="13" y="119"/>
                    <a:pt x="29" y="115"/>
                    <a:pt x="38" y="125"/>
                  </a:cubicBezTo>
                  <a:cubicBezTo>
                    <a:pt x="51" y="140"/>
                    <a:pt x="38" y="250"/>
                    <a:pt x="38" y="250"/>
                  </a:cubicBezTo>
                  <a:cubicBezTo>
                    <a:pt x="27" y="310"/>
                    <a:pt x="144" y="250"/>
                    <a:pt x="144" y="279"/>
                  </a:cubicBezTo>
                  <a:close/>
                </a:path>
              </a:pathLst>
            </a:custGeom>
            <a:blipFill rotWithShape="1">
              <a:blip r:embed="rId3"/>
            </a:blipFill>
            <a:ln w="9525" cap="flat" cmpd="sng">
              <a:solidFill>
                <a:srgbClr val="000000"/>
              </a:solidFill>
              <a:prstDash val="solid"/>
              <a:round/>
              <a:headEnd type="none" w="med" len="med"/>
              <a:tailEnd type="none" w="lg" len="med"/>
            </a:ln>
          </p:spPr>
          <p:txBody>
            <a:bodyPr/>
            <a:p>
              <a:endParaRPr lang="en-US">
                <a:solidFill>
                  <a:schemeClr val="tx1"/>
                </a:solidFill>
                <a:cs typeface="Arial" panose="020B0604020202020204" pitchFamily="34" charset="0"/>
              </a:endParaRPr>
            </a:p>
          </p:txBody>
        </p:sp>
        <p:sp>
          <p:nvSpPr>
            <p:cNvPr id="27677" name="Rectangle 172062"/>
            <p:cNvSpPr>
              <a:spLocks noChangeAspect="1" noTextEdit="1"/>
            </p:cNvSpPr>
            <p:nvPr/>
          </p:nvSpPr>
          <p:spPr>
            <a:xfrm>
              <a:off x="4241" y="3430"/>
              <a:ext cx="712" cy="890"/>
            </a:xfrm>
            <a:prstGeom prst="rect">
              <a:avLst/>
            </a:prstGeom>
            <a:noFill/>
            <a:ln w="9525">
              <a:noFill/>
            </a:ln>
          </p:spPr>
          <p:txBody>
            <a:bodyPr anchor="t" anchorCtr="0"/>
            <a:p>
              <a:pPr algn="ctr"/>
              <a:endParaRPr lang="en-US" altLang="zh-CN">
                <a:solidFill>
                  <a:schemeClr val="tx1"/>
                </a:solidFill>
                <a:cs typeface="Arial" panose="020B0604020202020204" pitchFamily="34" charset="0"/>
              </a:endParaRPr>
            </a:p>
          </p:txBody>
        </p:sp>
        <p:sp>
          <p:nvSpPr>
            <p:cNvPr id="27678" name="Freeform 172064"/>
            <p:cNvSpPr/>
            <p:nvPr/>
          </p:nvSpPr>
          <p:spPr>
            <a:xfrm>
              <a:off x="4242" y="3431"/>
              <a:ext cx="709" cy="887"/>
            </a:xfrm>
            <a:custGeom>
              <a:avLst/>
              <a:gdLst/>
              <a:ahLst/>
              <a:cxnLst/>
              <a:pathLst>
                <a:path w="7086" h="8869">
                  <a:moveTo>
                    <a:pt x="6846" y="7784"/>
                  </a:moveTo>
                  <a:lnTo>
                    <a:pt x="6846" y="1990"/>
                  </a:lnTo>
                  <a:lnTo>
                    <a:pt x="6853" y="1835"/>
                  </a:lnTo>
                  <a:lnTo>
                    <a:pt x="6877" y="1688"/>
                  </a:lnTo>
                  <a:lnTo>
                    <a:pt x="6913" y="1546"/>
                  </a:lnTo>
                  <a:lnTo>
                    <a:pt x="6956" y="1412"/>
                  </a:lnTo>
                  <a:lnTo>
                    <a:pt x="6999" y="1283"/>
                  </a:lnTo>
                  <a:lnTo>
                    <a:pt x="7039" y="1161"/>
                  </a:lnTo>
                  <a:lnTo>
                    <a:pt x="7070" y="1044"/>
                  </a:lnTo>
                  <a:lnTo>
                    <a:pt x="7086" y="933"/>
                  </a:lnTo>
                  <a:lnTo>
                    <a:pt x="7076" y="830"/>
                  </a:lnTo>
                  <a:lnTo>
                    <a:pt x="7032" y="731"/>
                  </a:lnTo>
                  <a:lnTo>
                    <a:pt x="6954" y="639"/>
                  </a:lnTo>
                  <a:lnTo>
                    <a:pt x="6846" y="550"/>
                  </a:lnTo>
                  <a:lnTo>
                    <a:pt x="6708" y="468"/>
                  </a:lnTo>
                  <a:lnTo>
                    <a:pt x="6543" y="391"/>
                  </a:lnTo>
                  <a:lnTo>
                    <a:pt x="6353" y="320"/>
                  </a:lnTo>
                  <a:lnTo>
                    <a:pt x="6139" y="256"/>
                  </a:lnTo>
                  <a:lnTo>
                    <a:pt x="5903" y="198"/>
                  </a:lnTo>
                  <a:lnTo>
                    <a:pt x="5648" y="147"/>
                  </a:lnTo>
                  <a:lnTo>
                    <a:pt x="5373" y="103"/>
                  </a:lnTo>
                  <a:lnTo>
                    <a:pt x="5083" y="67"/>
                  </a:lnTo>
                  <a:lnTo>
                    <a:pt x="4778" y="38"/>
                  </a:lnTo>
                  <a:lnTo>
                    <a:pt x="4462" y="17"/>
                  </a:lnTo>
                  <a:lnTo>
                    <a:pt x="4133" y="4"/>
                  </a:lnTo>
                  <a:lnTo>
                    <a:pt x="3796" y="0"/>
                  </a:lnTo>
                  <a:lnTo>
                    <a:pt x="3524" y="2"/>
                  </a:lnTo>
                  <a:lnTo>
                    <a:pt x="3260" y="12"/>
                  </a:lnTo>
                  <a:lnTo>
                    <a:pt x="3001" y="26"/>
                  </a:lnTo>
                  <a:lnTo>
                    <a:pt x="2751" y="46"/>
                  </a:lnTo>
                  <a:lnTo>
                    <a:pt x="2510" y="70"/>
                  </a:lnTo>
                  <a:lnTo>
                    <a:pt x="2278" y="99"/>
                  </a:lnTo>
                  <a:lnTo>
                    <a:pt x="2056" y="133"/>
                  </a:lnTo>
                  <a:lnTo>
                    <a:pt x="1845" y="172"/>
                  </a:lnTo>
                  <a:lnTo>
                    <a:pt x="1647" y="214"/>
                  </a:lnTo>
                  <a:lnTo>
                    <a:pt x="1461" y="260"/>
                  </a:lnTo>
                  <a:lnTo>
                    <a:pt x="1289" y="311"/>
                  </a:lnTo>
                  <a:lnTo>
                    <a:pt x="1132" y="364"/>
                  </a:lnTo>
                  <a:lnTo>
                    <a:pt x="990" y="421"/>
                  </a:lnTo>
                  <a:lnTo>
                    <a:pt x="865" y="480"/>
                  </a:lnTo>
                  <a:lnTo>
                    <a:pt x="756" y="543"/>
                  </a:lnTo>
                  <a:lnTo>
                    <a:pt x="665" y="608"/>
                  </a:lnTo>
                  <a:lnTo>
                    <a:pt x="641" y="629"/>
                  </a:lnTo>
                  <a:lnTo>
                    <a:pt x="607" y="657"/>
                  </a:lnTo>
                  <a:lnTo>
                    <a:pt x="564" y="692"/>
                  </a:lnTo>
                  <a:lnTo>
                    <a:pt x="517" y="733"/>
                  </a:lnTo>
                  <a:lnTo>
                    <a:pt x="408" y="827"/>
                  </a:lnTo>
                  <a:lnTo>
                    <a:pt x="293" y="930"/>
                  </a:lnTo>
                  <a:lnTo>
                    <a:pt x="183" y="1032"/>
                  </a:lnTo>
                  <a:lnTo>
                    <a:pt x="90" y="1128"/>
                  </a:lnTo>
                  <a:lnTo>
                    <a:pt x="53" y="1169"/>
                  </a:lnTo>
                  <a:lnTo>
                    <a:pt x="25" y="1205"/>
                  </a:lnTo>
                  <a:lnTo>
                    <a:pt x="6" y="1235"/>
                  </a:lnTo>
                  <a:lnTo>
                    <a:pt x="0" y="1258"/>
                  </a:lnTo>
                  <a:lnTo>
                    <a:pt x="121" y="1317"/>
                  </a:lnTo>
                  <a:lnTo>
                    <a:pt x="246" y="1386"/>
                  </a:lnTo>
                  <a:lnTo>
                    <a:pt x="370" y="1466"/>
                  </a:lnTo>
                  <a:lnTo>
                    <a:pt x="487" y="1557"/>
                  </a:lnTo>
                  <a:lnTo>
                    <a:pt x="591" y="1657"/>
                  </a:lnTo>
                  <a:lnTo>
                    <a:pt x="672" y="1767"/>
                  </a:lnTo>
                  <a:lnTo>
                    <a:pt x="727" y="1886"/>
                  </a:lnTo>
                  <a:lnTo>
                    <a:pt x="741" y="1948"/>
                  </a:lnTo>
                  <a:lnTo>
                    <a:pt x="746" y="2014"/>
                  </a:lnTo>
                  <a:lnTo>
                    <a:pt x="746" y="7784"/>
                  </a:lnTo>
                  <a:lnTo>
                    <a:pt x="751" y="7861"/>
                  </a:lnTo>
                  <a:lnTo>
                    <a:pt x="763" y="7935"/>
                  </a:lnTo>
                  <a:lnTo>
                    <a:pt x="784" y="8006"/>
                  </a:lnTo>
                  <a:lnTo>
                    <a:pt x="813" y="8073"/>
                  </a:lnTo>
                  <a:lnTo>
                    <a:pt x="893" y="8197"/>
                  </a:lnTo>
                  <a:lnTo>
                    <a:pt x="1002" y="8309"/>
                  </a:lnTo>
                  <a:lnTo>
                    <a:pt x="1139" y="8410"/>
                  </a:lnTo>
                  <a:lnTo>
                    <a:pt x="1299" y="8498"/>
                  </a:lnTo>
                  <a:lnTo>
                    <a:pt x="1481" y="8575"/>
                  </a:lnTo>
                  <a:lnTo>
                    <a:pt x="1685" y="8643"/>
                  </a:lnTo>
                  <a:lnTo>
                    <a:pt x="1906" y="8701"/>
                  </a:lnTo>
                  <a:lnTo>
                    <a:pt x="2144" y="8748"/>
                  </a:lnTo>
                  <a:lnTo>
                    <a:pt x="2396" y="8787"/>
                  </a:lnTo>
                  <a:lnTo>
                    <a:pt x="2660" y="8818"/>
                  </a:lnTo>
                  <a:lnTo>
                    <a:pt x="2934" y="8842"/>
                  </a:lnTo>
                  <a:lnTo>
                    <a:pt x="3216" y="8857"/>
                  </a:lnTo>
                  <a:lnTo>
                    <a:pt x="3796" y="8869"/>
                  </a:lnTo>
                  <a:lnTo>
                    <a:pt x="4375" y="8856"/>
                  </a:lnTo>
                  <a:lnTo>
                    <a:pt x="4658" y="8840"/>
                  </a:lnTo>
                  <a:lnTo>
                    <a:pt x="4931" y="8815"/>
                  </a:lnTo>
                  <a:lnTo>
                    <a:pt x="5195" y="8783"/>
                  </a:lnTo>
                  <a:lnTo>
                    <a:pt x="5447" y="8742"/>
                  </a:lnTo>
                  <a:lnTo>
                    <a:pt x="5686" y="8694"/>
                  </a:lnTo>
                  <a:lnTo>
                    <a:pt x="5907" y="8635"/>
                  </a:lnTo>
                  <a:lnTo>
                    <a:pt x="6110" y="8566"/>
                  </a:lnTo>
                  <a:lnTo>
                    <a:pt x="6293" y="8488"/>
                  </a:lnTo>
                  <a:lnTo>
                    <a:pt x="6453" y="8400"/>
                  </a:lnTo>
                  <a:lnTo>
                    <a:pt x="6589" y="8300"/>
                  </a:lnTo>
                  <a:lnTo>
                    <a:pt x="6698" y="8189"/>
                  </a:lnTo>
                  <a:lnTo>
                    <a:pt x="6779" y="8067"/>
                  </a:lnTo>
                  <a:lnTo>
                    <a:pt x="6828" y="7932"/>
                  </a:lnTo>
                  <a:lnTo>
                    <a:pt x="6842" y="7859"/>
                  </a:lnTo>
                  <a:lnTo>
                    <a:pt x="6846" y="7784"/>
                  </a:lnTo>
                </a:path>
              </a:pathLst>
            </a:custGeom>
            <a:noFill/>
            <a:ln w="3175" cap="flat" cmpd="sng">
              <a:solidFill>
                <a:srgbClr val="000000"/>
              </a:solidFill>
              <a:prstDash val="solid"/>
              <a:round/>
              <a:headEnd type="none" w="med" len="med"/>
              <a:tailEnd type="none" w="med" len="med"/>
            </a:ln>
          </p:spPr>
          <p:txBody>
            <a:bodyPr/>
            <a:p>
              <a:endParaRPr lang="en-US">
                <a:solidFill>
                  <a:schemeClr val="tx1"/>
                </a:solidFill>
                <a:cs typeface="Arial" panose="020B0604020202020204" pitchFamily="34" charset="0"/>
              </a:endParaRPr>
            </a:p>
          </p:txBody>
        </p:sp>
        <p:sp>
          <p:nvSpPr>
            <p:cNvPr id="27679" name="Freeform 172065"/>
            <p:cNvSpPr/>
            <p:nvPr/>
          </p:nvSpPr>
          <p:spPr>
            <a:xfrm>
              <a:off x="4242" y="3431"/>
              <a:ext cx="709" cy="177"/>
            </a:xfrm>
            <a:custGeom>
              <a:avLst/>
              <a:gdLst/>
              <a:ahLst/>
              <a:cxnLst/>
              <a:pathLst>
                <a:path w="7089" h="1770">
                  <a:moveTo>
                    <a:pt x="3796" y="1770"/>
                  </a:moveTo>
                  <a:lnTo>
                    <a:pt x="4133" y="1764"/>
                  </a:lnTo>
                  <a:lnTo>
                    <a:pt x="4460" y="1751"/>
                  </a:lnTo>
                  <a:lnTo>
                    <a:pt x="4775" y="1729"/>
                  </a:lnTo>
                  <a:lnTo>
                    <a:pt x="5078" y="1700"/>
                  </a:lnTo>
                  <a:lnTo>
                    <a:pt x="5366" y="1663"/>
                  </a:lnTo>
                  <a:lnTo>
                    <a:pt x="5637" y="1618"/>
                  </a:lnTo>
                  <a:lnTo>
                    <a:pt x="5891" y="1567"/>
                  </a:lnTo>
                  <a:lnTo>
                    <a:pt x="6124" y="1511"/>
                  </a:lnTo>
                  <a:lnTo>
                    <a:pt x="6337" y="1448"/>
                  </a:lnTo>
                  <a:lnTo>
                    <a:pt x="6527" y="1380"/>
                  </a:lnTo>
                  <a:lnTo>
                    <a:pt x="6692" y="1307"/>
                  </a:lnTo>
                  <a:lnTo>
                    <a:pt x="6830" y="1229"/>
                  </a:lnTo>
                  <a:lnTo>
                    <a:pt x="6941" y="1148"/>
                  </a:lnTo>
                  <a:lnTo>
                    <a:pt x="7023" y="1063"/>
                  </a:lnTo>
                  <a:lnTo>
                    <a:pt x="7073" y="975"/>
                  </a:lnTo>
                  <a:lnTo>
                    <a:pt x="7089" y="884"/>
                  </a:lnTo>
                  <a:lnTo>
                    <a:pt x="7073" y="794"/>
                  </a:lnTo>
                  <a:lnTo>
                    <a:pt x="7023" y="707"/>
                  </a:lnTo>
                  <a:lnTo>
                    <a:pt x="6941" y="621"/>
                  </a:lnTo>
                  <a:lnTo>
                    <a:pt x="6830" y="540"/>
                  </a:lnTo>
                  <a:lnTo>
                    <a:pt x="6692" y="463"/>
                  </a:lnTo>
                  <a:lnTo>
                    <a:pt x="6527" y="390"/>
                  </a:lnTo>
                  <a:lnTo>
                    <a:pt x="6337" y="322"/>
                  </a:lnTo>
                  <a:lnTo>
                    <a:pt x="6125" y="259"/>
                  </a:lnTo>
                  <a:lnTo>
                    <a:pt x="5891" y="202"/>
                  </a:lnTo>
                  <a:lnTo>
                    <a:pt x="5637" y="151"/>
                  </a:lnTo>
                  <a:lnTo>
                    <a:pt x="5366" y="107"/>
                  </a:lnTo>
                  <a:lnTo>
                    <a:pt x="5078" y="69"/>
                  </a:lnTo>
                  <a:lnTo>
                    <a:pt x="4775" y="39"/>
                  </a:lnTo>
                  <a:lnTo>
                    <a:pt x="4460" y="18"/>
                  </a:lnTo>
                  <a:lnTo>
                    <a:pt x="4133" y="4"/>
                  </a:lnTo>
                  <a:lnTo>
                    <a:pt x="3796" y="0"/>
                  </a:lnTo>
                  <a:lnTo>
                    <a:pt x="3524" y="2"/>
                  </a:lnTo>
                  <a:lnTo>
                    <a:pt x="3260" y="12"/>
                  </a:lnTo>
                  <a:lnTo>
                    <a:pt x="3001" y="26"/>
                  </a:lnTo>
                  <a:lnTo>
                    <a:pt x="2751" y="46"/>
                  </a:lnTo>
                  <a:lnTo>
                    <a:pt x="2510" y="70"/>
                  </a:lnTo>
                  <a:lnTo>
                    <a:pt x="2278" y="99"/>
                  </a:lnTo>
                  <a:lnTo>
                    <a:pt x="2056" y="133"/>
                  </a:lnTo>
                  <a:lnTo>
                    <a:pt x="1845" y="172"/>
                  </a:lnTo>
                  <a:lnTo>
                    <a:pt x="1647" y="214"/>
                  </a:lnTo>
                  <a:lnTo>
                    <a:pt x="1461" y="260"/>
                  </a:lnTo>
                  <a:lnTo>
                    <a:pt x="1289" y="311"/>
                  </a:lnTo>
                  <a:lnTo>
                    <a:pt x="1132" y="364"/>
                  </a:lnTo>
                  <a:lnTo>
                    <a:pt x="990" y="421"/>
                  </a:lnTo>
                  <a:lnTo>
                    <a:pt x="865" y="480"/>
                  </a:lnTo>
                  <a:lnTo>
                    <a:pt x="756" y="543"/>
                  </a:lnTo>
                  <a:lnTo>
                    <a:pt x="665" y="608"/>
                  </a:lnTo>
                  <a:lnTo>
                    <a:pt x="641" y="629"/>
                  </a:lnTo>
                  <a:lnTo>
                    <a:pt x="607" y="657"/>
                  </a:lnTo>
                  <a:lnTo>
                    <a:pt x="564" y="692"/>
                  </a:lnTo>
                  <a:lnTo>
                    <a:pt x="517" y="733"/>
                  </a:lnTo>
                  <a:lnTo>
                    <a:pt x="408" y="827"/>
                  </a:lnTo>
                  <a:lnTo>
                    <a:pt x="293" y="930"/>
                  </a:lnTo>
                  <a:lnTo>
                    <a:pt x="183" y="1032"/>
                  </a:lnTo>
                  <a:lnTo>
                    <a:pt x="90" y="1128"/>
                  </a:lnTo>
                  <a:lnTo>
                    <a:pt x="53" y="1169"/>
                  </a:lnTo>
                  <a:lnTo>
                    <a:pt x="25" y="1205"/>
                  </a:lnTo>
                  <a:lnTo>
                    <a:pt x="6" y="1235"/>
                  </a:lnTo>
                  <a:lnTo>
                    <a:pt x="0" y="1258"/>
                  </a:lnTo>
                  <a:lnTo>
                    <a:pt x="7" y="1273"/>
                  </a:lnTo>
                  <a:lnTo>
                    <a:pt x="28" y="1281"/>
                  </a:lnTo>
                  <a:lnTo>
                    <a:pt x="61" y="1285"/>
                  </a:lnTo>
                  <a:lnTo>
                    <a:pt x="103" y="1283"/>
                  </a:lnTo>
                  <a:lnTo>
                    <a:pt x="211" y="1271"/>
                  </a:lnTo>
                  <a:lnTo>
                    <a:pt x="340" y="1251"/>
                  </a:lnTo>
                  <a:lnTo>
                    <a:pt x="476" y="1232"/>
                  </a:lnTo>
                  <a:lnTo>
                    <a:pt x="606" y="1221"/>
                  </a:lnTo>
                  <a:lnTo>
                    <a:pt x="664" y="1220"/>
                  </a:lnTo>
                  <a:lnTo>
                    <a:pt x="716" y="1224"/>
                  </a:lnTo>
                  <a:lnTo>
                    <a:pt x="760" y="1233"/>
                  </a:lnTo>
                  <a:lnTo>
                    <a:pt x="794" y="1249"/>
                  </a:lnTo>
                  <a:lnTo>
                    <a:pt x="897" y="1305"/>
                  </a:lnTo>
                  <a:lnTo>
                    <a:pt x="1016" y="1359"/>
                  </a:lnTo>
                  <a:lnTo>
                    <a:pt x="1147" y="1411"/>
                  </a:lnTo>
                  <a:lnTo>
                    <a:pt x="1292" y="1460"/>
                  </a:lnTo>
                  <a:lnTo>
                    <a:pt x="1449" y="1505"/>
                  </a:lnTo>
                  <a:lnTo>
                    <a:pt x="1618" y="1549"/>
                  </a:lnTo>
                  <a:lnTo>
                    <a:pt x="1798" y="1588"/>
                  </a:lnTo>
                  <a:lnTo>
                    <a:pt x="1988" y="1625"/>
                  </a:lnTo>
                  <a:lnTo>
                    <a:pt x="2187" y="1657"/>
                  </a:lnTo>
                  <a:lnTo>
                    <a:pt x="2395" y="1685"/>
                  </a:lnTo>
                  <a:lnTo>
                    <a:pt x="2612" y="1711"/>
                  </a:lnTo>
                  <a:lnTo>
                    <a:pt x="2836" y="1732"/>
                  </a:lnTo>
                  <a:lnTo>
                    <a:pt x="3304" y="1759"/>
                  </a:lnTo>
                  <a:lnTo>
                    <a:pt x="3796" y="1770"/>
                  </a:lnTo>
                </a:path>
              </a:pathLst>
            </a:custGeom>
            <a:noFill/>
            <a:ln w="3175" cap="flat" cmpd="sng">
              <a:solidFill>
                <a:srgbClr val="000000"/>
              </a:solidFill>
              <a:prstDash val="solid"/>
              <a:round/>
              <a:headEnd type="none" w="med" len="med"/>
              <a:tailEnd type="none" w="med" len="med"/>
            </a:ln>
          </p:spPr>
          <p:txBody>
            <a:bodyPr/>
            <a:p>
              <a:endParaRPr lang="en-US">
                <a:solidFill>
                  <a:schemeClr val="tx1"/>
                </a:solidFill>
                <a:cs typeface="Arial" panose="020B0604020202020204" pitchFamily="34" charset="0"/>
              </a:endParaRPr>
            </a:p>
          </p:txBody>
        </p:sp>
        <p:sp>
          <p:nvSpPr>
            <p:cNvPr id="27680" name="Freeform 172066"/>
            <p:cNvSpPr/>
            <p:nvPr/>
          </p:nvSpPr>
          <p:spPr>
            <a:xfrm>
              <a:off x="4340" y="3457"/>
              <a:ext cx="560" cy="50"/>
            </a:xfrm>
            <a:custGeom>
              <a:avLst/>
              <a:gdLst/>
              <a:ahLst/>
              <a:cxnLst/>
              <a:pathLst>
                <a:path w="5604" h="505">
                  <a:moveTo>
                    <a:pt x="5604" y="486"/>
                  </a:moveTo>
                  <a:lnTo>
                    <a:pt x="5507" y="433"/>
                  </a:lnTo>
                  <a:lnTo>
                    <a:pt x="5398" y="383"/>
                  </a:lnTo>
                  <a:lnTo>
                    <a:pt x="5276" y="336"/>
                  </a:lnTo>
                  <a:lnTo>
                    <a:pt x="5142" y="289"/>
                  </a:lnTo>
                  <a:lnTo>
                    <a:pt x="4996" y="247"/>
                  </a:lnTo>
                  <a:lnTo>
                    <a:pt x="4840" y="207"/>
                  </a:lnTo>
                  <a:lnTo>
                    <a:pt x="4674" y="170"/>
                  </a:lnTo>
                  <a:lnTo>
                    <a:pt x="4498" y="136"/>
                  </a:lnTo>
                  <a:lnTo>
                    <a:pt x="4313" y="105"/>
                  </a:lnTo>
                  <a:lnTo>
                    <a:pt x="4119" y="78"/>
                  </a:lnTo>
                  <a:lnTo>
                    <a:pt x="3710" y="36"/>
                  </a:lnTo>
                  <a:lnTo>
                    <a:pt x="3274" y="10"/>
                  </a:lnTo>
                  <a:lnTo>
                    <a:pt x="2817" y="0"/>
                  </a:lnTo>
                  <a:lnTo>
                    <a:pt x="2350" y="10"/>
                  </a:lnTo>
                  <a:lnTo>
                    <a:pt x="1905" y="37"/>
                  </a:lnTo>
                  <a:lnTo>
                    <a:pt x="1693" y="58"/>
                  </a:lnTo>
                  <a:lnTo>
                    <a:pt x="1489" y="83"/>
                  </a:lnTo>
                  <a:lnTo>
                    <a:pt x="1291" y="110"/>
                  </a:lnTo>
                  <a:lnTo>
                    <a:pt x="1104" y="142"/>
                  </a:lnTo>
                  <a:lnTo>
                    <a:pt x="926" y="177"/>
                  </a:lnTo>
                  <a:lnTo>
                    <a:pt x="758" y="215"/>
                  </a:lnTo>
                  <a:lnTo>
                    <a:pt x="601" y="257"/>
                  </a:lnTo>
                  <a:lnTo>
                    <a:pt x="455" y="302"/>
                  </a:lnTo>
                  <a:lnTo>
                    <a:pt x="321" y="349"/>
                  </a:lnTo>
                  <a:lnTo>
                    <a:pt x="200" y="398"/>
                  </a:lnTo>
                  <a:lnTo>
                    <a:pt x="93" y="451"/>
                  </a:lnTo>
                  <a:lnTo>
                    <a:pt x="0" y="505"/>
                  </a:lnTo>
                </a:path>
              </a:pathLst>
            </a:custGeom>
            <a:noFill/>
            <a:ln w="9525" cap="flat" cmpd="sng">
              <a:solidFill>
                <a:srgbClr val="B2B2B2"/>
              </a:solidFill>
              <a:prstDash val="solid"/>
              <a:round/>
              <a:headEnd type="none" w="med" len="med"/>
              <a:tailEnd type="none" w="med" len="med"/>
            </a:ln>
          </p:spPr>
          <p:txBody>
            <a:bodyPr/>
            <a:p>
              <a:endParaRPr lang="en-US">
                <a:solidFill>
                  <a:schemeClr val="tx1"/>
                </a:solidFill>
                <a:cs typeface="Arial" panose="020B0604020202020204" pitchFamily="34" charset="0"/>
              </a:endParaRPr>
            </a:p>
          </p:txBody>
        </p:sp>
        <p:sp>
          <p:nvSpPr>
            <p:cNvPr id="27681" name="Freeform 172067"/>
            <p:cNvSpPr/>
            <p:nvPr/>
          </p:nvSpPr>
          <p:spPr>
            <a:xfrm>
              <a:off x="4328" y="3627"/>
              <a:ext cx="3" cy="595"/>
            </a:xfrm>
            <a:custGeom>
              <a:avLst/>
              <a:gdLst/>
              <a:ahLst/>
              <a:cxnLst/>
              <a:pathLst>
                <a:path w="26" h="5945">
                  <a:moveTo>
                    <a:pt x="0" y="0"/>
                  </a:moveTo>
                  <a:lnTo>
                    <a:pt x="0" y="5747"/>
                  </a:lnTo>
                  <a:lnTo>
                    <a:pt x="6" y="5846"/>
                  </a:lnTo>
                  <a:lnTo>
                    <a:pt x="26" y="5945"/>
                  </a:lnTo>
                </a:path>
              </a:pathLst>
            </a:custGeom>
            <a:noFill/>
            <a:ln w="15875" cap="flat" cmpd="sng">
              <a:solidFill>
                <a:srgbClr val="FFFFFF"/>
              </a:solidFill>
              <a:prstDash val="solid"/>
              <a:round/>
              <a:headEnd type="none" w="med" len="med"/>
              <a:tailEnd type="none" w="med" len="med"/>
            </a:ln>
          </p:spPr>
          <p:txBody>
            <a:bodyPr/>
            <a:p>
              <a:endParaRPr lang="en-US">
                <a:solidFill>
                  <a:schemeClr val="tx1"/>
                </a:solidFill>
                <a:cs typeface="Arial" panose="020B0604020202020204" pitchFamily="34" charset="0"/>
              </a:endParaRPr>
            </a:p>
          </p:txBody>
        </p:sp>
        <p:sp>
          <p:nvSpPr>
            <p:cNvPr id="27682" name="Freeform 172068"/>
            <p:cNvSpPr/>
            <p:nvPr/>
          </p:nvSpPr>
          <p:spPr>
            <a:xfrm>
              <a:off x="4321" y="4020"/>
              <a:ext cx="601" cy="290"/>
            </a:xfrm>
            <a:custGeom>
              <a:avLst/>
              <a:gdLst/>
              <a:ahLst/>
              <a:cxnLst/>
              <a:pathLst>
                <a:path w="6009" h="5231">
                  <a:moveTo>
                    <a:pt x="0" y="25"/>
                  </a:moveTo>
                  <a:lnTo>
                    <a:pt x="0" y="4162"/>
                  </a:lnTo>
                  <a:lnTo>
                    <a:pt x="4" y="4238"/>
                  </a:lnTo>
                  <a:lnTo>
                    <a:pt x="16" y="4311"/>
                  </a:lnTo>
                  <a:lnTo>
                    <a:pt x="65" y="4447"/>
                  </a:lnTo>
                  <a:lnTo>
                    <a:pt x="145" y="4570"/>
                  </a:lnTo>
                  <a:lnTo>
                    <a:pt x="252" y="4680"/>
                  </a:lnTo>
                  <a:lnTo>
                    <a:pt x="386" y="4779"/>
                  </a:lnTo>
                  <a:lnTo>
                    <a:pt x="544" y="4866"/>
                  </a:lnTo>
                  <a:lnTo>
                    <a:pt x="724" y="4942"/>
                  </a:lnTo>
                  <a:lnTo>
                    <a:pt x="925" y="5008"/>
                  </a:lnTo>
                  <a:lnTo>
                    <a:pt x="1142" y="5065"/>
                  </a:lnTo>
                  <a:lnTo>
                    <a:pt x="1377" y="5112"/>
                  </a:lnTo>
                  <a:lnTo>
                    <a:pt x="1624" y="5151"/>
                  </a:lnTo>
                  <a:lnTo>
                    <a:pt x="1884" y="5181"/>
                  </a:lnTo>
                  <a:lnTo>
                    <a:pt x="2155" y="5203"/>
                  </a:lnTo>
                  <a:lnTo>
                    <a:pt x="2433" y="5220"/>
                  </a:lnTo>
                  <a:lnTo>
                    <a:pt x="3004" y="5231"/>
                  </a:lnTo>
                  <a:lnTo>
                    <a:pt x="3575" y="5219"/>
                  </a:lnTo>
                  <a:lnTo>
                    <a:pt x="3853" y="5202"/>
                  </a:lnTo>
                  <a:lnTo>
                    <a:pt x="4123" y="5178"/>
                  </a:lnTo>
                  <a:lnTo>
                    <a:pt x="4383" y="5147"/>
                  </a:lnTo>
                  <a:lnTo>
                    <a:pt x="4632" y="5107"/>
                  </a:lnTo>
                  <a:lnTo>
                    <a:pt x="4865" y="5059"/>
                  </a:lnTo>
                  <a:lnTo>
                    <a:pt x="5084" y="5000"/>
                  </a:lnTo>
                  <a:lnTo>
                    <a:pt x="5283" y="4933"/>
                  </a:lnTo>
                  <a:lnTo>
                    <a:pt x="5464" y="4856"/>
                  </a:lnTo>
                  <a:lnTo>
                    <a:pt x="5621" y="4769"/>
                  </a:lnTo>
                  <a:lnTo>
                    <a:pt x="5756" y="4671"/>
                  </a:lnTo>
                  <a:lnTo>
                    <a:pt x="5863" y="4562"/>
                  </a:lnTo>
                  <a:lnTo>
                    <a:pt x="5943" y="4441"/>
                  </a:lnTo>
                  <a:lnTo>
                    <a:pt x="5991" y="4308"/>
                  </a:lnTo>
                  <a:lnTo>
                    <a:pt x="6005" y="4236"/>
                  </a:lnTo>
                  <a:lnTo>
                    <a:pt x="6009" y="4162"/>
                  </a:lnTo>
                  <a:lnTo>
                    <a:pt x="6009" y="0"/>
                  </a:lnTo>
                  <a:lnTo>
                    <a:pt x="5967" y="84"/>
                  </a:lnTo>
                  <a:lnTo>
                    <a:pt x="5900" y="163"/>
                  </a:lnTo>
                  <a:lnTo>
                    <a:pt x="5810" y="238"/>
                  </a:lnTo>
                  <a:lnTo>
                    <a:pt x="5698" y="308"/>
                  </a:lnTo>
                  <a:lnTo>
                    <a:pt x="5566" y="375"/>
                  </a:lnTo>
                  <a:lnTo>
                    <a:pt x="5414" y="435"/>
                  </a:lnTo>
                  <a:lnTo>
                    <a:pt x="5245" y="492"/>
                  </a:lnTo>
                  <a:lnTo>
                    <a:pt x="5061" y="543"/>
                  </a:lnTo>
                  <a:lnTo>
                    <a:pt x="4863" y="591"/>
                  </a:lnTo>
                  <a:lnTo>
                    <a:pt x="4652" y="632"/>
                  </a:lnTo>
                  <a:lnTo>
                    <a:pt x="4430" y="669"/>
                  </a:lnTo>
                  <a:lnTo>
                    <a:pt x="4199" y="700"/>
                  </a:lnTo>
                  <a:lnTo>
                    <a:pt x="3959" y="725"/>
                  </a:lnTo>
                  <a:lnTo>
                    <a:pt x="3714" y="745"/>
                  </a:lnTo>
                  <a:lnTo>
                    <a:pt x="3210" y="768"/>
                  </a:lnTo>
                  <a:lnTo>
                    <a:pt x="2699" y="767"/>
                  </a:lnTo>
                  <a:lnTo>
                    <a:pt x="2196" y="743"/>
                  </a:lnTo>
                  <a:lnTo>
                    <a:pt x="1949" y="720"/>
                  </a:lnTo>
                  <a:lnTo>
                    <a:pt x="1710" y="691"/>
                  </a:lnTo>
                  <a:lnTo>
                    <a:pt x="1478" y="656"/>
                  </a:lnTo>
                  <a:lnTo>
                    <a:pt x="1255" y="615"/>
                  </a:lnTo>
                  <a:lnTo>
                    <a:pt x="1044" y="566"/>
                  </a:lnTo>
                  <a:lnTo>
                    <a:pt x="844" y="510"/>
                  </a:lnTo>
                  <a:lnTo>
                    <a:pt x="659" y="448"/>
                  </a:lnTo>
                  <a:lnTo>
                    <a:pt x="490" y="378"/>
                  </a:lnTo>
                  <a:lnTo>
                    <a:pt x="338" y="301"/>
                  </a:lnTo>
                  <a:lnTo>
                    <a:pt x="204" y="216"/>
                  </a:lnTo>
                  <a:lnTo>
                    <a:pt x="91" y="125"/>
                  </a:lnTo>
                  <a:lnTo>
                    <a:pt x="0" y="25"/>
                  </a:lnTo>
                  <a:close/>
                </a:path>
              </a:pathLst>
            </a:custGeom>
            <a:solidFill>
              <a:srgbClr val="CCCCCC"/>
            </a:solidFill>
            <a:ln w="9525">
              <a:noFill/>
            </a:ln>
          </p:spPr>
          <p:txBody>
            <a:bodyPr/>
            <a:p>
              <a:endParaRPr lang="en-US">
                <a:solidFill>
                  <a:schemeClr val="tx1"/>
                </a:solidFill>
                <a:cs typeface="Arial" panose="020B0604020202020204" pitchFamily="34" charset="0"/>
              </a:endParaRPr>
            </a:p>
          </p:txBody>
        </p:sp>
        <p:sp>
          <p:nvSpPr>
            <p:cNvPr id="27683" name="Freeform 172069"/>
            <p:cNvSpPr/>
            <p:nvPr/>
          </p:nvSpPr>
          <p:spPr>
            <a:xfrm>
              <a:off x="4321" y="4020"/>
              <a:ext cx="601" cy="290"/>
            </a:xfrm>
            <a:custGeom>
              <a:avLst/>
              <a:gdLst/>
              <a:ahLst/>
              <a:cxnLst/>
              <a:pathLst>
                <a:path w="6009" h="5231">
                  <a:moveTo>
                    <a:pt x="0" y="25"/>
                  </a:moveTo>
                  <a:lnTo>
                    <a:pt x="0" y="4162"/>
                  </a:lnTo>
                  <a:lnTo>
                    <a:pt x="4" y="4238"/>
                  </a:lnTo>
                  <a:lnTo>
                    <a:pt x="16" y="4311"/>
                  </a:lnTo>
                  <a:lnTo>
                    <a:pt x="65" y="4447"/>
                  </a:lnTo>
                  <a:lnTo>
                    <a:pt x="145" y="4570"/>
                  </a:lnTo>
                  <a:lnTo>
                    <a:pt x="252" y="4680"/>
                  </a:lnTo>
                  <a:lnTo>
                    <a:pt x="386" y="4779"/>
                  </a:lnTo>
                  <a:lnTo>
                    <a:pt x="544" y="4866"/>
                  </a:lnTo>
                  <a:lnTo>
                    <a:pt x="724" y="4942"/>
                  </a:lnTo>
                  <a:lnTo>
                    <a:pt x="925" y="5008"/>
                  </a:lnTo>
                  <a:lnTo>
                    <a:pt x="1142" y="5065"/>
                  </a:lnTo>
                  <a:lnTo>
                    <a:pt x="1377" y="5112"/>
                  </a:lnTo>
                  <a:lnTo>
                    <a:pt x="1624" y="5151"/>
                  </a:lnTo>
                  <a:lnTo>
                    <a:pt x="1884" y="5181"/>
                  </a:lnTo>
                  <a:lnTo>
                    <a:pt x="2155" y="5203"/>
                  </a:lnTo>
                  <a:lnTo>
                    <a:pt x="2433" y="5220"/>
                  </a:lnTo>
                  <a:lnTo>
                    <a:pt x="3004" y="5231"/>
                  </a:lnTo>
                  <a:lnTo>
                    <a:pt x="3575" y="5219"/>
                  </a:lnTo>
                  <a:lnTo>
                    <a:pt x="3853" y="5202"/>
                  </a:lnTo>
                  <a:lnTo>
                    <a:pt x="4123" y="5178"/>
                  </a:lnTo>
                  <a:lnTo>
                    <a:pt x="4383" y="5147"/>
                  </a:lnTo>
                  <a:lnTo>
                    <a:pt x="4632" y="5107"/>
                  </a:lnTo>
                  <a:lnTo>
                    <a:pt x="4865" y="5059"/>
                  </a:lnTo>
                  <a:lnTo>
                    <a:pt x="5084" y="5000"/>
                  </a:lnTo>
                  <a:lnTo>
                    <a:pt x="5283" y="4933"/>
                  </a:lnTo>
                  <a:lnTo>
                    <a:pt x="5464" y="4856"/>
                  </a:lnTo>
                  <a:lnTo>
                    <a:pt x="5621" y="4769"/>
                  </a:lnTo>
                  <a:lnTo>
                    <a:pt x="5756" y="4671"/>
                  </a:lnTo>
                  <a:lnTo>
                    <a:pt x="5863" y="4562"/>
                  </a:lnTo>
                  <a:lnTo>
                    <a:pt x="5943" y="4441"/>
                  </a:lnTo>
                  <a:lnTo>
                    <a:pt x="5991" y="4308"/>
                  </a:lnTo>
                  <a:lnTo>
                    <a:pt x="6005" y="4236"/>
                  </a:lnTo>
                  <a:lnTo>
                    <a:pt x="6009" y="4162"/>
                  </a:lnTo>
                  <a:lnTo>
                    <a:pt x="6009" y="0"/>
                  </a:lnTo>
                  <a:lnTo>
                    <a:pt x="5967" y="84"/>
                  </a:lnTo>
                  <a:lnTo>
                    <a:pt x="5900" y="163"/>
                  </a:lnTo>
                  <a:lnTo>
                    <a:pt x="5810" y="238"/>
                  </a:lnTo>
                  <a:lnTo>
                    <a:pt x="5698" y="308"/>
                  </a:lnTo>
                  <a:lnTo>
                    <a:pt x="5566" y="375"/>
                  </a:lnTo>
                  <a:lnTo>
                    <a:pt x="5414" y="435"/>
                  </a:lnTo>
                  <a:lnTo>
                    <a:pt x="5245" y="492"/>
                  </a:lnTo>
                  <a:lnTo>
                    <a:pt x="5061" y="543"/>
                  </a:lnTo>
                  <a:lnTo>
                    <a:pt x="4863" y="591"/>
                  </a:lnTo>
                  <a:lnTo>
                    <a:pt x="4652" y="632"/>
                  </a:lnTo>
                  <a:lnTo>
                    <a:pt x="4430" y="669"/>
                  </a:lnTo>
                  <a:lnTo>
                    <a:pt x="4199" y="700"/>
                  </a:lnTo>
                  <a:lnTo>
                    <a:pt x="3959" y="725"/>
                  </a:lnTo>
                  <a:lnTo>
                    <a:pt x="3714" y="745"/>
                  </a:lnTo>
                  <a:lnTo>
                    <a:pt x="3210" y="768"/>
                  </a:lnTo>
                  <a:lnTo>
                    <a:pt x="2699" y="767"/>
                  </a:lnTo>
                  <a:lnTo>
                    <a:pt x="2196" y="743"/>
                  </a:lnTo>
                  <a:lnTo>
                    <a:pt x="1949" y="720"/>
                  </a:lnTo>
                  <a:lnTo>
                    <a:pt x="1710" y="691"/>
                  </a:lnTo>
                  <a:lnTo>
                    <a:pt x="1478" y="656"/>
                  </a:lnTo>
                  <a:lnTo>
                    <a:pt x="1255" y="615"/>
                  </a:lnTo>
                  <a:lnTo>
                    <a:pt x="1044" y="566"/>
                  </a:lnTo>
                  <a:lnTo>
                    <a:pt x="844" y="510"/>
                  </a:lnTo>
                  <a:lnTo>
                    <a:pt x="659" y="448"/>
                  </a:lnTo>
                  <a:lnTo>
                    <a:pt x="490" y="378"/>
                  </a:lnTo>
                  <a:lnTo>
                    <a:pt x="338" y="301"/>
                  </a:lnTo>
                  <a:lnTo>
                    <a:pt x="204" y="216"/>
                  </a:lnTo>
                  <a:lnTo>
                    <a:pt x="91" y="125"/>
                  </a:lnTo>
                  <a:lnTo>
                    <a:pt x="0" y="25"/>
                  </a:lnTo>
                </a:path>
              </a:pathLst>
            </a:custGeom>
            <a:noFill/>
            <a:ln w="3175" cap="flat" cmpd="sng">
              <a:solidFill>
                <a:srgbClr val="666666"/>
              </a:solidFill>
              <a:prstDash val="solid"/>
              <a:round/>
              <a:headEnd type="none" w="med" len="med"/>
              <a:tailEnd type="none" w="med" len="med"/>
            </a:ln>
          </p:spPr>
          <p:txBody>
            <a:bodyPr/>
            <a:p>
              <a:endParaRPr lang="en-US">
                <a:solidFill>
                  <a:schemeClr val="tx1"/>
                </a:solidFill>
                <a:cs typeface="Arial" panose="020B0604020202020204" pitchFamily="34" charset="0"/>
              </a:endParaRPr>
            </a:p>
          </p:txBody>
        </p:sp>
        <p:sp>
          <p:nvSpPr>
            <p:cNvPr id="27684" name="Freeform 172070"/>
            <p:cNvSpPr/>
            <p:nvPr/>
          </p:nvSpPr>
          <p:spPr>
            <a:xfrm>
              <a:off x="4321" y="3929"/>
              <a:ext cx="601" cy="161"/>
            </a:xfrm>
            <a:custGeom>
              <a:avLst/>
              <a:gdLst/>
              <a:ahLst/>
              <a:cxnLst/>
              <a:pathLst>
                <a:path w="6016" h="1616">
                  <a:moveTo>
                    <a:pt x="0" y="808"/>
                  </a:moveTo>
                  <a:lnTo>
                    <a:pt x="15" y="726"/>
                  </a:lnTo>
                  <a:lnTo>
                    <a:pt x="61" y="646"/>
                  </a:lnTo>
                  <a:lnTo>
                    <a:pt x="135" y="568"/>
                  </a:lnTo>
                  <a:lnTo>
                    <a:pt x="236" y="494"/>
                  </a:lnTo>
                  <a:lnTo>
                    <a:pt x="362" y="423"/>
                  </a:lnTo>
                  <a:lnTo>
                    <a:pt x="513" y="357"/>
                  </a:lnTo>
                  <a:lnTo>
                    <a:pt x="687" y="294"/>
                  </a:lnTo>
                  <a:lnTo>
                    <a:pt x="881" y="237"/>
                  </a:lnTo>
                  <a:lnTo>
                    <a:pt x="1094" y="185"/>
                  </a:lnTo>
                  <a:lnTo>
                    <a:pt x="1326" y="139"/>
                  </a:lnTo>
                  <a:lnTo>
                    <a:pt x="1574" y="98"/>
                  </a:lnTo>
                  <a:lnTo>
                    <a:pt x="1837" y="64"/>
                  </a:lnTo>
                  <a:lnTo>
                    <a:pt x="2114" y="37"/>
                  </a:lnTo>
                  <a:lnTo>
                    <a:pt x="2401" y="17"/>
                  </a:lnTo>
                  <a:lnTo>
                    <a:pt x="2700" y="6"/>
                  </a:lnTo>
                  <a:lnTo>
                    <a:pt x="3008" y="0"/>
                  </a:lnTo>
                  <a:lnTo>
                    <a:pt x="3315" y="6"/>
                  </a:lnTo>
                  <a:lnTo>
                    <a:pt x="3614" y="17"/>
                  </a:lnTo>
                  <a:lnTo>
                    <a:pt x="3903" y="37"/>
                  </a:lnTo>
                  <a:lnTo>
                    <a:pt x="4178" y="64"/>
                  </a:lnTo>
                  <a:lnTo>
                    <a:pt x="4441" y="98"/>
                  </a:lnTo>
                  <a:lnTo>
                    <a:pt x="4690" y="139"/>
                  </a:lnTo>
                  <a:lnTo>
                    <a:pt x="4921" y="185"/>
                  </a:lnTo>
                  <a:lnTo>
                    <a:pt x="5135" y="237"/>
                  </a:lnTo>
                  <a:lnTo>
                    <a:pt x="5329" y="294"/>
                  </a:lnTo>
                  <a:lnTo>
                    <a:pt x="5502" y="357"/>
                  </a:lnTo>
                  <a:lnTo>
                    <a:pt x="5653" y="423"/>
                  </a:lnTo>
                  <a:lnTo>
                    <a:pt x="5779" y="494"/>
                  </a:lnTo>
                  <a:lnTo>
                    <a:pt x="5881" y="568"/>
                  </a:lnTo>
                  <a:lnTo>
                    <a:pt x="5955" y="646"/>
                  </a:lnTo>
                  <a:lnTo>
                    <a:pt x="6000" y="726"/>
                  </a:lnTo>
                  <a:lnTo>
                    <a:pt x="6016" y="808"/>
                  </a:lnTo>
                  <a:lnTo>
                    <a:pt x="6000" y="891"/>
                  </a:lnTo>
                  <a:lnTo>
                    <a:pt x="5955" y="971"/>
                  </a:lnTo>
                  <a:lnTo>
                    <a:pt x="5881" y="1048"/>
                  </a:lnTo>
                  <a:lnTo>
                    <a:pt x="5779" y="1122"/>
                  </a:lnTo>
                  <a:lnTo>
                    <a:pt x="5653" y="1193"/>
                  </a:lnTo>
                  <a:lnTo>
                    <a:pt x="5502" y="1260"/>
                  </a:lnTo>
                  <a:lnTo>
                    <a:pt x="5329" y="1322"/>
                  </a:lnTo>
                  <a:lnTo>
                    <a:pt x="5135" y="1379"/>
                  </a:lnTo>
                  <a:lnTo>
                    <a:pt x="4921" y="1432"/>
                  </a:lnTo>
                  <a:lnTo>
                    <a:pt x="4690" y="1478"/>
                  </a:lnTo>
                  <a:lnTo>
                    <a:pt x="4441" y="1518"/>
                  </a:lnTo>
                  <a:lnTo>
                    <a:pt x="4178" y="1552"/>
                  </a:lnTo>
                  <a:lnTo>
                    <a:pt x="3903" y="1579"/>
                  </a:lnTo>
                  <a:lnTo>
                    <a:pt x="3614" y="1599"/>
                  </a:lnTo>
                  <a:lnTo>
                    <a:pt x="3315" y="1611"/>
                  </a:lnTo>
                  <a:lnTo>
                    <a:pt x="3008" y="1616"/>
                  </a:lnTo>
                  <a:lnTo>
                    <a:pt x="2700" y="1611"/>
                  </a:lnTo>
                  <a:lnTo>
                    <a:pt x="2401" y="1599"/>
                  </a:lnTo>
                  <a:lnTo>
                    <a:pt x="2114" y="1579"/>
                  </a:lnTo>
                  <a:lnTo>
                    <a:pt x="1837" y="1552"/>
                  </a:lnTo>
                  <a:lnTo>
                    <a:pt x="1574" y="1518"/>
                  </a:lnTo>
                  <a:lnTo>
                    <a:pt x="1326" y="1478"/>
                  </a:lnTo>
                  <a:lnTo>
                    <a:pt x="1094" y="1432"/>
                  </a:lnTo>
                  <a:lnTo>
                    <a:pt x="881" y="1379"/>
                  </a:lnTo>
                  <a:lnTo>
                    <a:pt x="687" y="1322"/>
                  </a:lnTo>
                  <a:lnTo>
                    <a:pt x="513" y="1260"/>
                  </a:lnTo>
                  <a:lnTo>
                    <a:pt x="362" y="1193"/>
                  </a:lnTo>
                  <a:lnTo>
                    <a:pt x="236" y="1122"/>
                  </a:lnTo>
                  <a:lnTo>
                    <a:pt x="135" y="1048"/>
                  </a:lnTo>
                  <a:lnTo>
                    <a:pt x="61" y="971"/>
                  </a:lnTo>
                  <a:lnTo>
                    <a:pt x="15" y="891"/>
                  </a:lnTo>
                  <a:lnTo>
                    <a:pt x="0" y="808"/>
                  </a:lnTo>
                  <a:lnTo>
                    <a:pt x="0" y="808"/>
                  </a:lnTo>
                  <a:close/>
                </a:path>
              </a:pathLst>
            </a:custGeom>
            <a:solidFill>
              <a:srgbClr val="E5E5E5"/>
            </a:solidFill>
            <a:ln w="9525">
              <a:noFill/>
            </a:ln>
          </p:spPr>
          <p:txBody>
            <a:bodyPr/>
            <a:p>
              <a:endParaRPr lang="en-US">
                <a:solidFill>
                  <a:schemeClr val="tx1"/>
                </a:solidFill>
                <a:cs typeface="Arial" panose="020B0604020202020204" pitchFamily="34" charset="0"/>
              </a:endParaRPr>
            </a:p>
          </p:txBody>
        </p:sp>
        <p:sp>
          <p:nvSpPr>
            <p:cNvPr id="27685" name="Freeform 172071"/>
            <p:cNvSpPr/>
            <p:nvPr/>
          </p:nvSpPr>
          <p:spPr>
            <a:xfrm>
              <a:off x="4321" y="3929"/>
              <a:ext cx="601" cy="161"/>
            </a:xfrm>
            <a:custGeom>
              <a:avLst/>
              <a:gdLst/>
              <a:ahLst/>
              <a:cxnLst/>
              <a:pathLst>
                <a:path w="6016" h="1616">
                  <a:moveTo>
                    <a:pt x="0" y="808"/>
                  </a:moveTo>
                  <a:lnTo>
                    <a:pt x="15" y="726"/>
                  </a:lnTo>
                  <a:lnTo>
                    <a:pt x="61" y="646"/>
                  </a:lnTo>
                  <a:lnTo>
                    <a:pt x="135" y="568"/>
                  </a:lnTo>
                  <a:lnTo>
                    <a:pt x="236" y="494"/>
                  </a:lnTo>
                  <a:lnTo>
                    <a:pt x="362" y="423"/>
                  </a:lnTo>
                  <a:lnTo>
                    <a:pt x="513" y="357"/>
                  </a:lnTo>
                  <a:lnTo>
                    <a:pt x="687" y="294"/>
                  </a:lnTo>
                  <a:lnTo>
                    <a:pt x="881" y="237"/>
                  </a:lnTo>
                  <a:lnTo>
                    <a:pt x="1094" y="185"/>
                  </a:lnTo>
                  <a:lnTo>
                    <a:pt x="1326" y="139"/>
                  </a:lnTo>
                  <a:lnTo>
                    <a:pt x="1574" y="98"/>
                  </a:lnTo>
                  <a:lnTo>
                    <a:pt x="1837" y="64"/>
                  </a:lnTo>
                  <a:lnTo>
                    <a:pt x="2114" y="37"/>
                  </a:lnTo>
                  <a:lnTo>
                    <a:pt x="2401" y="17"/>
                  </a:lnTo>
                  <a:lnTo>
                    <a:pt x="2700" y="6"/>
                  </a:lnTo>
                  <a:lnTo>
                    <a:pt x="3008" y="0"/>
                  </a:lnTo>
                  <a:lnTo>
                    <a:pt x="3315" y="6"/>
                  </a:lnTo>
                  <a:lnTo>
                    <a:pt x="3614" y="17"/>
                  </a:lnTo>
                  <a:lnTo>
                    <a:pt x="3903" y="37"/>
                  </a:lnTo>
                  <a:lnTo>
                    <a:pt x="4178" y="64"/>
                  </a:lnTo>
                  <a:lnTo>
                    <a:pt x="4441" y="98"/>
                  </a:lnTo>
                  <a:lnTo>
                    <a:pt x="4690" y="139"/>
                  </a:lnTo>
                  <a:lnTo>
                    <a:pt x="4921" y="185"/>
                  </a:lnTo>
                  <a:lnTo>
                    <a:pt x="5135" y="237"/>
                  </a:lnTo>
                  <a:lnTo>
                    <a:pt x="5329" y="294"/>
                  </a:lnTo>
                  <a:lnTo>
                    <a:pt x="5502" y="357"/>
                  </a:lnTo>
                  <a:lnTo>
                    <a:pt x="5653" y="423"/>
                  </a:lnTo>
                  <a:lnTo>
                    <a:pt x="5779" y="494"/>
                  </a:lnTo>
                  <a:lnTo>
                    <a:pt x="5881" y="568"/>
                  </a:lnTo>
                  <a:lnTo>
                    <a:pt x="5955" y="646"/>
                  </a:lnTo>
                  <a:lnTo>
                    <a:pt x="6000" y="726"/>
                  </a:lnTo>
                  <a:lnTo>
                    <a:pt x="6016" y="808"/>
                  </a:lnTo>
                  <a:lnTo>
                    <a:pt x="6000" y="891"/>
                  </a:lnTo>
                  <a:lnTo>
                    <a:pt x="5955" y="971"/>
                  </a:lnTo>
                  <a:lnTo>
                    <a:pt x="5881" y="1048"/>
                  </a:lnTo>
                  <a:lnTo>
                    <a:pt x="5779" y="1122"/>
                  </a:lnTo>
                  <a:lnTo>
                    <a:pt x="5653" y="1193"/>
                  </a:lnTo>
                  <a:lnTo>
                    <a:pt x="5502" y="1260"/>
                  </a:lnTo>
                  <a:lnTo>
                    <a:pt x="5329" y="1322"/>
                  </a:lnTo>
                  <a:lnTo>
                    <a:pt x="5135" y="1379"/>
                  </a:lnTo>
                  <a:lnTo>
                    <a:pt x="4921" y="1432"/>
                  </a:lnTo>
                  <a:lnTo>
                    <a:pt x="4690" y="1478"/>
                  </a:lnTo>
                  <a:lnTo>
                    <a:pt x="4441" y="1518"/>
                  </a:lnTo>
                  <a:lnTo>
                    <a:pt x="4178" y="1552"/>
                  </a:lnTo>
                  <a:lnTo>
                    <a:pt x="3903" y="1579"/>
                  </a:lnTo>
                  <a:lnTo>
                    <a:pt x="3614" y="1599"/>
                  </a:lnTo>
                  <a:lnTo>
                    <a:pt x="3315" y="1611"/>
                  </a:lnTo>
                  <a:lnTo>
                    <a:pt x="3008" y="1616"/>
                  </a:lnTo>
                  <a:lnTo>
                    <a:pt x="2700" y="1611"/>
                  </a:lnTo>
                  <a:lnTo>
                    <a:pt x="2401" y="1599"/>
                  </a:lnTo>
                  <a:lnTo>
                    <a:pt x="2114" y="1579"/>
                  </a:lnTo>
                  <a:lnTo>
                    <a:pt x="1837" y="1552"/>
                  </a:lnTo>
                  <a:lnTo>
                    <a:pt x="1574" y="1518"/>
                  </a:lnTo>
                  <a:lnTo>
                    <a:pt x="1326" y="1478"/>
                  </a:lnTo>
                  <a:lnTo>
                    <a:pt x="1094" y="1432"/>
                  </a:lnTo>
                  <a:lnTo>
                    <a:pt x="881" y="1379"/>
                  </a:lnTo>
                  <a:lnTo>
                    <a:pt x="687" y="1322"/>
                  </a:lnTo>
                  <a:lnTo>
                    <a:pt x="513" y="1260"/>
                  </a:lnTo>
                  <a:lnTo>
                    <a:pt x="362" y="1193"/>
                  </a:lnTo>
                  <a:lnTo>
                    <a:pt x="236" y="1122"/>
                  </a:lnTo>
                  <a:lnTo>
                    <a:pt x="135" y="1048"/>
                  </a:lnTo>
                  <a:lnTo>
                    <a:pt x="61" y="971"/>
                  </a:lnTo>
                  <a:lnTo>
                    <a:pt x="15" y="891"/>
                  </a:lnTo>
                  <a:lnTo>
                    <a:pt x="0" y="808"/>
                  </a:lnTo>
                  <a:lnTo>
                    <a:pt x="0" y="808"/>
                  </a:lnTo>
                </a:path>
              </a:pathLst>
            </a:custGeom>
            <a:noFill/>
            <a:ln w="1588" cap="flat" cmpd="sng">
              <a:solidFill>
                <a:srgbClr val="666666"/>
              </a:solidFill>
              <a:prstDash val="solid"/>
              <a:round/>
              <a:headEnd type="none" w="med" len="med"/>
              <a:tailEnd type="none" w="med" len="med"/>
            </a:ln>
          </p:spPr>
          <p:txBody>
            <a:bodyPr/>
            <a:p>
              <a:endParaRPr lang="en-US">
                <a:solidFill>
                  <a:schemeClr val="tx1"/>
                </a:solidFill>
                <a:cs typeface="Arial" panose="020B0604020202020204" pitchFamily="34" charset="0"/>
              </a:endParaRPr>
            </a:p>
          </p:txBody>
        </p:sp>
        <p:sp>
          <p:nvSpPr>
            <p:cNvPr id="27686" name="Straight Connector 172072"/>
            <p:cNvSpPr/>
            <p:nvPr/>
          </p:nvSpPr>
          <p:spPr>
            <a:xfrm flipV="1">
              <a:off x="4657" y="3742"/>
              <a:ext cx="1" cy="450"/>
            </a:xfrm>
            <a:prstGeom prst="line">
              <a:avLst/>
            </a:prstGeom>
            <a:ln w="4763" cap="flat" cmpd="sng">
              <a:solidFill>
                <a:srgbClr val="B2B2B2"/>
              </a:solidFill>
              <a:prstDash val="solid"/>
              <a:round/>
              <a:headEnd type="none" w="med" len="med"/>
              <a:tailEnd type="none" w="med" len="med"/>
            </a:ln>
          </p:spPr>
        </p:sp>
        <p:sp>
          <p:nvSpPr>
            <p:cNvPr id="27687" name="Straight Connector 172073"/>
            <p:cNvSpPr/>
            <p:nvPr/>
          </p:nvSpPr>
          <p:spPr>
            <a:xfrm>
              <a:off x="4573" y="4192"/>
              <a:ext cx="84" cy="1"/>
            </a:xfrm>
            <a:prstGeom prst="line">
              <a:avLst/>
            </a:prstGeom>
            <a:ln w="4763" cap="flat" cmpd="sng">
              <a:solidFill>
                <a:srgbClr val="B2B2B2"/>
              </a:solidFill>
              <a:prstDash val="solid"/>
              <a:round/>
              <a:headEnd type="none" w="med" len="med"/>
              <a:tailEnd type="none" w="med" len="med"/>
            </a:ln>
          </p:spPr>
        </p:sp>
        <p:sp>
          <p:nvSpPr>
            <p:cNvPr id="27688" name="Straight Connector 172074"/>
            <p:cNvSpPr/>
            <p:nvPr/>
          </p:nvSpPr>
          <p:spPr>
            <a:xfrm>
              <a:off x="4573" y="4079"/>
              <a:ext cx="84" cy="1"/>
            </a:xfrm>
            <a:prstGeom prst="line">
              <a:avLst/>
            </a:prstGeom>
            <a:ln w="4763" cap="flat" cmpd="sng">
              <a:solidFill>
                <a:srgbClr val="B2B2B2"/>
              </a:solidFill>
              <a:prstDash val="solid"/>
              <a:round/>
              <a:headEnd type="none" w="med" len="med"/>
              <a:tailEnd type="none" w="med" len="med"/>
            </a:ln>
          </p:spPr>
        </p:sp>
        <p:sp>
          <p:nvSpPr>
            <p:cNvPr id="27689" name="Straight Connector 172075"/>
            <p:cNvSpPr/>
            <p:nvPr/>
          </p:nvSpPr>
          <p:spPr>
            <a:xfrm>
              <a:off x="4573" y="3967"/>
              <a:ext cx="84" cy="1"/>
            </a:xfrm>
            <a:prstGeom prst="line">
              <a:avLst/>
            </a:prstGeom>
            <a:ln w="4763" cap="flat" cmpd="sng">
              <a:solidFill>
                <a:srgbClr val="B2B2B2"/>
              </a:solidFill>
              <a:prstDash val="solid"/>
              <a:round/>
              <a:headEnd type="none" w="med" len="med"/>
              <a:tailEnd type="none" w="med" len="med"/>
            </a:ln>
          </p:spPr>
        </p:sp>
        <p:sp>
          <p:nvSpPr>
            <p:cNvPr id="27690" name="Straight Connector 172076"/>
            <p:cNvSpPr/>
            <p:nvPr/>
          </p:nvSpPr>
          <p:spPr>
            <a:xfrm>
              <a:off x="4573" y="3854"/>
              <a:ext cx="84" cy="1"/>
            </a:xfrm>
            <a:prstGeom prst="line">
              <a:avLst/>
            </a:prstGeom>
            <a:ln w="4763" cap="flat" cmpd="sng">
              <a:solidFill>
                <a:srgbClr val="B2B2B2"/>
              </a:solidFill>
              <a:prstDash val="solid"/>
              <a:round/>
              <a:headEnd type="none" w="med" len="med"/>
              <a:tailEnd type="none" w="med" len="med"/>
            </a:ln>
          </p:spPr>
        </p:sp>
        <p:sp>
          <p:nvSpPr>
            <p:cNvPr id="27691" name="Straight Connector 172077"/>
            <p:cNvSpPr/>
            <p:nvPr/>
          </p:nvSpPr>
          <p:spPr>
            <a:xfrm>
              <a:off x="4573" y="3742"/>
              <a:ext cx="84" cy="1"/>
            </a:xfrm>
            <a:prstGeom prst="line">
              <a:avLst/>
            </a:prstGeom>
            <a:ln w="4763" cap="flat" cmpd="sng">
              <a:solidFill>
                <a:srgbClr val="B2B2B2"/>
              </a:solidFill>
              <a:prstDash val="solid"/>
              <a:round/>
              <a:headEnd type="none" w="med" len="med"/>
              <a:tailEnd type="none" w="med" len="med"/>
            </a:ln>
          </p:spPr>
        </p:sp>
      </p:grpSp>
      <p:sp>
        <p:nvSpPr>
          <p:cNvPr id="172081" name="Text Box 172080"/>
          <p:cNvSpPr txBox="1"/>
          <p:nvPr/>
        </p:nvSpPr>
        <p:spPr>
          <a:xfrm>
            <a:off x="323850" y="5589588"/>
            <a:ext cx="3671888" cy="461645"/>
          </a:xfrm>
          <a:prstGeom prst="rect">
            <a:avLst/>
          </a:prstGeom>
          <a:solidFill>
            <a:srgbClr val="C00000"/>
          </a:solidFill>
          <a:ln w="9525">
            <a:noFill/>
          </a:ln>
        </p:spPr>
        <p:txBody>
          <a:bodyPr lIns="90000" tIns="46800" rIns="90000" bIns="46800" anchor="t" anchorCtr="0">
            <a:spAutoFit/>
          </a:bodyPr>
          <a:p>
            <a:pPr algn="ctr">
              <a:spcBef>
                <a:spcPct val="50000"/>
              </a:spcBef>
            </a:pPr>
            <a:r>
              <a:rPr lang="en-US" sz="2400" b="1" err="1">
                <a:solidFill>
                  <a:schemeClr val="bg1"/>
                </a:solidFill>
                <a:cs typeface="Arial" panose="020B0604020202020204" pitchFamily="34" charset="0"/>
              </a:rPr>
              <a:t>VIt = m</a:t>
            </a:r>
            <a:r>
              <a:rPr lang="en-US" sz="2400" b="1" i="1" err="1">
                <a:solidFill>
                  <a:schemeClr val="bg1"/>
                </a:solidFill>
                <a:cs typeface="Arial" panose="020B0604020202020204" pitchFamily="34" charset="0"/>
              </a:rPr>
              <a:t>L</a:t>
            </a:r>
            <a:endParaRPr lang="en-US" sz="2400" b="1" i="1" err="1">
              <a:solidFill>
                <a:schemeClr val="bg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2037"/>
                                        </p:tgtEl>
                                        <p:attrNameLst>
                                          <p:attrName>style.visibility</p:attrName>
                                        </p:attrNameLst>
                                      </p:cBhvr>
                                      <p:to>
                                        <p:strVal val="visible"/>
                                      </p:to>
                                    </p:set>
                                    <p:animEffect transition="in" filter="wipe(left)">
                                      <p:cBhvr>
                                        <p:cTn id="7" dur="500"/>
                                        <p:tgtEl>
                                          <p:spTgt spid="1720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2036"/>
                                        </p:tgtEl>
                                        <p:attrNameLst>
                                          <p:attrName>style.visibility</p:attrName>
                                        </p:attrNameLst>
                                      </p:cBhvr>
                                      <p:to>
                                        <p:strVal val="visible"/>
                                      </p:to>
                                    </p:set>
                                    <p:animEffect transition="in" filter="wipe(left)">
                                      <p:cBhvr>
                                        <p:cTn id="12" dur="500"/>
                                        <p:tgtEl>
                                          <p:spTgt spid="1720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2038"/>
                                        </p:tgtEl>
                                        <p:attrNameLst>
                                          <p:attrName>style.visibility</p:attrName>
                                        </p:attrNameLst>
                                      </p:cBhvr>
                                      <p:to>
                                        <p:strVal val="visible"/>
                                      </p:to>
                                    </p:set>
                                    <p:animEffect transition="in" filter="wipe(left)">
                                      <p:cBhvr>
                                        <p:cTn id="17" dur="500"/>
                                        <p:tgtEl>
                                          <p:spTgt spid="17203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72082"/>
                                        </p:tgtEl>
                                        <p:attrNameLst>
                                          <p:attrName>style.visibility</p:attrName>
                                        </p:attrNameLst>
                                      </p:cBhvr>
                                      <p:to>
                                        <p:strVal val="visible"/>
                                      </p:to>
                                    </p:set>
                                    <p:animEffect transition="in" filter="wipe(up)">
                                      <p:cBhvr>
                                        <p:cTn id="22" dur="500"/>
                                        <p:tgtEl>
                                          <p:spTgt spid="17208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2079"/>
                                        </p:tgtEl>
                                        <p:attrNameLst>
                                          <p:attrName>style.visibility</p:attrName>
                                        </p:attrNameLst>
                                      </p:cBhvr>
                                      <p:to>
                                        <p:strVal val="visible"/>
                                      </p:to>
                                    </p:set>
                                    <p:animEffect transition="in" filter="wipe(up)">
                                      <p:cBhvr>
                                        <p:cTn id="27" dur="500"/>
                                        <p:tgtEl>
                                          <p:spTgt spid="17207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2081"/>
                                        </p:tgtEl>
                                        <p:attrNameLst>
                                          <p:attrName>style.visibility</p:attrName>
                                        </p:attrNameLst>
                                      </p:cBhvr>
                                      <p:to>
                                        <p:strVal val="visible"/>
                                      </p:to>
                                    </p:set>
                                    <p:animEffect transition="in" filter="wipe(left)">
                                      <p:cBhvr>
                                        <p:cTn id="32" dur="500"/>
                                        <p:tgtEl>
                                          <p:spTgt spid="172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bldLvl="0" animBg="1"/>
      <p:bldP spid="172037" grpId="0"/>
      <p:bldP spid="172038" grpId="0"/>
      <p:bldP spid="172081" grpId="0" bldLvl="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Title 172033"/>
          <p:cNvSpPr>
            <a:spLocks noGrp="1"/>
          </p:cNvSpPr>
          <p:nvPr>
            <p:ph type="title"/>
          </p:nvPr>
        </p:nvSpPr>
        <p:spPr>
          <a:xfrm>
            <a:off x="12065" y="31750"/>
            <a:ext cx="9119870" cy="660400"/>
          </a:xfrm>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latin typeface="+mj-lt"/>
                <a:ea typeface="+mj-ea"/>
                <a:cs typeface="+mj-cs"/>
              </a:rPr>
              <a:t>Latent Heat of </a:t>
            </a:r>
            <a:r>
              <a:rPr kumimoji="0" lang="en-US" sz="4400" b="1" i="0" u="none" strike="noStrike" kern="1200" cap="none" spc="0" normalizeH="0" baseline="0" noProof="1">
                <a:solidFill>
                  <a:schemeClr val="bg1"/>
                </a:solidFill>
                <a:effectLst/>
                <a:latin typeface="+mj-lt"/>
                <a:ea typeface="+mj-ea"/>
                <a:cs typeface="+mj-cs"/>
              </a:rPr>
              <a:t>Vapourization</a:t>
            </a:r>
            <a:endParaRPr kumimoji="0" lang="en-US" sz="4400" b="1" i="0" u="none" strike="noStrike" kern="1200" cap="none" spc="0" normalizeH="0" baseline="0" noProof="1">
              <a:solidFill>
                <a:schemeClr val="bg1"/>
              </a:solidFill>
              <a:effectLst/>
              <a:latin typeface="+mj-lt"/>
              <a:ea typeface="+mj-ea"/>
              <a:cs typeface="+mj-cs"/>
            </a:endParaRPr>
          </a:p>
        </p:txBody>
      </p:sp>
      <p:sp>
        <p:nvSpPr>
          <p:cNvPr id="172036" name="Text Box 172035"/>
          <p:cNvSpPr txBox="1"/>
          <p:nvPr/>
        </p:nvSpPr>
        <p:spPr>
          <a:xfrm>
            <a:off x="0" y="885508"/>
            <a:ext cx="9144000" cy="461645"/>
          </a:xfrm>
          <a:prstGeom prst="rect">
            <a:avLst/>
          </a:prstGeom>
          <a:solidFill>
            <a:srgbClr val="CC0000"/>
          </a:solidFill>
          <a:ln w="25400">
            <a:noFill/>
          </a:ln>
        </p:spPr>
        <p:txBody>
          <a:bodyPr lIns="90000" tIns="46800" rIns="90000" bIns="46800" anchor="t" anchorCtr="0">
            <a:spAutoFit/>
          </a:bodyPr>
          <a:p>
            <a:pPr algn="ctr">
              <a:spcBef>
                <a:spcPct val="50000"/>
              </a:spcBef>
            </a:pPr>
            <a:r>
              <a:rPr lang="en-US" sz="2400" b="1">
                <a:solidFill>
                  <a:schemeClr val="bg1"/>
                </a:solidFill>
                <a:cs typeface="Arial" panose="020B0604020202020204" pitchFamily="34" charset="0"/>
              </a:rPr>
              <a:t>Energy = mass x specific latent heat of </a:t>
            </a:r>
            <a:r>
              <a:rPr lang="en-US" altLang="en-US" sz="2400" b="1">
                <a:solidFill>
                  <a:schemeClr val="bg1"/>
                </a:solidFill>
                <a:cs typeface="Arial" panose="020B0604020202020204" pitchFamily="34" charset="0"/>
              </a:rPr>
              <a:t>vapourization</a:t>
            </a:r>
            <a:endParaRPr lang="en-US" altLang="en-US" sz="2400" b="1">
              <a:solidFill>
                <a:schemeClr val="bg1"/>
              </a:solidFill>
              <a:cs typeface="Arial" panose="020B0604020202020204" pitchFamily="34" charset="0"/>
            </a:endParaRPr>
          </a:p>
        </p:txBody>
      </p:sp>
      <p:sp>
        <p:nvSpPr>
          <p:cNvPr id="100" name="Text Box 99"/>
          <p:cNvSpPr txBox="1"/>
          <p:nvPr/>
        </p:nvSpPr>
        <p:spPr>
          <a:xfrm>
            <a:off x="146050" y="1507490"/>
            <a:ext cx="4657090" cy="2584450"/>
          </a:xfrm>
          <a:prstGeom prst="rect">
            <a:avLst/>
          </a:prstGeom>
          <a:noFill/>
          <a:ln w="9525">
            <a:noFill/>
          </a:ln>
        </p:spPr>
        <p:txBody>
          <a:bodyPr wrap="square">
            <a:spAutoFit/>
          </a:bodyPr>
          <a:p>
            <a:r>
              <a:rPr lang="en-US" altLang="en-US" sz="1800">
                <a:latin typeface="Arial" panose="020B0604020202020204" pitchFamily="34" charset="0"/>
              </a:rPr>
              <a:t>It’s possible to </a:t>
            </a:r>
            <a:r>
              <a:rPr lang="en-US" sz="1800">
                <a:latin typeface="Arial" panose="020B0604020202020204" pitchFamily="34" charset="0"/>
              </a:rPr>
              <a:t>do </a:t>
            </a:r>
            <a:r>
              <a:rPr lang="en-US" altLang="en-US" sz="1800">
                <a:latin typeface="Arial" panose="020B0604020202020204" pitchFamily="34" charset="0"/>
              </a:rPr>
              <a:t>accurate </a:t>
            </a:r>
            <a:r>
              <a:rPr lang="en-US" sz="1800">
                <a:latin typeface="Arial" panose="020B0604020202020204" pitchFamily="34" charset="0"/>
              </a:rPr>
              <a:t>scientific experiments with non-specialised equipment.  The accepted value of the specific latent heat of water at sea level is 2.3 x 10</a:t>
            </a:r>
            <a:r>
              <a:rPr lang="en-US" sz="1800" baseline="30000">
                <a:latin typeface="Arial" panose="020B0604020202020204" pitchFamily="34" charset="0"/>
              </a:rPr>
              <a:t>6</a:t>
            </a:r>
            <a:r>
              <a:rPr lang="en-US" sz="1800">
                <a:latin typeface="Arial" panose="020B0604020202020204" pitchFamily="34" charset="0"/>
              </a:rPr>
              <a:t> J/kg</a:t>
            </a:r>
            <a:r>
              <a:rPr lang="en-US" altLang="en-US" sz="1800">
                <a:latin typeface="Arial" panose="020B0604020202020204" pitchFamily="34" charset="0"/>
              </a:rPr>
              <a:t>.  Using a kettle and balance we can experimentally determine a value very close to this.</a:t>
            </a:r>
            <a:endParaRPr lang="en-US" altLang="en-US" sz="1800">
              <a:latin typeface="Arial" panose="020B0604020202020204" pitchFamily="34" charset="0"/>
            </a:endParaRPr>
          </a:p>
          <a:p>
            <a:endParaRPr lang="en-US" altLang="en-US" sz="1800">
              <a:latin typeface="Arial" panose="020B0604020202020204" pitchFamily="34" charset="0"/>
            </a:endParaRPr>
          </a:p>
          <a:p>
            <a:r>
              <a:rPr lang="en-US" altLang="en-US" sz="1800">
                <a:latin typeface="Arial" panose="020B0604020202020204" pitchFamily="34" charset="0"/>
              </a:rPr>
              <a:t>How would you do it?</a:t>
            </a:r>
            <a:endParaRPr lang="en-US" altLang="en-US" sz="1800">
              <a:latin typeface="Arial" panose="020B0604020202020204" pitchFamily="34" charset="0"/>
            </a:endParaRPr>
          </a:p>
        </p:txBody>
      </p:sp>
      <p:grpSp>
        <p:nvGrpSpPr>
          <p:cNvPr id="1073742879" name="Group 1073742878"/>
          <p:cNvGrpSpPr/>
          <p:nvPr/>
        </p:nvGrpSpPr>
        <p:grpSpPr>
          <a:xfrm>
            <a:off x="4919345" y="3906520"/>
            <a:ext cx="4257040" cy="1924685"/>
            <a:chOff x="3235" y="6044"/>
            <a:chExt cx="5761" cy="2915"/>
          </a:xfrm>
        </p:grpSpPr>
        <p:sp>
          <p:nvSpPr>
            <p:cNvPr id="1073742850" name="Straight Connector 1073742849"/>
            <p:cNvSpPr/>
            <p:nvPr/>
          </p:nvSpPr>
          <p:spPr>
            <a:xfrm>
              <a:off x="4819" y="8238"/>
              <a:ext cx="1441" cy="1"/>
            </a:xfrm>
            <a:prstGeom prst="line">
              <a:avLst/>
            </a:prstGeom>
            <a:ln w="12700" cap="flat" cmpd="sng">
              <a:solidFill>
                <a:srgbClr val="000000"/>
              </a:solidFill>
              <a:prstDash val="solid"/>
              <a:headEnd type="none" w="sm" len="sm"/>
              <a:tailEnd type="none" w="sm" len="sm"/>
            </a:ln>
          </p:spPr>
        </p:sp>
        <p:sp>
          <p:nvSpPr>
            <p:cNvPr id="1073742851" name="Straight Connector 1073742850"/>
            <p:cNvSpPr/>
            <p:nvPr/>
          </p:nvSpPr>
          <p:spPr>
            <a:xfrm>
              <a:off x="4243" y="8958"/>
              <a:ext cx="2593" cy="1"/>
            </a:xfrm>
            <a:prstGeom prst="line">
              <a:avLst/>
            </a:prstGeom>
            <a:ln w="12700" cap="flat" cmpd="sng">
              <a:solidFill>
                <a:srgbClr val="000000"/>
              </a:solidFill>
              <a:prstDash val="solid"/>
              <a:headEnd type="none" w="sm" len="sm"/>
              <a:tailEnd type="none" w="sm" len="sm"/>
            </a:ln>
          </p:spPr>
        </p:sp>
        <p:sp>
          <p:nvSpPr>
            <p:cNvPr id="1073742852" name="Straight Connector 1073742851"/>
            <p:cNvSpPr/>
            <p:nvPr/>
          </p:nvSpPr>
          <p:spPr>
            <a:xfrm flipV="1">
              <a:off x="4243" y="8238"/>
              <a:ext cx="577" cy="721"/>
            </a:xfrm>
            <a:prstGeom prst="line">
              <a:avLst/>
            </a:prstGeom>
            <a:ln w="12700" cap="flat" cmpd="sng">
              <a:solidFill>
                <a:srgbClr val="000000"/>
              </a:solidFill>
              <a:prstDash val="solid"/>
              <a:headEnd type="none" w="sm" len="sm"/>
              <a:tailEnd type="none" w="sm" len="sm"/>
            </a:ln>
          </p:spPr>
        </p:sp>
        <p:sp>
          <p:nvSpPr>
            <p:cNvPr id="1073742853" name="Straight Connector 1073742852"/>
            <p:cNvSpPr/>
            <p:nvPr/>
          </p:nvSpPr>
          <p:spPr>
            <a:xfrm>
              <a:off x="6259" y="8238"/>
              <a:ext cx="577" cy="721"/>
            </a:xfrm>
            <a:prstGeom prst="line">
              <a:avLst/>
            </a:prstGeom>
            <a:ln w="12700" cap="flat" cmpd="sng">
              <a:solidFill>
                <a:srgbClr val="000000"/>
              </a:solidFill>
              <a:prstDash val="solid"/>
              <a:headEnd type="none" w="sm" len="sm"/>
              <a:tailEnd type="none" w="sm" len="sm"/>
            </a:ln>
          </p:spPr>
        </p:sp>
        <p:sp>
          <p:nvSpPr>
            <p:cNvPr id="1073742854" name="Straight Connector 1073742853"/>
            <p:cNvSpPr/>
            <p:nvPr/>
          </p:nvSpPr>
          <p:spPr>
            <a:xfrm>
              <a:off x="4963" y="8526"/>
              <a:ext cx="1153" cy="1"/>
            </a:xfrm>
            <a:prstGeom prst="line">
              <a:avLst/>
            </a:prstGeom>
            <a:ln w="12700" cap="flat" cmpd="sng">
              <a:solidFill>
                <a:srgbClr val="000000"/>
              </a:solidFill>
              <a:prstDash val="solid"/>
              <a:headEnd type="none" w="sm" len="sm"/>
              <a:tailEnd type="none" w="sm" len="sm"/>
            </a:ln>
          </p:spPr>
        </p:sp>
        <p:sp>
          <p:nvSpPr>
            <p:cNvPr id="1073742855" name="Straight Connector 1073742854"/>
            <p:cNvSpPr/>
            <p:nvPr/>
          </p:nvSpPr>
          <p:spPr>
            <a:xfrm>
              <a:off x="4963" y="8814"/>
              <a:ext cx="1153" cy="1"/>
            </a:xfrm>
            <a:prstGeom prst="line">
              <a:avLst/>
            </a:prstGeom>
            <a:ln w="12700" cap="flat" cmpd="sng">
              <a:solidFill>
                <a:srgbClr val="000000"/>
              </a:solidFill>
              <a:prstDash val="solid"/>
              <a:headEnd type="none" w="sm" len="sm"/>
              <a:tailEnd type="none" w="sm" len="sm"/>
            </a:ln>
          </p:spPr>
        </p:sp>
        <p:sp>
          <p:nvSpPr>
            <p:cNvPr id="1073742856" name="Straight Connector 1073742855"/>
            <p:cNvSpPr/>
            <p:nvPr/>
          </p:nvSpPr>
          <p:spPr>
            <a:xfrm>
              <a:off x="4963" y="8526"/>
              <a:ext cx="1" cy="289"/>
            </a:xfrm>
            <a:prstGeom prst="line">
              <a:avLst/>
            </a:prstGeom>
            <a:ln w="12700" cap="flat" cmpd="sng">
              <a:solidFill>
                <a:srgbClr val="000000"/>
              </a:solidFill>
              <a:prstDash val="solid"/>
              <a:headEnd type="none" w="sm" len="sm"/>
              <a:tailEnd type="none" w="sm" len="sm"/>
            </a:ln>
          </p:spPr>
        </p:sp>
        <p:sp>
          <p:nvSpPr>
            <p:cNvPr id="1073742857" name="Straight Connector 1073742856"/>
            <p:cNvSpPr/>
            <p:nvPr/>
          </p:nvSpPr>
          <p:spPr>
            <a:xfrm>
              <a:off x="6115" y="8526"/>
              <a:ext cx="1" cy="289"/>
            </a:xfrm>
            <a:prstGeom prst="line">
              <a:avLst/>
            </a:prstGeom>
            <a:ln w="12700" cap="flat" cmpd="sng">
              <a:solidFill>
                <a:srgbClr val="000000"/>
              </a:solidFill>
              <a:prstDash val="solid"/>
              <a:headEnd type="none" w="sm" len="sm"/>
              <a:tailEnd type="none" w="sm" len="sm"/>
            </a:ln>
          </p:spPr>
        </p:sp>
        <p:sp>
          <p:nvSpPr>
            <p:cNvPr id="1073742858" name="Straight Connector 1073742857"/>
            <p:cNvSpPr/>
            <p:nvPr/>
          </p:nvSpPr>
          <p:spPr>
            <a:xfrm>
              <a:off x="5251" y="8526"/>
              <a:ext cx="1" cy="289"/>
            </a:xfrm>
            <a:prstGeom prst="line">
              <a:avLst/>
            </a:prstGeom>
            <a:ln w="12700" cap="flat" cmpd="sng">
              <a:solidFill>
                <a:srgbClr val="000000"/>
              </a:solidFill>
              <a:prstDash val="solid"/>
              <a:headEnd type="none" w="sm" len="sm"/>
              <a:tailEnd type="none" w="sm" len="sm"/>
            </a:ln>
          </p:spPr>
        </p:sp>
        <p:sp>
          <p:nvSpPr>
            <p:cNvPr id="1073742859" name="Straight Connector 1073742858"/>
            <p:cNvSpPr/>
            <p:nvPr/>
          </p:nvSpPr>
          <p:spPr>
            <a:xfrm>
              <a:off x="5539" y="8526"/>
              <a:ext cx="1" cy="289"/>
            </a:xfrm>
            <a:prstGeom prst="line">
              <a:avLst/>
            </a:prstGeom>
            <a:ln w="12700" cap="flat" cmpd="sng">
              <a:solidFill>
                <a:srgbClr val="000000"/>
              </a:solidFill>
              <a:prstDash val="solid"/>
              <a:headEnd type="none" w="sm" len="sm"/>
              <a:tailEnd type="none" w="sm" len="sm"/>
            </a:ln>
          </p:spPr>
        </p:sp>
        <p:sp>
          <p:nvSpPr>
            <p:cNvPr id="1073742860" name="Straight Connector 1073742859"/>
            <p:cNvSpPr/>
            <p:nvPr/>
          </p:nvSpPr>
          <p:spPr>
            <a:xfrm>
              <a:off x="5827" y="8526"/>
              <a:ext cx="1" cy="289"/>
            </a:xfrm>
            <a:prstGeom prst="line">
              <a:avLst/>
            </a:prstGeom>
            <a:ln w="12700" cap="flat" cmpd="sng">
              <a:solidFill>
                <a:srgbClr val="000000"/>
              </a:solidFill>
              <a:prstDash val="solid"/>
              <a:headEnd type="none" w="sm" len="sm"/>
              <a:tailEnd type="none" w="sm" len="sm"/>
            </a:ln>
          </p:spPr>
        </p:sp>
        <p:sp>
          <p:nvSpPr>
            <p:cNvPr id="1073742861" name="Straight Connector 1073742860"/>
            <p:cNvSpPr/>
            <p:nvPr/>
          </p:nvSpPr>
          <p:spPr>
            <a:xfrm flipV="1">
              <a:off x="5107" y="6798"/>
              <a:ext cx="1" cy="1441"/>
            </a:xfrm>
            <a:prstGeom prst="line">
              <a:avLst/>
            </a:prstGeom>
            <a:ln w="12700" cap="flat" cmpd="sng">
              <a:solidFill>
                <a:srgbClr val="000000"/>
              </a:solidFill>
              <a:prstDash val="solid"/>
              <a:headEnd type="none" w="sm" len="sm"/>
              <a:tailEnd type="none" w="sm" len="sm"/>
            </a:ln>
          </p:spPr>
        </p:sp>
        <p:sp>
          <p:nvSpPr>
            <p:cNvPr id="1073742862" name="Straight Connector 1073742861"/>
            <p:cNvSpPr/>
            <p:nvPr/>
          </p:nvSpPr>
          <p:spPr>
            <a:xfrm flipV="1">
              <a:off x="5971" y="6222"/>
              <a:ext cx="1" cy="2017"/>
            </a:xfrm>
            <a:prstGeom prst="line">
              <a:avLst/>
            </a:prstGeom>
            <a:ln w="12700" cap="flat" cmpd="sng">
              <a:solidFill>
                <a:srgbClr val="000000"/>
              </a:solidFill>
              <a:prstDash val="solid"/>
              <a:headEnd type="none" w="sm" len="sm"/>
              <a:tailEnd type="none" w="sm" len="sm"/>
            </a:ln>
          </p:spPr>
        </p:sp>
        <p:sp>
          <p:nvSpPr>
            <p:cNvPr id="1073742863" name="Straight Connector 1073742862"/>
            <p:cNvSpPr/>
            <p:nvPr/>
          </p:nvSpPr>
          <p:spPr>
            <a:xfrm>
              <a:off x="5107" y="6044"/>
              <a:ext cx="865" cy="1"/>
            </a:xfrm>
            <a:prstGeom prst="line">
              <a:avLst/>
            </a:prstGeom>
            <a:ln w="12700" cap="flat" cmpd="sng">
              <a:solidFill>
                <a:srgbClr val="000000"/>
              </a:solidFill>
              <a:prstDash val="solid"/>
              <a:headEnd type="none" w="sm" len="sm"/>
              <a:tailEnd type="none" w="sm" len="sm"/>
            </a:ln>
          </p:spPr>
        </p:sp>
        <p:sp>
          <p:nvSpPr>
            <p:cNvPr id="1073742864" name="Oval 1073742863"/>
            <p:cNvSpPr/>
            <p:nvPr/>
          </p:nvSpPr>
          <p:spPr>
            <a:xfrm>
              <a:off x="5971" y="6325"/>
              <a:ext cx="289" cy="1585"/>
            </a:xfrm>
            <a:prstGeom prst="ellipse">
              <a:avLst/>
            </a:prstGeom>
            <a:solidFill>
              <a:srgbClr val="FFFFFF"/>
            </a:solidFill>
            <a:ln w="12700" cap="flat" cmpd="sng">
              <a:solidFill>
                <a:srgbClr val="000000"/>
              </a:solidFill>
              <a:prstDash val="solid"/>
              <a:headEnd type="none" w="med" len="med"/>
              <a:tailEnd type="none" w="med" len="med"/>
            </a:ln>
          </p:spPr>
          <p:txBody>
            <a:bodyPr/>
            <a:p>
              <a:endParaRPr lang="en-US"/>
            </a:p>
          </p:txBody>
        </p:sp>
        <p:sp>
          <p:nvSpPr>
            <p:cNvPr id="1073742865" name="Rectangle 1073742864"/>
            <p:cNvSpPr/>
            <p:nvPr/>
          </p:nvSpPr>
          <p:spPr>
            <a:xfrm>
              <a:off x="7843" y="8290"/>
              <a:ext cx="1153" cy="433"/>
            </a:xfrm>
            <a:prstGeom prst="rect">
              <a:avLst/>
            </a:prstGeom>
            <a:noFill/>
            <a:ln w="12700">
              <a:noFill/>
            </a:ln>
          </p:spPr>
          <p:txBody>
            <a:bodyPr wrap="square" lIns="12700" tIns="12700" rIns="12700" bIns="12700"/>
            <a:p>
              <a:pPr algn="ctr"/>
              <a:r>
                <a:rPr lang="en-US"/>
                <a:t>Scales</a:t>
              </a:r>
              <a:endParaRPr lang="en-US"/>
            </a:p>
            <a:p>
              <a:endParaRPr lang="en-US"/>
            </a:p>
          </p:txBody>
        </p:sp>
        <p:sp>
          <p:nvSpPr>
            <p:cNvPr id="1073742866" name="Rectangle 1073742865"/>
            <p:cNvSpPr/>
            <p:nvPr/>
          </p:nvSpPr>
          <p:spPr>
            <a:xfrm>
              <a:off x="7411" y="6462"/>
              <a:ext cx="865" cy="433"/>
            </a:xfrm>
            <a:prstGeom prst="rect">
              <a:avLst/>
            </a:prstGeom>
            <a:noFill/>
            <a:ln w="12700">
              <a:noFill/>
            </a:ln>
          </p:spPr>
          <p:txBody>
            <a:bodyPr wrap="square" lIns="12700" tIns="12700" rIns="12700" bIns="12700"/>
            <a:p>
              <a:pPr algn="ctr"/>
              <a:r>
                <a:rPr lang="en-US"/>
                <a:t>Kettle</a:t>
              </a:r>
              <a:endParaRPr lang="en-US"/>
            </a:p>
            <a:p>
              <a:endParaRPr lang="en-US"/>
            </a:p>
          </p:txBody>
        </p:sp>
        <p:sp>
          <p:nvSpPr>
            <p:cNvPr id="1073742867" name="Straight Connector 1073742866"/>
            <p:cNvSpPr/>
            <p:nvPr/>
          </p:nvSpPr>
          <p:spPr>
            <a:xfrm>
              <a:off x="5107" y="7168"/>
              <a:ext cx="865" cy="1"/>
            </a:xfrm>
            <a:prstGeom prst="line">
              <a:avLst/>
            </a:prstGeom>
            <a:ln w="12700" cap="flat" cmpd="sng">
              <a:solidFill>
                <a:srgbClr val="0D0D0D"/>
              </a:solidFill>
              <a:prstDash val="solid"/>
              <a:headEnd type="none" w="med" len="med"/>
              <a:tailEnd type="none" w="med" len="med"/>
            </a:ln>
          </p:spPr>
        </p:sp>
        <p:sp>
          <p:nvSpPr>
            <p:cNvPr id="1073742868" name="Rectangle 1073742867"/>
            <p:cNvSpPr/>
            <p:nvPr/>
          </p:nvSpPr>
          <p:spPr>
            <a:xfrm>
              <a:off x="3235" y="7585"/>
              <a:ext cx="865" cy="433"/>
            </a:xfrm>
            <a:prstGeom prst="rect">
              <a:avLst/>
            </a:prstGeom>
            <a:noFill/>
            <a:ln w="12700">
              <a:noFill/>
            </a:ln>
          </p:spPr>
          <p:txBody>
            <a:bodyPr wrap="square" lIns="12700" tIns="12700" rIns="12700" bIns="12700"/>
            <a:p>
              <a:pPr algn="ctr"/>
              <a:r>
                <a:rPr lang="en-US"/>
                <a:t>Water</a:t>
              </a:r>
              <a:endParaRPr lang="en-US"/>
            </a:p>
            <a:p>
              <a:endParaRPr lang="en-US"/>
            </a:p>
          </p:txBody>
        </p:sp>
        <p:sp>
          <p:nvSpPr>
            <p:cNvPr id="1073742869" name="Straight Connector 1073742868"/>
            <p:cNvSpPr/>
            <p:nvPr/>
          </p:nvSpPr>
          <p:spPr>
            <a:xfrm>
              <a:off x="4099" y="7866"/>
              <a:ext cx="1441" cy="1"/>
            </a:xfrm>
            <a:prstGeom prst="line">
              <a:avLst/>
            </a:prstGeom>
            <a:ln w="9525" cap="flat" cmpd="sng">
              <a:solidFill>
                <a:srgbClr val="0D0D0D"/>
              </a:solidFill>
              <a:prstDash val="solid"/>
              <a:headEnd type="none" w="med" len="med"/>
              <a:tailEnd type="triangle" w="med" len="med"/>
            </a:ln>
          </p:spPr>
        </p:sp>
        <p:sp>
          <p:nvSpPr>
            <p:cNvPr id="1073742870" name="Straight Connector 1073742869"/>
            <p:cNvSpPr/>
            <p:nvPr/>
          </p:nvSpPr>
          <p:spPr>
            <a:xfrm flipH="1">
              <a:off x="6403" y="6606"/>
              <a:ext cx="1009" cy="1"/>
            </a:xfrm>
            <a:prstGeom prst="line">
              <a:avLst/>
            </a:prstGeom>
            <a:ln w="9525" cap="flat" cmpd="sng">
              <a:solidFill>
                <a:srgbClr val="0D0D0D"/>
              </a:solidFill>
              <a:prstDash val="solid"/>
              <a:headEnd type="none" w="med" len="med"/>
              <a:tailEnd type="triangle" w="med" len="med"/>
            </a:ln>
          </p:spPr>
        </p:sp>
        <p:sp>
          <p:nvSpPr>
            <p:cNvPr id="1073742871" name="Straight Connector 1073742870"/>
            <p:cNvSpPr/>
            <p:nvPr/>
          </p:nvSpPr>
          <p:spPr>
            <a:xfrm flipH="1">
              <a:off x="6691" y="8572"/>
              <a:ext cx="1153" cy="1"/>
            </a:xfrm>
            <a:prstGeom prst="line">
              <a:avLst/>
            </a:prstGeom>
            <a:ln w="9525" cap="flat" cmpd="sng">
              <a:solidFill>
                <a:srgbClr val="0D0D0D"/>
              </a:solidFill>
              <a:prstDash val="solid"/>
              <a:headEnd type="none" w="med" len="med"/>
              <a:tailEnd type="triangle" w="med" len="med"/>
            </a:ln>
          </p:spPr>
        </p:sp>
        <p:sp>
          <p:nvSpPr>
            <p:cNvPr id="1073742872" name="Straight Connector 1073742871"/>
            <p:cNvSpPr/>
            <p:nvPr/>
          </p:nvSpPr>
          <p:spPr>
            <a:xfrm>
              <a:off x="4675" y="6462"/>
              <a:ext cx="433" cy="1"/>
            </a:xfrm>
            <a:prstGeom prst="line">
              <a:avLst/>
            </a:prstGeom>
            <a:ln w="12700" cap="flat" cmpd="sng">
              <a:solidFill>
                <a:srgbClr val="0D0D0D"/>
              </a:solidFill>
              <a:prstDash val="solid"/>
              <a:headEnd type="none" w="med" len="med"/>
              <a:tailEnd type="none" w="med" len="med"/>
            </a:ln>
          </p:spPr>
        </p:sp>
        <p:sp>
          <p:nvSpPr>
            <p:cNvPr id="1073742873" name="Straight Connector 1073742872"/>
            <p:cNvSpPr/>
            <p:nvPr/>
          </p:nvSpPr>
          <p:spPr>
            <a:xfrm flipH="1" flipV="1">
              <a:off x="4675" y="6462"/>
              <a:ext cx="413" cy="329"/>
            </a:xfrm>
            <a:prstGeom prst="line">
              <a:avLst/>
            </a:prstGeom>
            <a:ln w="12700" cap="flat" cmpd="sng">
              <a:solidFill>
                <a:srgbClr val="0D0D0D"/>
              </a:solidFill>
              <a:prstDash val="solid"/>
              <a:headEnd type="none" w="med" len="med"/>
              <a:tailEnd type="none" w="med" len="med"/>
            </a:ln>
          </p:spPr>
        </p:sp>
        <p:sp>
          <p:nvSpPr>
            <p:cNvPr id="1073742874" name="Straight Connector 1073742873"/>
            <p:cNvSpPr/>
            <p:nvPr/>
          </p:nvSpPr>
          <p:spPr>
            <a:xfrm flipV="1">
              <a:off x="5107" y="6044"/>
              <a:ext cx="1" cy="433"/>
            </a:xfrm>
            <a:prstGeom prst="line">
              <a:avLst/>
            </a:prstGeom>
            <a:ln w="12700" cap="flat" cmpd="sng">
              <a:solidFill>
                <a:srgbClr val="0D0D0D"/>
              </a:solidFill>
              <a:prstDash val="solid"/>
              <a:headEnd type="none" w="med" len="med"/>
              <a:tailEnd type="none" w="med" len="med"/>
            </a:ln>
          </p:spPr>
        </p:sp>
        <p:sp>
          <p:nvSpPr>
            <p:cNvPr id="1073742875" name="Straight Connector 1073742874"/>
            <p:cNvSpPr/>
            <p:nvPr/>
          </p:nvSpPr>
          <p:spPr>
            <a:xfrm>
              <a:off x="5971" y="6325"/>
              <a:ext cx="1" cy="145"/>
            </a:xfrm>
            <a:prstGeom prst="line">
              <a:avLst/>
            </a:prstGeom>
            <a:ln w="12700" cap="flat" cmpd="sng">
              <a:solidFill>
                <a:srgbClr val="0D0D0D"/>
              </a:solidFill>
              <a:prstDash val="solid"/>
              <a:headEnd type="none" w="med" len="med"/>
              <a:tailEnd type="none" w="med" len="med"/>
            </a:ln>
          </p:spPr>
        </p:sp>
        <p:sp>
          <p:nvSpPr>
            <p:cNvPr id="1073742876" name="Straight Connector 1073742875"/>
            <p:cNvSpPr/>
            <p:nvPr/>
          </p:nvSpPr>
          <p:spPr>
            <a:xfrm flipV="1">
              <a:off x="5971" y="6044"/>
              <a:ext cx="1" cy="433"/>
            </a:xfrm>
            <a:prstGeom prst="line">
              <a:avLst/>
            </a:prstGeom>
            <a:ln w="12700" cap="flat" cmpd="sng">
              <a:solidFill>
                <a:srgbClr val="0D0D0D"/>
              </a:solidFill>
              <a:prstDash val="solid"/>
              <a:headEnd type="none" w="med" len="med"/>
              <a:tailEnd type="none" w="med" len="med"/>
            </a:ln>
          </p:spPr>
        </p:sp>
      </p:grpSp>
      <p:sp>
        <p:nvSpPr>
          <p:cNvPr id="3" name="Text Box 2"/>
          <p:cNvSpPr txBox="1"/>
          <p:nvPr/>
        </p:nvSpPr>
        <p:spPr>
          <a:xfrm>
            <a:off x="4803140" y="1507490"/>
            <a:ext cx="3974465" cy="2306955"/>
          </a:xfrm>
          <a:prstGeom prst="rect">
            <a:avLst/>
          </a:prstGeom>
          <a:noFill/>
          <a:ln w="9525">
            <a:noFill/>
          </a:ln>
        </p:spPr>
        <p:txBody>
          <a:bodyPr wrap="square">
            <a:spAutoFit/>
          </a:bodyPr>
          <a:p>
            <a:r>
              <a:rPr lang="en-US" sz="1800">
                <a:latin typeface="Arial" panose="020B0604020202020204" pitchFamily="34" charset="0"/>
              </a:rPr>
              <a:t>Put the kettle, ½  full of water on the scales. Switch it on and wait for the  water to start to boil. When it is clearly boiling, start the stop watch and time how long it takes for the mass to fall by 50 g.  Repeat the above procedure a number of times to minimise uncertainties.</a:t>
            </a:r>
            <a:endParaRPr lang="en-US" sz="1800">
              <a:latin typeface="Arial" panose="020B0604020202020204" pitchFamily="34" charset="0"/>
            </a:endParaRPr>
          </a:p>
        </p:txBody>
      </p:sp>
      <p:sp>
        <p:nvSpPr>
          <p:cNvPr id="4" name="Text Box 3"/>
          <p:cNvSpPr txBox="1"/>
          <p:nvPr/>
        </p:nvSpPr>
        <p:spPr>
          <a:xfrm>
            <a:off x="415290" y="5950585"/>
            <a:ext cx="8229600" cy="645160"/>
          </a:xfrm>
          <a:prstGeom prst="rect">
            <a:avLst/>
          </a:prstGeom>
          <a:noFill/>
          <a:ln w="9525">
            <a:noFill/>
          </a:ln>
        </p:spPr>
        <p:txBody>
          <a:bodyPr wrap="square">
            <a:spAutoFit/>
          </a:bodyPr>
          <a:p>
            <a:pPr marL="0" indent="0"/>
            <a:r>
              <a:rPr lang="en-US" sz="1800" b="0">
                <a:solidFill>
                  <a:srgbClr val="FF0000"/>
                </a:solidFill>
                <a:latin typeface="Arial" panose="020B0604020202020204" pitchFamily="34" charset="0"/>
              </a:rPr>
              <a:t>Energy supplied </a:t>
            </a:r>
            <a:r>
              <a:rPr lang="en-US" altLang="en-US" sz="1800" b="0" i="1">
                <a:solidFill>
                  <a:srgbClr val="FF0000"/>
                </a:solidFill>
                <a:latin typeface="Arial" panose="020B0604020202020204" pitchFamily="34" charset="0"/>
              </a:rPr>
              <a:t>(</a:t>
            </a:r>
            <a:r>
              <a:rPr lang="en-US" sz="1800" b="0" i="1">
                <a:solidFill>
                  <a:srgbClr val="FF0000"/>
                </a:solidFill>
                <a:latin typeface="Arial" panose="020B0604020202020204" pitchFamily="34" charset="0"/>
              </a:rPr>
              <a:t>kettle</a:t>
            </a:r>
            <a:r>
              <a:rPr lang="en-US" altLang="en-US" sz="1800" b="0" i="1">
                <a:solidFill>
                  <a:srgbClr val="FF0000"/>
                </a:solidFill>
                <a:latin typeface="Arial" panose="020B0604020202020204" pitchFamily="34" charset="0"/>
              </a:rPr>
              <a:t>)</a:t>
            </a:r>
            <a:r>
              <a:rPr lang="en-US" sz="1800" b="0">
                <a:solidFill>
                  <a:srgbClr val="FF0000"/>
                </a:solidFill>
                <a:latin typeface="Arial" panose="020B0604020202020204" pitchFamily="34" charset="0"/>
              </a:rPr>
              <a:t> =  Energy received </a:t>
            </a:r>
            <a:r>
              <a:rPr lang="en-US" altLang="en-US" sz="1800" b="0" i="1">
                <a:solidFill>
                  <a:srgbClr val="FF0000"/>
                </a:solidFill>
                <a:latin typeface="Arial" panose="020B0604020202020204" pitchFamily="34" charset="0"/>
              </a:rPr>
              <a:t>(</a:t>
            </a:r>
            <a:r>
              <a:rPr lang="en-US" sz="1800" b="0" i="1">
                <a:solidFill>
                  <a:srgbClr val="FF0000"/>
                </a:solidFill>
                <a:latin typeface="Arial" panose="020B0604020202020204" pitchFamily="34" charset="0"/>
              </a:rPr>
              <a:t>water</a:t>
            </a:r>
            <a:r>
              <a:rPr lang="en-US" altLang="en-US" sz="1800" b="0" i="1">
                <a:solidFill>
                  <a:srgbClr val="FF0000"/>
                </a:solidFill>
                <a:latin typeface="Arial" panose="020B0604020202020204" pitchFamily="34" charset="0"/>
              </a:rPr>
              <a:t>)</a:t>
            </a:r>
            <a:r>
              <a:rPr lang="en-US" sz="1800" b="0">
                <a:solidFill>
                  <a:srgbClr val="FF0000"/>
                </a:solidFill>
                <a:latin typeface="Arial" panose="020B0604020202020204" pitchFamily="34" charset="0"/>
              </a:rPr>
              <a:t>Power of kettle x time  </a:t>
            </a:r>
            <a:r>
              <a:rPr lang="en-US" altLang="en-US" sz="1800" b="0">
                <a:solidFill>
                  <a:srgbClr val="FF0000"/>
                </a:solidFill>
                <a:latin typeface="Arial" panose="020B0604020202020204" pitchFamily="34" charset="0"/>
              </a:rPr>
              <a:t>=  </a:t>
            </a:r>
            <a:r>
              <a:rPr lang="en-US" sz="1800" b="0">
                <a:solidFill>
                  <a:srgbClr val="FF0000"/>
                </a:solidFill>
                <a:latin typeface="Arial" panose="020B0604020202020204" pitchFamily="34" charset="0"/>
              </a:rPr>
              <a:t>Mass of water x specific latent heat of vaporisation</a:t>
            </a:r>
            <a:endParaRPr lang="en-US" sz="1800" b="0">
              <a:solidFill>
                <a:srgbClr val="FF0000"/>
              </a:solidFill>
              <a:latin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2036"/>
                                        </p:tgtEl>
                                        <p:attrNameLst>
                                          <p:attrName>style.visibility</p:attrName>
                                        </p:attrNameLst>
                                      </p:cBhvr>
                                      <p:to>
                                        <p:strVal val="visible"/>
                                      </p:to>
                                    </p:set>
                                    <p:animEffect transition="in" filter="wipe(left)">
                                      <p:cBhvr>
                                        <p:cTn id="7" dur="500"/>
                                        <p:tgtEl>
                                          <p:spTgt spid="17203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7374287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bldLvl="0" animBg="1"/>
      <p:bldP spid="3" grpId="0"/>
      <p:bldP spid="4"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Title 172033"/>
          <p:cNvSpPr>
            <a:spLocks noGrp="1"/>
          </p:cNvSpPr>
          <p:nvPr>
            <p:ph type="title"/>
          </p:nvPr>
        </p:nvSpPr>
        <p:spPr>
          <a:xfrm>
            <a:off x="12065" y="31750"/>
            <a:ext cx="9119870" cy="660400"/>
          </a:xfrm>
        </p:spPr>
        <p:txBody>
          <a:bodyPr anchor="ctr" anchorCtr="0"/>
          <a:p>
            <a:pPr marL="0" marR="0" indent="0" algn="ctr" defTabSz="914400" rtl="0" eaLnBrk="1" fontAlgn="base" latinLnBrk="0" hangingPunct="1">
              <a:lnSpc>
                <a:spcPct val="100000"/>
              </a:lnSpc>
              <a:spcBef>
                <a:spcPct val="0"/>
              </a:spcBef>
              <a:spcAft>
                <a:spcPct val="0"/>
              </a:spcAft>
              <a:buClrTx/>
              <a:buSzTx/>
              <a:buFontTx/>
              <a:buNone/>
            </a:pPr>
            <a:r>
              <a:rPr kumimoji="0" sz="4400" b="1" i="0" u="none" strike="noStrike" kern="1200" cap="none" spc="0" normalizeH="0" baseline="0" noProof="1">
                <a:solidFill>
                  <a:schemeClr val="bg1"/>
                </a:solidFill>
                <a:effectLst/>
                <a:latin typeface="+mj-lt"/>
                <a:ea typeface="+mj-ea"/>
                <a:cs typeface="+mj-cs"/>
              </a:rPr>
              <a:t>Latent Heat </a:t>
            </a:r>
            <a:r>
              <a:rPr kumimoji="0" lang="en-US" sz="4400" b="1" i="0" u="none" strike="noStrike" kern="1200" cap="none" spc="0" normalizeH="0" baseline="0" noProof="1">
                <a:solidFill>
                  <a:schemeClr val="bg1"/>
                </a:solidFill>
                <a:effectLst/>
                <a:latin typeface="+mj-lt"/>
                <a:ea typeface="+mj-ea"/>
                <a:cs typeface="+mj-cs"/>
              </a:rPr>
              <a:t>Molecular View</a:t>
            </a:r>
            <a:endParaRPr kumimoji="0" lang="en-US" sz="4400" b="1" i="0" u="none" strike="noStrike" kern="1200" cap="none" spc="0" normalizeH="0" baseline="0" noProof="1">
              <a:solidFill>
                <a:schemeClr val="bg1"/>
              </a:solidFill>
              <a:effectLst/>
              <a:latin typeface="+mj-lt"/>
              <a:ea typeface="+mj-ea"/>
              <a:cs typeface="+mj-cs"/>
            </a:endParaRPr>
          </a:p>
        </p:txBody>
      </p:sp>
      <p:pic>
        <p:nvPicPr>
          <p:cNvPr id="2" name="Picture 1"/>
          <p:cNvPicPr>
            <a:picLocks noChangeAspect="1"/>
          </p:cNvPicPr>
          <p:nvPr/>
        </p:nvPicPr>
        <p:blipFill>
          <a:blip r:embed="rId1"/>
          <a:stretch>
            <a:fillRect/>
          </a:stretch>
        </p:blipFill>
        <p:spPr>
          <a:xfrm>
            <a:off x="1333500" y="829945"/>
            <a:ext cx="6135370" cy="6054090"/>
          </a:xfrm>
          <a:prstGeom prst="rect">
            <a:avLst/>
          </a:prstGeom>
        </p:spPr>
      </p:pic>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Specific Heat Capacity:</a:t>
            </a:r>
            <a:br>
              <a:rPr lang="en-US" altLang="en-US" sz="8000" b="1" u="sng"/>
            </a:br>
            <a:r>
              <a:rPr lang="en-US" altLang="en-US" sz="8000" b="1" u="sng"/>
              <a:t>Required Practical</a:t>
            </a:r>
            <a:endParaRPr lang="en-US" altLang="en-US" sz="8000" b="1" u="sng"/>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Specific Heat Capacity: Practical</a:t>
            </a:r>
            <a:endParaRPr lang="en-US" altLang="en-US" b="1">
              <a:sym typeface="+mn-ea"/>
            </a:endParaRPr>
          </a:p>
        </p:txBody>
      </p:sp>
      <p:sp>
        <p:nvSpPr>
          <p:cNvPr id="7" name="Text Box 6"/>
          <p:cNvSpPr txBox="1"/>
          <p:nvPr/>
        </p:nvSpPr>
        <p:spPr>
          <a:xfrm>
            <a:off x="232410" y="1052830"/>
            <a:ext cx="8421370" cy="1568450"/>
          </a:xfrm>
          <a:prstGeom prst="rect">
            <a:avLst/>
          </a:prstGeom>
          <a:noFill/>
        </p:spPr>
        <p:txBody>
          <a:bodyPr wrap="square" rtlCol="0">
            <a:spAutoFit/>
          </a:bodyPr>
          <a:p>
            <a:r>
              <a:rPr lang="en-US" altLang="en-US" sz="3200"/>
              <a:t>The </a:t>
            </a:r>
            <a:r>
              <a:rPr lang="en-US" altLang="en-US" sz="3200" b="1"/>
              <a:t>specific heat capacity </a:t>
            </a:r>
            <a:r>
              <a:rPr lang="en-US" altLang="en-US" sz="3200"/>
              <a:t>of a substance is the amount of energy required to </a:t>
            </a:r>
            <a:r>
              <a:rPr lang="en-US" altLang="en-US" sz="3200" b="1"/>
              <a:t>raise the temperature </a:t>
            </a:r>
            <a:r>
              <a:rPr lang="en-US" altLang="en-US" sz="3200"/>
              <a:t>of 1kg the substance by 1</a:t>
            </a:r>
            <a:r>
              <a:rPr lang="en-US" altLang="en-US" sz="3200" baseline="30000"/>
              <a:t>o</a:t>
            </a:r>
            <a:r>
              <a:rPr lang="en-US" altLang="en-US" sz="3200"/>
              <a:t>C</a:t>
            </a:r>
            <a:endParaRPr lang="en-US" altLang="en-US" sz="320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Specific Heat Capacity: Practical</a:t>
            </a:r>
            <a:endParaRPr lang="en-US" altLang="en-US" b="1">
              <a:sym typeface="+mn-ea"/>
            </a:endParaRPr>
          </a:p>
        </p:txBody>
      </p:sp>
      <p:pic>
        <p:nvPicPr>
          <p:cNvPr id="5" name="Picture 4"/>
          <p:cNvPicPr>
            <a:picLocks noChangeAspect="1"/>
          </p:cNvPicPr>
          <p:nvPr/>
        </p:nvPicPr>
        <p:blipFill>
          <a:blip r:embed="rId1"/>
          <a:stretch>
            <a:fillRect/>
          </a:stretch>
        </p:blipFill>
        <p:spPr>
          <a:xfrm>
            <a:off x="3534410" y="672465"/>
            <a:ext cx="3410585" cy="2298065"/>
          </a:xfrm>
          <a:prstGeom prst="rect">
            <a:avLst/>
          </a:prstGeom>
        </p:spPr>
      </p:pic>
      <p:pic>
        <p:nvPicPr>
          <p:cNvPr id="9" name="Picture 8"/>
          <p:cNvPicPr>
            <a:picLocks noChangeAspect="1"/>
          </p:cNvPicPr>
          <p:nvPr/>
        </p:nvPicPr>
        <p:blipFill>
          <a:blip r:embed="rId2"/>
          <a:stretch>
            <a:fillRect/>
          </a:stretch>
        </p:blipFill>
        <p:spPr>
          <a:xfrm>
            <a:off x="298450" y="828675"/>
            <a:ext cx="2214880" cy="1840865"/>
          </a:xfrm>
          <a:prstGeom prst="rect">
            <a:avLst/>
          </a:prstGeom>
        </p:spPr>
      </p:pic>
      <p:pic>
        <p:nvPicPr>
          <p:cNvPr id="10" name="Picture 9"/>
          <p:cNvPicPr>
            <a:picLocks noChangeAspect="1"/>
          </p:cNvPicPr>
          <p:nvPr/>
        </p:nvPicPr>
        <p:blipFill>
          <a:blip r:embed="rId3"/>
          <a:stretch>
            <a:fillRect/>
          </a:stretch>
        </p:blipFill>
        <p:spPr>
          <a:xfrm>
            <a:off x="298450" y="3860800"/>
            <a:ext cx="2192655" cy="1692275"/>
          </a:xfrm>
          <a:prstGeom prst="rect">
            <a:avLst/>
          </a:prstGeom>
        </p:spPr>
      </p:pic>
      <p:sp>
        <p:nvSpPr>
          <p:cNvPr id="12" name="Text Box 11"/>
          <p:cNvSpPr txBox="1"/>
          <p:nvPr/>
        </p:nvSpPr>
        <p:spPr>
          <a:xfrm>
            <a:off x="149225" y="2733675"/>
            <a:ext cx="2341880" cy="368300"/>
          </a:xfrm>
          <a:prstGeom prst="rect">
            <a:avLst/>
          </a:prstGeom>
          <a:noFill/>
        </p:spPr>
        <p:txBody>
          <a:bodyPr wrap="square" rtlCol="0">
            <a:spAutoFit/>
          </a:bodyPr>
          <a:p>
            <a:pPr algn="ctr"/>
            <a:r>
              <a:rPr lang="en-US" altLang="en-US"/>
              <a:t>Zero the balance</a:t>
            </a:r>
            <a:endParaRPr lang="en-US" altLang="en-US"/>
          </a:p>
        </p:txBody>
      </p:sp>
      <p:sp>
        <p:nvSpPr>
          <p:cNvPr id="13" name="Down Arrow 12"/>
          <p:cNvSpPr/>
          <p:nvPr/>
        </p:nvSpPr>
        <p:spPr>
          <a:xfrm>
            <a:off x="2178685" y="2733675"/>
            <a:ext cx="432435" cy="111061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4" name="Down Arrow 13"/>
          <p:cNvSpPr/>
          <p:nvPr/>
        </p:nvSpPr>
        <p:spPr>
          <a:xfrm rot="13500000">
            <a:off x="2847975" y="2591435"/>
            <a:ext cx="432435" cy="157607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7" name="Text Box 16"/>
          <p:cNvSpPr txBox="1"/>
          <p:nvPr/>
        </p:nvSpPr>
        <p:spPr>
          <a:xfrm>
            <a:off x="7059930" y="828675"/>
            <a:ext cx="1929765" cy="2030095"/>
          </a:xfrm>
          <a:prstGeom prst="rect">
            <a:avLst/>
          </a:prstGeom>
          <a:noFill/>
        </p:spPr>
        <p:txBody>
          <a:bodyPr wrap="square" rtlCol="0">
            <a:spAutoFit/>
          </a:bodyPr>
          <a:p>
            <a:r>
              <a:rPr lang="en-US" altLang="en-US"/>
              <a:t>Add a thermometer and an immersion heater and read the starting temperature of the oil</a:t>
            </a:r>
            <a:endParaRPr lang="en-US" altLang="en-US"/>
          </a:p>
        </p:txBody>
      </p:sp>
      <p:pic>
        <p:nvPicPr>
          <p:cNvPr id="2" name="Picture 1"/>
          <p:cNvPicPr>
            <a:picLocks noChangeAspect="1"/>
          </p:cNvPicPr>
          <p:nvPr/>
        </p:nvPicPr>
        <p:blipFill>
          <a:blip r:embed="rId4"/>
          <a:stretch>
            <a:fillRect/>
          </a:stretch>
        </p:blipFill>
        <p:spPr>
          <a:xfrm>
            <a:off x="3152140" y="3591560"/>
            <a:ext cx="3409950" cy="2724785"/>
          </a:xfrm>
          <a:prstGeom prst="rect">
            <a:avLst/>
          </a:prstGeom>
        </p:spPr>
      </p:pic>
      <p:sp>
        <p:nvSpPr>
          <p:cNvPr id="3" name="Text Box 2"/>
          <p:cNvSpPr txBox="1"/>
          <p:nvPr/>
        </p:nvSpPr>
        <p:spPr>
          <a:xfrm>
            <a:off x="6779260" y="4354195"/>
            <a:ext cx="2210435" cy="1198880"/>
          </a:xfrm>
          <a:prstGeom prst="rect">
            <a:avLst/>
          </a:prstGeom>
          <a:noFill/>
        </p:spPr>
        <p:txBody>
          <a:bodyPr wrap="square" rtlCol="0">
            <a:spAutoFit/>
          </a:bodyPr>
          <a:p>
            <a:r>
              <a:rPr lang="en-US" altLang="en-US"/>
              <a:t>Wrap the beaker in insulating foam to reduce heat losses to the surroundings</a:t>
            </a:r>
            <a:endParaRPr lang="en-US" altLang="en-US"/>
          </a:p>
        </p:txBody>
      </p:sp>
      <p:sp>
        <p:nvSpPr>
          <p:cNvPr id="4" name="Down Arrow 3"/>
          <p:cNvSpPr/>
          <p:nvPr/>
        </p:nvSpPr>
        <p:spPr>
          <a:xfrm>
            <a:off x="5131435" y="3093720"/>
            <a:ext cx="432435" cy="49784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6" name="Text Box 5"/>
          <p:cNvSpPr txBox="1"/>
          <p:nvPr/>
        </p:nvSpPr>
        <p:spPr>
          <a:xfrm>
            <a:off x="391160" y="5553075"/>
            <a:ext cx="2029460" cy="645160"/>
          </a:xfrm>
          <a:prstGeom prst="rect">
            <a:avLst/>
          </a:prstGeom>
          <a:noFill/>
        </p:spPr>
        <p:txBody>
          <a:bodyPr wrap="square" rtlCol="0" anchor="t">
            <a:spAutoFit/>
          </a:bodyPr>
          <a:p>
            <a:pPr algn="ctr"/>
            <a:r>
              <a:rPr lang="en-US" altLang="en-US">
                <a:sym typeface="+mn-ea"/>
              </a:rPr>
              <a:t>Add oil and record the mass</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ldLvl="0" animBg="1"/>
      <p:bldP spid="14" grpId="0" bldLvl="0" animBg="1"/>
      <p:bldP spid="17" grpId="0"/>
      <p:bldP spid="4" grpId="0" bldLvl="0" animBg="1"/>
      <p:bldP spid="3" grpId="0"/>
      <p:bldP spid="6"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Specific Heat Capacity: Practical</a:t>
            </a:r>
            <a:endParaRPr lang="en-US" altLang="en-US" b="1">
              <a:sym typeface="+mn-ea"/>
            </a:endParaRPr>
          </a:p>
        </p:txBody>
      </p:sp>
      <p:pic>
        <p:nvPicPr>
          <p:cNvPr id="7" name="Picture 6"/>
          <p:cNvPicPr>
            <a:picLocks noChangeAspect="1"/>
          </p:cNvPicPr>
          <p:nvPr/>
        </p:nvPicPr>
        <p:blipFill>
          <a:blip r:embed="rId1"/>
          <a:stretch>
            <a:fillRect/>
          </a:stretch>
        </p:blipFill>
        <p:spPr>
          <a:xfrm>
            <a:off x="271145" y="896620"/>
            <a:ext cx="3752215" cy="3361690"/>
          </a:xfrm>
          <a:prstGeom prst="rect">
            <a:avLst/>
          </a:prstGeom>
        </p:spPr>
      </p:pic>
      <p:sp>
        <p:nvSpPr>
          <p:cNvPr id="8" name="Text Box 7"/>
          <p:cNvSpPr txBox="1"/>
          <p:nvPr/>
        </p:nvSpPr>
        <p:spPr>
          <a:xfrm>
            <a:off x="4188460" y="1544320"/>
            <a:ext cx="4515485" cy="1630045"/>
          </a:xfrm>
          <a:prstGeom prst="rect">
            <a:avLst/>
          </a:prstGeom>
          <a:noFill/>
        </p:spPr>
        <p:txBody>
          <a:bodyPr wrap="square" rtlCol="0">
            <a:spAutoFit/>
          </a:bodyPr>
          <a:p>
            <a:pPr marL="285750" indent="-285750">
              <a:buFont typeface="Arial" panose="020B0604020202020204" pitchFamily="34" charset="0"/>
              <a:buChar char="•"/>
            </a:pPr>
            <a:r>
              <a:rPr lang="en-US" altLang="en-US" sz="2000"/>
              <a:t>Connect a joulemeter and powerpack to the immersion heater</a:t>
            </a:r>
            <a:endParaRPr lang="en-US" altLang="en-US" sz="2000"/>
          </a:p>
          <a:p>
            <a:pPr marL="285750" indent="-285750">
              <a:buFont typeface="Arial" panose="020B0604020202020204" pitchFamily="34" charset="0"/>
              <a:buChar char="•"/>
            </a:pPr>
            <a:r>
              <a:rPr lang="en-US" altLang="en-US" sz="2000"/>
              <a:t>Heat for 30 minutes</a:t>
            </a:r>
            <a:endParaRPr lang="en-US" altLang="en-US" sz="2000"/>
          </a:p>
          <a:p>
            <a:pPr marL="285750" indent="-285750">
              <a:buFont typeface="Arial" panose="020B0604020202020204" pitchFamily="34" charset="0"/>
              <a:buChar char="•"/>
            </a:pPr>
            <a:r>
              <a:rPr lang="en-US" altLang="en-US" sz="2000"/>
              <a:t>Record the final temperature and the joules of energy supplied</a:t>
            </a:r>
            <a:endParaRPr lang="en-US" altLang="en-US" sz="2000"/>
          </a:p>
        </p:txBody>
      </p:sp>
      <p:pic>
        <p:nvPicPr>
          <p:cNvPr id="11" name="Picture 10"/>
          <p:cNvPicPr>
            <a:picLocks noChangeAspect="1"/>
          </p:cNvPicPr>
          <p:nvPr/>
        </p:nvPicPr>
        <p:blipFill>
          <a:blip r:embed="rId2"/>
          <a:stretch>
            <a:fillRect/>
          </a:stretch>
        </p:blipFill>
        <p:spPr>
          <a:xfrm>
            <a:off x="4188460" y="3527425"/>
            <a:ext cx="4723765" cy="3152140"/>
          </a:xfrm>
          <a:prstGeom prst="rect">
            <a:avLst/>
          </a:prstGeom>
        </p:spPr>
      </p:pic>
      <p:sp>
        <p:nvSpPr>
          <p:cNvPr id="15" name="Down Arrow 14"/>
          <p:cNvSpPr/>
          <p:nvPr/>
        </p:nvSpPr>
        <p:spPr>
          <a:xfrm rot="19020000">
            <a:off x="3111500" y="4194175"/>
            <a:ext cx="432435" cy="157607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16" name="Picture 15"/>
          <p:cNvPicPr>
            <a:picLocks noChangeAspect="1"/>
          </p:cNvPicPr>
          <p:nvPr/>
        </p:nvPicPr>
        <p:blipFill>
          <a:blip r:embed="rId2"/>
          <a:stretch>
            <a:fillRect/>
          </a:stretch>
        </p:blipFill>
        <p:spPr>
          <a:xfrm>
            <a:off x="4189095" y="3527425"/>
            <a:ext cx="4723765" cy="3152140"/>
          </a:xfrm>
          <a:prstGeom prst="rect">
            <a:avLst/>
          </a:prstGeom>
        </p:spPr>
      </p:pic>
      <p:sp>
        <p:nvSpPr>
          <p:cNvPr id="18" name="Down Arrow 17"/>
          <p:cNvSpPr/>
          <p:nvPr/>
        </p:nvSpPr>
        <p:spPr>
          <a:xfrm rot="19020000">
            <a:off x="3112135" y="4194175"/>
            <a:ext cx="432435" cy="157607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Specific Heat Capacity: Practical</a:t>
            </a:r>
            <a:endParaRPr lang="en-US" altLang="en-US" b="1">
              <a:sym typeface="+mn-ea"/>
            </a:endParaRPr>
          </a:p>
        </p:txBody>
      </p:sp>
      <p:pic>
        <p:nvPicPr>
          <p:cNvPr id="2" name="Picture 1"/>
          <p:cNvPicPr>
            <a:picLocks noChangeAspect="1"/>
          </p:cNvPicPr>
          <p:nvPr/>
        </p:nvPicPr>
        <p:blipFill>
          <a:blip r:embed="rId1"/>
          <a:stretch>
            <a:fillRect/>
          </a:stretch>
        </p:blipFill>
        <p:spPr>
          <a:xfrm>
            <a:off x="2051685" y="672465"/>
            <a:ext cx="5000625" cy="2253615"/>
          </a:xfrm>
          <a:prstGeom prst="rect">
            <a:avLst/>
          </a:prstGeom>
        </p:spPr>
      </p:pic>
      <p:sp>
        <p:nvSpPr>
          <p:cNvPr id="5" name="Rectangle 4"/>
          <p:cNvSpPr/>
          <p:nvPr/>
        </p:nvSpPr>
        <p:spPr>
          <a:xfrm>
            <a:off x="2051685" y="1070610"/>
            <a:ext cx="5688330" cy="1943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4" name="Picture 3"/>
          <p:cNvPicPr>
            <a:picLocks noChangeAspect="1"/>
          </p:cNvPicPr>
          <p:nvPr/>
        </p:nvPicPr>
        <p:blipFill>
          <a:blip r:embed="rId2"/>
          <a:stretch>
            <a:fillRect/>
          </a:stretch>
        </p:blipFill>
        <p:spPr>
          <a:xfrm>
            <a:off x="1546860" y="1243965"/>
            <a:ext cx="6457950" cy="1110615"/>
          </a:xfrm>
          <a:prstGeom prst="rect">
            <a:avLst/>
          </a:prstGeom>
        </p:spPr>
      </p:pic>
      <p:pic>
        <p:nvPicPr>
          <p:cNvPr id="3" name="Picture 2"/>
          <p:cNvPicPr>
            <a:picLocks noChangeAspect="1"/>
          </p:cNvPicPr>
          <p:nvPr/>
        </p:nvPicPr>
        <p:blipFill>
          <a:blip r:embed="rId3"/>
          <a:stretch>
            <a:fillRect/>
          </a:stretch>
        </p:blipFill>
        <p:spPr>
          <a:xfrm>
            <a:off x="2087880" y="2483485"/>
            <a:ext cx="5615940" cy="2701925"/>
          </a:xfrm>
          <a:prstGeom prst="rect">
            <a:avLst/>
          </a:prstGeom>
        </p:spPr>
      </p:pic>
      <p:pic>
        <p:nvPicPr>
          <p:cNvPr id="9" name="Picture 8"/>
          <p:cNvPicPr>
            <a:picLocks noChangeAspect="1"/>
          </p:cNvPicPr>
          <p:nvPr/>
        </p:nvPicPr>
        <p:blipFill>
          <a:blip r:embed="rId4"/>
          <a:stretch>
            <a:fillRect/>
          </a:stretch>
        </p:blipFill>
        <p:spPr>
          <a:xfrm>
            <a:off x="2051685" y="2607310"/>
            <a:ext cx="5651500" cy="2454910"/>
          </a:xfrm>
          <a:prstGeom prst="rect">
            <a:avLst/>
          </a:prstGeom>
        </p:spPr>
      </p:pic>
      <p:pic>
        <p:nvPicPr>
          <p:cNvPr id="10" name="Picture 9"/>
          <p:cNvPicPr>
            <a:picLocks noChangeAspect="1"/>
          </p:cNvPicPr>
          <p:nvPr/>
        </p:nvPicPr>
        <p:blipFill>
          <a:blip r:embed="rId5"/>
          <a:stretch>
            <a:fillRect/>
          </a:stretch>
        </p:blipFill>
        <p:spPr>
          <a:xfrm>
            <a:off x="3195955" y="5403215"/>
            <a:ext cx="2752090" cy="523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Specific Heat Capacity: Practical</a:t>
            </a:r>
            <a:endParaRPr lang="en-US" altLang="en-US" b="1">
              <a:sym typeface="+mn-ea"/>
            </a:endParaRPr>
          </a:p>
        </p:txBody>
      </p:sp>
      <p:pic>
        <p:nvPicPr>
          <p:cNvPr id="16" name="Picture 15"/>
          <p:cNvPicPr>
            <a:picLocks noChangeAspect="1"/>
          </p:cNvPicPr>
          <p:nvPr/>
        </p:nvPicPr>
        <p:blipFill>
          <a:blip r:embed="rId1"/>
          <a:stretch>
            <a:fillRect/>
          </a:stretch>
        </p:blipFill>
        <p:spPr>
          <a:xfrm>
            <a:off x="94615" y="672465"/>
            <a:ext cx="3930650" cy="2623185"/>
          </a:xfrm>
          <a:prstGeom prst="rect">
            <a:avLst/>
          </a:prstGeom>
        </p:spPr>
      </p:pic>
      <p:sp>
        <p:nvSpPr>
          <p:cNvPr id="6" name="Text Box 5"/>
          <p:cNvSpPr txBox="1"/>
          <p:nvPr/>
        </p:nvSpPr>
        <p:spPr>
          <a:xfrm>
            <a:off x="191770" y="3418205"/>
            <a:ext cx="4356100" cy="3169285"/>
          </a:xfrm>
          <a:prstGeom prst="rect">
            <a:avLst/>
          </a:prstGeom>
          <a:noFill/>
        </p:spPr>
        <p:txBody>
          <a:bodyPr wrap="square" rtlCol="0">
            <a:spAutoFit/>
          </a:bodyPr>
          <a:p>
            <a:r>
              <a:rPr lang="en-US" altLang="en-US" sz="2000">
                <a:solidFill>
                  <a:srgbClr val="C00000"/>
                </a:solidFill>
              </a:rPr>
              <a:t>Thermal energy </a:t>
            </a:r>
            <a:r>
              <a:rPr lang="en-US" altLang="en-US" sz="2000" b="1">
                <a:solidFill>
                  <a:srgbClr val="C00000"/>
                </a:solidFill>
              </a:rPr>
              <a:t>passing into the air</a:t>
            </a:r>
            <a:r>
              <a:rPr lang="en-US" altLang="en-US" sz="2000">
                <a:solidFill>
                  <a:srgbClr val="C00000"/>
                </a:solidFill>
              </a:rPr>
              <a:t> and surroundings</a:t>
            </a:r>
            <a:endParaRPr lang="en-US" altLang="en-US" sz="2000">
              <a:solidFill>
                <a:srgbClr val="C00000"/>
              </a:solidFill>
            </a:endParaRPr>
          </a:p>
          <a:p>
            <a:endParaRPr lang="en-US" altLang="en-US" sz="2000">
              <a:solidFill>
                <a:srgbClr val="C00000"/>
              </a:solidFill>
            </a:endParaRPr>
          </a:p>
          <a:p>
            <a:r>
              <a:rPr lang="en-US" altLang="en-US" sz="2000" b="1">
                <a:solidFill>
                  <a:srgbClr val="C00000"/>
                </a:solidFill>
              </a:rPr>
              <a:t>Not all the thermal energy </a:t>
            </a:r>
            <a:r>
              <a:rPr lang="en-US" altLang="en-US" sz="2000">
                <a:solidFill>
                  <a:srgbClr val="C00000"/>
                </a:solidFill>
              </a:rPr>
              <a:t>passing into the oil</a:t>
            </a:r>
            <a:endParaRPr lang="en-US" altLang="en-US" sz="2000">
              <a:solidFill>
                <a:srgbClr val="C00000"/>
              </a:solidFill>
            </a:endParaRPr>
          </a:p>
          <a:p>
            <a:endParaRPr lang="en-US" altLang="en-US" sz="2000">
              <a:solidFill>
                <a:srgbClr val="C00000"/>
              </a:solidFill>
            </a:endParaRPr>
          </a:p>
          <a:p>
            <a:r>
              <a:rPr lang="en-US" altLang="en-US" sz="2000" b="1">
                <a:solidFill>
                  <a:srgbClr val="C00000"/>
                </a:solidFill>
              </a:rPr>
              <a:t>Incorrect reading </a:t>
            </a:r>
            <a:r>
              <a:rPr lang="en-US" altLang="en-US" sz="2000">
                <a:solidFill>
                  <a:srgbClr val="C00000"/>
                </a:solidFill>
              </a:rPr>
              <a:t>of thermometer</a:t>
            </a:r>
            <a:endParaRPr lang="en-US" altLang="en-US" sz="2000">
              <a:solidFill>
                <a:srgbClr val="C00000"/>
              </a:solidFill>
            </a:endParaRPr>
          </a:p>
          <a:p>
            <a:endParaRPr lang="en-US" altLang="en-US" sz="2000">
              <a:solidFill>
                <a:srgbClr val="C00000"/>
              </a:solidFill>
            </a:endParaRPr>
          </a:p>
          <a:p>
            <a:r>
              <a:rPr lang="en-US" altLang="en-US" sz="2000">
                <a:solidFill>
                  <a:srgbClr val="C00000"/>
                </a:solidFill>
              </a:rPr>
              <a:t>Thermal energy not </a:t>
            </a:r>
            <a:r>
              <a:rPr lang="en-US" altLang="en-US" sz="2000" b="1">
                <a:solidFill>
                  <a:srgbClr val="C00000"/>
                </a:solidFill>
              </a:rPr>
              <a:t>spreading </a:t>
            </a:r>
            <a:r>
              <a:rPr lang="en-US" altLang="en-US" sz="2000">
                <a:solidFill>
                  <a:srgbClr val="C00000"/>
                </a:solidFill>
              </a:rPr>
              <a:t>through the oil</a:t>
            </a:r>
            <a:endParaRPr lang="en-US" altLang="en-US" sz="2000">
              <a:solidFill>
                <a:srgbClr val="C00000"/>
              </a:solidFill>
            </a:endParaRPr>
          </a:p>
        </p:txBody>
      </p:sp>
      <p:sp>
        <p:nvSpPr>
          <p:cNvPr id="7" name="Text Box 6"/>
          <p:cNvSpPr txBox="1"/>
          <p:nvPr/>
        </p:nvSpPr>
        <p:spPr>
          <a:xfrm>
            <a:off x="5065395" y="1723390"/>
            <a:ext cx="2988945" cy="521970"/>
          </a:xfrm>
          <a:prstGeom prst="rect">
            <a:avLst/>
          </a:prstGeom>
          <a:noFill/>
        </p:spPr>
        <p:txBody>
          <a:bodyPr wrap="none" rtlCol="0" anchor="t">
            <a:spAutoFit/>
          </a:bodyPr>
          <a:p>
            <a:r>
              <a:rPr lang="en-US" altLang="en-US" sz="2800" b="1" u="sng">
                <a:sym typeface="+mn-ea"/>
              </a:rPr>
              <a:t>Sources of Error</a:t>
            </a:r>
            <a:endParaRPr lang="en-US" altLang="en-US" sz="2800" b="1" u="sng">
              <a:sym typeface="+mn-ea"/>
            </a:endParaRPr>
          </a:p>
        </p:txBody>
      </p:sp>
      <p:sp>
        <p:nvSpPr>
          <p:cNvPr id="8" name="Text Box 7"/>
          <p:cNvSpPr txBox="1"/>
          <p:nvPr/>
        </p:nvSpPr>
        <p:spPr>
          <a:xfrm>
            <a:off x="4547870" y="3418205"/>
            <a:ext cx="4707255" cy="2861310"/>
          </a:xfrm>
          <a:prstGeom prst="rect">
            <a:avLst/>
          </a:prstGeom>
          <a:noFill/>
        </p:spPr>
        <p:txBody>
          <a:bodyPr wrap="square" rtlCol="0">
            <a:spAutoFit/>
          </a:bodyPr>
          <a:p>
            <a:r>
              <a:rPr lang="en-US" altLang="en-US" sz="2000">
                <a:solidFill>
                  <a:srgbClr val="00B050"/>
                </a:solidFill>
              </a:rPr>
              <a:t>Use an </a:t>
            </a:r>
            <a:r>
              <a:rPr lang="en-US" altLang="en-US" sz="2000" b="1">
                <a:solidFill>
                  <a:srgbClr val="00B050"/>
                </a:solidFill>
              </a:rPr>
              <a:t>insulator </a:t>
            </a:r>
            <a:r>
              <a:rPr lang="en-US" altLang="en-US" sz="2000">
                <a:solidFill>
                  <a:srgbClr val="00B050"/>
                </a:solidFill>
              </a:rPr>
              <a:t>with a low thermal conductivity</a:t>
            </a:r>
            <a:endParaRPr lang="en-US" altLang="en-US" sz="2000">
              <a:solidFill>
                <a:srgbClr val="00B050"/>
              </a:solidFill>
            </a:endParaRPr>
          </a:p>
          <a:p>
            <a:endParaRPr lang="en-US" altLang="en-US" sz="2000">
              <a:solidFill>
                <a:srgbClr val="00B050"/>
              </a:solidFill>
            </a:endParaRPr>
          </a:p>
          <a:p>
            <a:r>
              <a:rPr lang="en-US" altLang="en-US" sz="2000">
                <a:solidFill>
                  <a:srgbClr val="00B050"/>
                </a:solidFill>
              </a:rPr>
              <a:t>Ensure the immersion heater is </a:t>
            </a:r>
            <a:r>
              <a:rPr lang="en-US" altLang="en-US" sz="2000" b="1">
                <a:solidFill>
                  <a:srgbClr val="00B050"/>
                </a:solidFill>
              </a:rPr>
              <a:t>fully submerged</a:t>
            </a:r>
            <a:endParaRPr lang="en-US" altLang="en-US" sz="2000">
              <a:solidFill>
                <a:srgbClr val="00B050"/>
              </a:solidFill>
            </a:endParaRPr>
          </a:p>
          <a:p>
            <a:endParaRPr lang="en-US" altLang="en-US" sz="2000">
              <a:solidFill>
                <a:srgbClr val="00B050"/>
              </a:solidFill>
            </a:endParaRPr>
          </a:p>
          <a:p>
            <a:r>
              <a:rPr lang="en-US" altLang="en-US" sz="2000">
                <a:solidFill>
                  <a:srgbClr val="00B050"/>
                </a:solidFill>
              </a:rPr>
              <a:t>Use an </a:t>
            </a:r>
            <a:r>
              <a:rPr lang="en-US" altLang="en-US" sz="2000" b="1">
                <a:solidFill>
                  <a:srgbClr val="00B050"/>
                </a:solidFill>
              </a:rPr>
              <a:t>electronic temperature probe</a:t>
            </a:r>
            <a:endParaRPr lang="en-US" altLang="en-US" sz="2000" b="1">
              <a:solidFill>
                <a:srgbClr val="00B050"/>
              </a:solidFill>
            </a:endParaRPr>
          </a:p>
          <a:p>
            <a:endParaRPr lang="en-US" altLang="en-US" sz="2000">
              <a:solidFill>
                <a:srgbClr val="00B050"/>
              </a:solidFill>
            </a:endParaRPr>
          </a:p>
          <a:p>
            <a:r>
              <a:rPr lang="en-US" altLang="en-US" sz="2000" b="1">
                <a:solidFill>
                  <a:srgbClr val="00B050"/>
                </a:solidFill>
              </a:rPr>
              <a:t>Stir </a:t>
            </a:r>
            <a:r>
              <a:rPr lang="en-US" altLang="en-US" sz="2000">
                <a:solidFill>
                  <a:srgbClr val="00B050"/>
                </a:solidFill>
              </a:rPr>
              <a:t>the oil</a:t>
            </a:r>
            <a:endParaRPr lang="en-US" altLang="en-US" sz="200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949960"/>
            <a:ext cx="7772400" cy="4848860"/>
          </a:xfrm>
          <a:ln w="57150" cap="rnd">
            <a:solidFill>
              <a:srgbClr val="002060"/>
            </a:solidFill>
          </a:ln>
          <a:effectLst/>
        </p:spPr>
        <p:txBody>
          <a:bodyPr/>
          <a:p>
            <a:r>
              <a:rPr lang="en-US" altLang="en-US" sz="8000" b="1" u="sng"/>
              <a:t>Thermal Insulators:</a:t>
            </a:r>
            <a:br>
              <a:rPr lang="en-US" altLang="en-US" sz="8000" b="1" u="sng"/>
            </a:br>
            <a:r>
              <a:rPr lang="en-US" altLang="en-US" sz="8000" b="1" u="sng"/>
              <a:t>Required Practical</a:t>
            </a:r>
            <a:endParaRPr lang="en-US" altLang="en-US" sz="8000" b="1" u="sng"/>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pic>
        <p:nvPicPr>
          <p:cNvPr id="2" name="Picture 1"/>
          <p:cNvPicPr>
            <a:picLocks noChangeAspect="1"/>
          </p:cNvPicPr>
          <p:nvPr/>
        </p:nvPicPr>
        <p:blipFill>
          <a:blip r:embed="rId1"/>
          <a:stretch>
            <a:fillRect/>
          </a:stretch>
        </p:blipFill>
        <p:spPr>
          <a:xfrm>
            <a:off x="802005" y="931545"/>
            <a:ext cx="3152140" cy="2685415"/>
          </a:xfrm>
          <a:prstGeom prst="rect">
            <a:avLst/>
          </a:prstGeom>
        </p:spPr>
      </p:pic>
      <p:pic>
        <p:nvPicPr>
          <p:cNvPr id="4" name="Picture 3"/>
          <p:cNvPicPr>
            <a:picLocks noChangeAspect="1"/>
          </p:cNvPicPr>
          <p:nvPr/>
        </p:nvPicPr>
        <p:blipFill>
          <a:blip r:embed="rId2"/>
          <a:stretch>
            <a:fillRect/>
          </a:stretch>
        </p:blipFill>
        <p:spPr>
          <a:xfrm>
            <a:off x="5118100" y="931545"/>
            <a:ext cx="3309620" cy="2690495"/>
          </a:xfrm>
          <a:prstGeom prst="rect">
            <a:avLst/>
          </a:prstGeom>
        </p:spPr>
      </p:pic>
      <p:pic>
        <p:nvPicPr>
          <p:cNvPr id="5" name="Picture 4"/>
          <p:cNvPicPr>
            <a:picLocks noChangeAspect="1"/>
          </p:cNvPicPr>
          <p:nvPr/>
        </p:nvPicPr>
        <p:blipFill>
          <a:blip r:embed="rId3"/>
          <a:stretch>
            <a:fillRect/>
          </a:stretch>
        </p:blipFill>
        <p:spPr>
          <a:xfrm>
            <a:off x="802640" y="3866515"/>
            <a:ext cx="3152140" cy="2718435"/>
          </a:xfrm>
          <a:prstGeom prst="rect">
            <a:avLst/>
          </a:prstGeom>
        </p:spPr>
      </p:pic>
      <p:pic>
        <p:nvPicPr>
          <p:cNvPr id="9" name="Picture 8"/>
          <p:cNvPicPr>
            <a:picLocks noChangeAspect="1"/>
          </p:cNvPicPr>
          <p:nvPr/>
        </p:nvPicPr>
        <p:blipFill>
          <a:blip r:embed="rId4"/>
          <a:stretch>
            <a:fillRect/>
          </a:stretch>
        </p:blipFill>
        <p:spPr>
          <a:xfrm>
            <a:off x="5118100" y="3866515"/>
            <a:ext cx="3300730" cy="2606040"/>
          </a:xfrm>
          <a:prstGeom prst="rect">
            <a:avLst/>
          </a:prstGeom>
        </p:spPr>
      </p:pic>
      <p:sp>
        <p:nvSpPr>
          <p:cNvPr id="10" name="Text Box 9"/>
          <p:cNvSpPr txBox="1"/>
          <p:nvPr/>
        </p:nvSpPr>
        <p:spPr>
          <a:xfrm>
            <a:off x="5285740" y="996315"/>
            <a:ext cx="3044825" cy="368300"/>
          </a:xfrm>
          <a:prstGeom prst="rect">
            <a:avLst/>
          </a:prstGeom>
          <a:noFill/>
        </p:spPr>
        <p:txBody>
          <a:bodyPr wrap="square" rtlCol="0">
            <a:spAutoFit/>
          </a:bodyPr>
          <a:p>
            <a:r>
              <a:rPr lang="en-US" altLang="en-US">
                <a:solidFill>
                  <a:schemeClr val="bg1"/>
                </a:solidFill>
              </a:rPr>
              <a:t>80cm</a:t>
            </a:r>
            <a:r>
              <a:rPr lang="en-US" altLang="en-US" baseline="30000">
                <a:solidFill>
                  <a:schemeClr val="bg1"/>
                </a:solidFill>
              </a:rPr>
              <a:t>3</a:t>
            </a:r>
            <a:r>
              <a:rPr lang="en-US" altLang="en-US">
                <a:solidFill>
                  <a:schemeClr val="bg1"/>
                </a:solidFill>
              </a:rPr>
              <a:t> boiling water added</a:t>
            </a:r>
            <a:endParaRPr lang="en-US" altLang="en-US">
              <a:solidFill>
                <a:schemeClr val="bg1"/>
              </a:solidFill>
            </a:endParaRPr>
          </a:p>
        </p:txBody>
      </p:sp>
      <p:sp>
        <p:nvSpPr>
          <p:cNvPr id="11" name="Text Box 10"/>
          <p:cNvSpPr txBox="1"/>
          <p:nvPr/>
        </p:nvSpPr>
        <p:spPr>
          <a:xfrm>
            <a:off x="855980" y="3866515"/>
            <a:ext cx="3044825" cy="645160"/>
          </a:xfrm>
          <a:prstGeom prst="rect">
            <a:avLst/>
          </a:prstGeom>
          <a:noFill/>
        </p:spPr>
        <p:txBody>
          <a:bodyPr wrap="square" rtlCol="0">
            <a:spAutoFit/>
          </a:bodyPr>
          <a:p>
            <a:r>
              <a:rPr lang="en-US" altLang="en-US">
                <a:solidFill>
                  <a:schemeClr val="bg1"/>
                </a:solidFill>
              </a:rPr>
              <a:t>there is a hole in the lid for the thermometer</a:t>
            </a:r>
            <a:endParaRPr lang="en-US" altLang="en-US">
              <a:solidFill>
                <a:schemeClr val="bg1"/>
              </a:solidFill>
            </a:endParaRPr>
          </a:p>
        </p:txBody>
      </p:sp>
      <p:sp>
        <p:nvSpPr>
          <p:cNvPr id="12" name="Text Box 11"/>
          <p:cNvSpPr txBox="1"/>
          <p:nvPr/>
        </p:nvSpPr>
        <p:spPr>
          <a:xfrm>
            <a:off x="5245735" y="3866515"/>
            <a:ext cx="894080" cy="645160"/>
          </a:xfrm>
          <a:prstGeom prst="rect">
            <a:avLst/>
          </a:prstGeom>
          <a:noFill/>
        </p:spPr>
        <p:txBody>
          <a:bodyPr wrap="square" rtlCol="0">
            <a:spAutoFit/>
          </a:bodyPr>
          <a:p>
            <a:r>
              <a:rPr lang="en-US" altLang="en-US">
                <a:solidFill>
                  <a:schemeClr val="bg1"/>
                </a:solidFill>
              </a:rPr>
              <a:t>bulb in</a:t>
            </a:r>
            <a:endParaRPr lang="en-US" altLang="en-US">
              <a:solidFill>
                <a:schemeClr val="bg1"/>
              </a:solidFill>
            </a:endParaRPr>
          </a:p>
          <a:p>
            <a:r>
              <a:rPr lang="en-US" altLang="en-US">
                <a:solidFill>
                  <a:schemeClr val="bg1"/>
                </a:solidFill>
              </a:rPr>
              <a:t>H</a:t>
            </a:r>
            <a:r>
              <a:rPr lang="en-US" altLang="en-US" baseline="-25000">
                <a:solidFill>
                  <a:schemeClr val="bg1"/>
                </a:solidFill>
              </a:rPr>
              <a:t>2</a:t>
            </a:r>
            <a:r>
              <a:rPr lang="en-US" altLang="en-US">
                <a:solidFill>
                  <a:schemeClr val="bg1"/>
                </a:solidFill>
              </a:rPr>
              <a:t>O</a:t>
            </a:r>
            <a:endParaRPr lang="en-US" altLang="en-US">
              <a:solidFill>
                <a:schemeClr val="bg1"/>
              </a:solidFill>
            </a:endParaRPr>
          </a:p>
        </p:txBody>
      </p:sp>
      <p:sp>
        <p:nvSpPr>
          <p:cNvPr id="18" name="Down Arrow 17"/>
          <p:cNvSpPr/>
          <p:nvPr/>
        </p:nvSpPr>
        <p:spPr>
          <a:xfrm rot="2520000">
            <a:off x="4341495" y="3401060"/>
            <a:ext cx="432435" cy="157607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3" name="Down Arrow 12"/>
          <p:cNvSpPr/>
          <p:nvPr/>
        </p:nvSpPr>
        <p:spPr>
          <a:xfrm rot="16200000">
            <a:off x="4355465" y="1784350"/>
            <a:ext cx="432435" cy="98425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4" name="Down Arrow 13"/>
          <p:cNvSpPr/>
          <p:nvPr/>
        </p:nvSpPr>
        <p:spPr>
          <a:xfrm rot="16200000">
            <a:off x="4340860" y="5057775"/>
            <a:ext cx="432435" cy="98425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bldLvl="0" animBg="1"/>
      <p:bldP spid="18" grpId="0" bldLvl="0" animBg="1"/>
      <p:bldP spid="11" grpId="0"/>
      <p:bldP spid="14" grpId="0" bldLvl="0" animBg="1"/>
      <p:bldP spid="12"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pic>
        <p:nvPicPr>
          <p:cNvPr id="3" name="Picture 2"/>
          <p:cNvPicPr>
            <a:picLocks noChangeAspect="1"/>
          </p:cNvPicPr>
          <p:nvPr/>
        </p:nvPicPr>
        <p:blipFill>
          <a:blip r:embed="rId1"/>
          <a:stretch>
            <a:fillRect/>
          </a:stretch>
        </p:blipFill>
        <p:spPr>
          <a:xfrm>
            <a:off x="123190" y="855980"/>
            <a:ext cx="4942840" cy="2828290"/>
          </a:xfrm>
          <a:prstGeom prst="rect">
            <a:avLst/>
          </a:prstGeom>
        </p:spPr>
      </p:pic>
      <p:sp>
        <p:nvSpPr>
          <p:cNvPr id="6" name="Text Box 5"/>
          <p:cNvSpPr txBox="1"/>
          <p:nvPr/>
        </p:nvSpPr>
        <p:spPr>
          <a:xfrm>
            <a:off x="5152390" y="1241425"/>
            <a:ext cx="3794125" cy="1630045"/>
          </a:xfrm>
          <a:prstGeom prst="rect">
            <a:avLst/>
          </a:prstGeom>
          <a:noFill/>
        </p:spPr>
        <p:txBody>
          <a:bodyPr wrap="square" rtlCol="0">
            <a:spAutoFit/>
          </a:bodyPr>
          <a:p>
            <a:pPr marL="285750" indent="-285750">
              <a:buFont typeface="Arial" panose="020B0604020202020204" pitchFamily="34" charset="0"/>
              <a:buChar char="•"/>
            </a:pPr>
            <a:r>
              <a:rPr lang="en-US" altLang="en-US" sz="2000"/>
              <a:t>Start a stopwatch</a:t>
            </a:r>
            <a:endParaRPr lang="en-US" altLang="en-US" sz="2000"/>
          </a:p>
          <a:p>
            <a:pPr marL="285750" indent="-285750">
              <a:buFont typeface="Arial" panose="020B0604020202020204" pitchFamily="34" charset="0"/>
              <a:buChar char="•"/>
            </a:pPr>
            <a:r>
              <a:rPr lang="en-US" altLang="en-US" sz="2000"/>
              <a:t>Record the starting temperature</a:t>
            </a:r>
            <a:endParaRPr lang="en-US" altLang="en-US" sz="2000"/>
          </a:p>
          <a:p>
            <a:pPr marL="285750" indent="-285750">
              <a:buFont typeface="Arial" panose="020B0604020202020204" pitchFamily="34" charset="0"/>
              <a:buChar char="•"/>
            </a:pPr>
            <a:r>
              <a:rPr lang="en-US" altLang="en-US" sz="2000"/>
              <a:t>Record the temperature every minute for 15 minutes</a:t>
            </a:r>
            <a:endParaRPr lang="en-US" altLang="en-US" sz="2000"/>
          </a:p>
        </p:txBody>
      </p:sp>
      <p:pic>
        <p:nvPicPr>
          <p:cNvPr id="7" name="Picture 6"/>
          <p:cNvPicPr>
            <a:picLocks noChangeAspect="1"/>
          </p:cNvPicPr>
          <p:nvPr/>
        </p:nvPicPr>
        <p:blipFill>
          <a:blip r:embed="rId2"/>
          <a:stretch>
            <a:fillRect/>
          </a:stretch>
        </p:blipFill>
        <p:spPr>
          <a:xfrm>
            <a:off x="123190" y="3853180"/>
            <a:ext cx="4943475" cy="2837815"/>
          </a:xfrm>
          <a:prstGeom prst="rect">
            <a:avLst/>
          </a:prstGeom>
        </p:spPr>
      </p:pic>
      <p:sp>
        <p:nvSpPr>
          <p:cNvPr id="8" name="Text Box 7"/>
          <p:cNvSpPr txBox="1"/>
          <p:nvPr/>
        </p:nvSpPr>
        <p:spPr>
          <a:xfrm>
            <a:off x="5152390" y="3853180"/>
            <a:ext cx="3794125" cy="2861310"/>
          </a:xfrm>
          <a:prstGeom prst="rect">
            <a:avLst/>
          </a:prstGeom>
          <a:noFill/>
        </p:spPr>
        <p:txBody>
          <a:bodyPr wrap="square" rtlCol="0">
            <a:spAutoFit/>
          </a:bodyPr>
          <a:p>
            <a:r>
              <a:rPr lang="en-US" altLang="en-US" sz="2000"/>
              <a:t>Repeat the experiment using an insulating material in the gap between the beakers </a:t>
            </a:r>
            <a:endParaRPr lang="en-US" altLang="en-US" sz="2000"/>
          </a:p>
          <a:p>
            <a:r>
              <a:rPr lang="en-US" altLang="en-US" sz="2000"/>
              <a:t>Test a range of materials e.g. </a:t>
            </a:r>
            <a:endParaRPr lang="en-US" altLang="en-US" sz="2000"/>
          </a:p>
          <a:p>
            <a:pPr marL="342900" indent="-342900">
              <a:buFont typeface="Arial" panose="020B0604020202020204" pitchFamily="34" charset="0"/>
              <a:buChar char="•"/>
            </a:pPr>
            <a:r>
              <a:rPr lang="en-US" altLang="en-US" sz="2000"/>
              <a:t>bubble wrap</a:t>
            </a:r>
            <a:endParaRPr lang="en-US" altLang="en-US" sz="2000"/>
          </a:p>
          <a:p>
            <a:pPr marL="342900" indent="-342900">
              <a:buFont typeface="Arial" panose="020B0604020202020204" pitchFamily="34" charset="0"/>
              <a:buChar char="•"/>
            </a:pPr>
            <a:r>
              <a:rPr lang="en-US" altLang="en-US" sz="2000"/>
              <a:t>cotton wool</a:t>
            </a:r>
            <a:endParaRPr lang="en-US" altLang="en-US" sz="2000"/>
          </a:p>
          <a:p>
            <a:pPr marL="342900" indent="-342900">
              <a:buFont typeface="Arial" panose="020B0604020202020204" pitchFamily="34" charset="0"/>
              <a:buChar char="•"/>
            </a:pPr>
            <a:r>
              <a:rPr lang="en-US" altLang="en-US" sz="2000"/>
              <a:t>polystyrene balls</a:t>
            </a:r>
            <a:endParaRPr lang="en-US" altLang="en-US" sz="2000"/>
          </a:p>
          <a:p>
            <a:pPr>
              <a:buFont typeface="Arial" panose="020B0604020202020204" pitchFamily="34" charset="0"/>
            </a:pPr>
            <a:r>
              <a:rPr lang="en-US" altLang="en-US" sz="2000"/>
              <a:t>Keep the mass of material constant</a:t>
            </a: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pic>
        <p:nvPicPr>
          <p:cNvPr id="7" name="Picture 6"/>
          <p:cNvPicPr>
            <a:picLocks noChangeAspect="1"/>
          </p:cNvPicPr>
          <p:nvPr/>
        </p:nvPicPr>
        <p:blipFill>
          <a:blip r:embed="rId1"/>
          <a:stretch>
            <a:fillRect/>
          </a:stretch>
        </p:blipFill>
        <p:spPr>
          <a:xfrm>
            <a:off x="2240915" y="866140"/>
            <a:ext cx="4596765" cy="2639060"/>
          </a:xfrm>
          <a:prstGeom prst="rect">
            <a:avLst/>
          </a:prstGeom>
        </p:spPr>
      </p:pic>
      <p:sp>
        <p:nvSpPr>
          <p:cNvPr id="8" name="Text Box 7"/>
          <p:cNvSpPr txBox="1"/>
          <p:nvPr/>
        </p:nvSpPr>
        <p:spPr>
          <a:xfrm>
            <a:off x="109220" y="3652520"/>
            <a:ext cx="9022715" cy="3169285"/>
          </a:xfrm>
          <a:prstGeom prst="rect">
            <a:avLst/>
          </a:prstGeom>
          <a:noFill/>
        </p:spPr>
        <p:txBody>
          <a:bodyPr wrap="square" rtlCol="0">
            <a:spAutoFit/>
          </a:bodyPr>
          <a:p>
            <a:pPr algn="l"/>
            <a:r>
              <a:rPr lang="en-US" altLang="en-US" sz="2400" b="1"/>
              <a:t>Independent variable</a:t>
            </a:r>
            <a:r>
              <a:rPr lang="en-US" altLang="en-US" sz="2400"/>
              <a:t> - the insulating material</a:t>
            </a:r>
            <a:endParaRPr lang="en-US" altLang="en-US" sz="2400"/>
          </a:p>
          <a:p>
            <a:pPr algn="l"/>
            <a:r>
              <a:rPr lang="en-US" altLang="en-US" sz="2000" i="1"/>
              <a:t>(you change this)</a:t>
            </a:r>
            <a:endParaRPr lang="en-US" altLang="en-US" sz="2000" i="1"/>
          </a:p>
          <a:p>
            <a:pPr algn="l"/>
            <a:endParaRPr lang="en-US" altLang="en-US" sz="2400" b="1"/>
          </a:p>
          <a:p>
            <a:pPr algn="l"/>
            <a:r>
              <a:rPr lang="en-US" altLang="en-US" sz="2400" b="1"/>
              <a:t>Dependent variable</a:t>
            </a:r>
            <a:r>
              <a:rPr lang="en-US" altLang="en-US" sz="2400"/>
              <a:t> - the temperature</a:t>
            </a:r>
            <a:endParaRPr lang="en-US" altLang="en-US" sz="2400"/>
          </a:p>
          <a:p>
            <a:pPr algn="l"/>
            <a:r>
              <a:rPr lang="en-US" altLang="en-US" sz="2000" i="1"/>
              <a:t>(you measure this)</a:t>
            </a:r>
            <a:endParaRPr lang="en-US" altLang="en-US" sz="2000" i="1"/>
          </a:p>
          <a:p>
            <a:pPr algn="l"/>
            <a:endParaRPr lang="en-US" altLang="en-US" sz="2000" i="1"/>
          </a:p>
          <a:p>
            <a:pPr algn="l"/>
            <a:r>
              <a:rPr lang="en-US" altLang="en-US" sz="2400" b="1"/>
              <a:t>Control variables</a:t>
            </a:r>
            <a:r>
              <a:rPr lang="en-US" altLang="en-US" sz="2400"/>
              <a:t> -  the volume of water, the mass of insulating material, the starting temperature</a:t>
            </a:r>
            <a:endParaRPr lang="en-US" altLang="en-US" sz="2400"/>
          </a:p>
          <a:p>
            <a:pPr algn="l"/>
            <a:r>
              <a:rPr lang="en-US" altLang="en-US" sz="2000" i="1"/>
              <a:t>(</a:t>
            </a:r>
            <a:r>
              <a:rPr lang="en-US" altLang="en-US" sz="2000" i="1">
                <a:sym typeface="+mn-ea"/>
              </a:rPr>
              <a:t>keep these constant for a fair test)</a:t>
            </a:r>
            <a:endParaRPr lang="en-US" altLang="en-US" sz="2000" i="1">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pic>
        <p:nvPicPr>
          <p:cNvPr id="2" name="Picture 1"/>
          <p:cNvPicPr>
            <a:picLocks noChangeAspect="1"/>
          </p:cNvPicPr>
          <p:nvPr/>
        </p:nvPicPr>
        <p:blipFill>
          <a:blip r:embed="rId1"/>
          <a:stretch>
            <a:fillRect/>
          </a:stretch>
        </p:blipFill>
        <p:spPr>
          <a:xfrm>
            <a:off x="1122045" y="1929765"/>
            <a:ext cx="6899910" cy="4010025"/>
          </a:xfrm>
          <a:prstGeom prst="rect">
            <a:avLst/>
          </a:prstGeom>
        </p:spPr>
      </p:pic>
      <p:sp>
        <p:nvSpPr>
          <p:cNvPr id="4" name="Text Box 3"/>
          <p:cNvSpPr txBox="1"/>
          <p:nvPr/>
        </p:nvSpPr>
        <p:spPr>
          <a:xfrm>
            <a:off x="315595" y="1162685"/>
            <a:ext cx="8512810" cy="521970"/>
          </a:xfrm>
          <a:prstGeom prst="rect">
            <a:avLst/>
          </a:prstGeom>
          <a:noFill/>
        </p:spPr>
        <p:txBody>
          <a:bodyPr wrap="square" rtlCol="0">
            <a:spAutoFit/>
          </a:bodyPr>
          <a:p>
            <a:r>
              <a:rPr lang="en-US" altLang="en-US" sz="2800" b="1"/>
              <a:t>Record results in a table with headings and units</a:t>
            </a:r>
            <a:endParaRPr lang="en-US" altLang="en-US" sz="2800" b="1"/>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pic>
        <p:nvPicPr>
          <p:cNvPr id="3" name="Picture 2"/>
          <p:cNvPicPr>
            <a:picLocks noChangeAspect="1"/>
          </p:cNvPicPr>
          <p:nvPr/>
        </p:nvPicPr>
        <p:blipFill>
          <a:blip r:embed="rId1"/>
          <a:stretch>
            <a:fillRect/>
          </a:stretch>
        </p:blipFill>
        <p:spPr>
          <a:xfrm>
            <a:off x="926465" y="1586865"/>
            <a:ext cx="7109460" cy="4159885"/>
          </a:xfrm>
          <a:prstGeom prst="rect">
            <a:avLst/>
          </a:prstGeom>
        </p:spPr>
      </p:pic>
      <p:sp>
        <p:nvSpPr>
          <p:cNvPr id="4" name="Text Box 3"/>
          <p:cNvSpPr txBox="1"/>
          <p:nvPr/>
        </p:nvSpPr>
        <p:spPr>
          <a:xfrm>
            <a:off x="2775585" y="876300"/>
            <a:ext cx="3592830" cy="521970"/>
          </a:xfrm>
          <a:prstGeom prst="rect">
            <a:avLst/>
          </a:prstGeom>
          <a:noFill/>
        </p:spPr>
        <p:txBody>
          <a:bodyPr wrap="square" rtlCol="0">
            <a:spAutoFit/>
          </a:bodyPr>
          <a:p>
            <a:r>
              <a:rPr lang="en-US" altLang="en-US" sz="2800" b="1"/>
              <a:t>Plot Cooling Curves</a:t>
            </a:r>
            <a:endParaRPr lang="en-US" altLang="en-US" sz="2800" b="1"/>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sp>
        <p:nvSpPr>
          <p:cNvPr id="4" name="Text Box 3"/>
          <p:cNvSpPr txBox="1"/>
          <p:nvPr/>
        </p:nvSpPr>
        <p:spPr>
          <a:xfrm>
            <a:off x="322580" y="876300"/>
            <a:ext cx="8585835" cy="521970"/>
          </a:xfrm>
          <a:prstGeom prst="rect">
            <a:avLst/>
          </a:prstGeom>
          <a:noFill/>
        </p:spPr>
        <p:txBody>
          <a:bodyPr wrap="square" rtlCol="0">
            <a:spAutoFit/>
          </a:bodyPr>
          <a:p>
            <a:r>
              <a:rPr lang="en-US" altLang="en-US" sz="2800" b="1"/>
              <a:t>Comparing Thicknesses of Insulating Materials</a:t>
            </a:r>
            <a:endParaRPr lang="en-US" altLang="en-US" sz="2800" b="1"/>
          </a:p>
        </p:txBody>
      </p:sp>
      <p:pic>
        <p:nvPicPr>
          <p:cNvPr id="2" name="Picture 1"/>
          <p:cNvPicPr>
            <a:picLocks noChangeAspect="1"/>
          </p:cNvPicPr>
          <p:nvPr/>
        </p:nvPicPr>
        <p:blipFill>
          <a:blip r:embed="rId1"/>
          <a:stretch>
            <a:fillRect/>
          </a:stretch>
        </p:blipFill>
        <p:spPr>
          <a:xfrm>
            <a:off x="2291080" y="1672590"/>
            <a:ext cx="4561840" cy="2818765"/>
          </a:xfrm>
          <a:prstGeom prst="rect">
            <a:avLst/>
          </a:prstGeom>
        </p:spPr>
      </p:pic>
      <p:sp>
        <p:nvSpPr>
          <p:cNvPr id="6" name="Text Box 5"/>
          <p:cNvSpPr txBox="1"/>
          <p:nvPr/>
        </p:nvSpPr>
        <p:spPr>
          <a:xfrm>
            <a:off x="534035" y="4878705"/>
            <a:ext cx="7849870" cy="1198880"/>
          </a:xfrm>
          <a:prstGeom prst="rect">
            <a:avLst/>
          </a:prstGeom>
          <a:noFill/>
        </p:spPr>
        <p:txBody>
          <a:bodyPr wrap="square" rtlCol="0">
            <a:spAutoFit/>
          </a:bodyPr>
          <a:p>
            <a:pPr marL="285750" indent="-285750">
              <a:buFont typeface="Arial" panose="020B0604020202020204" pitchFamily="34" charset="0"/>
              <a:buChar char="•"/>
            </a:pPr>
            <a:r>
              <a:rPr lang="en-US" altLang="en-US" sz="2400"/>
              <a:t>Start a stopwatch</a:t>
            </a:r>
            <a:endParaRPr lang="en-US" altLang="en-US" sz="2400"/>
          </a:p>
          <a:p>
            <a:pPr marL="285750" indent="-285750">
              <a:buFont typeface="Arial" panose="020B0604020202020204" pitchFamily="34" charset="0"/>
              <a:buChar char="•"/>
            </a:pPr>
            <a:r>
              <a:rPr lang="en-US" altLang="en-US" sz="2400"/>
              <a:t>Record the starting temperature</a:t>
            </a:r>
            <a:endParaRPr lang="en-US" altLang="en-US" sz="2400"/>
          </a:p>
          <a:p>
            <a:pPr marL="285750" indent="-285750">
              <a:buFont typeface="Arial" panose="020B0604020202020204" pitchFamily="34" charset="0"/>
              <a:buChar char="•"/>
            </a:pPr>
            <a:r>
              <a:rPr lang="en-US" altLang="en-US" sz="2400"/>
              <a:t>Record the temperature every minute for 15 minutes</a:t>
            </a: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sp>
        <p:nvSpPr>
          <p:cNvPr id="4" name="Text Box 3"/>
          <p:cNvSpPr txBox="1"/>
          <p:nvPr/>
        </p:nvSpPr>
        <p:spPr>
          <a:xfrm>
            <a:off x="322580" y="876300"/>
            <a:ext cx="8585835" cy="521970"/>
          </a:xfrm>
          <a:prstGeom prst="rect">
            <a:avLst/>
          </a:prstGeom>
          <a:noFill/>
        </p:spPr>
        <p:txBody>
          <a:bodyPr wrap="square" rtlCol="0">
            <a:spAutoFit/>
          </a:bodyPr>
          <a:p>
            <a:r>
              <a:rPr lang="en-US" altLang="en-US" sz="2800" b="1"/>
              <a:t>Comparing Thicknesses of Insulating Materials</a:t>
            </a:r>
            <a:endParaRPr lang="en-US" altLang="en-US" sz="2800" b="1"/>
          </a:p>
        </p:txBody>
      </p:sp>
      <p:pic>
        <p:nvPicPr>
          <p:cNvPr id="3" name="Picture 2"/>
          <p:cNvPicPr>
            <a:picLocks noChangeAspect="1"/>
          </p:cNvPicPr>
          <p:nvPr/>
        </p:nvPicPr>
        <p:blipFill>
          <a:blip r:embed="rId1"/>
          <a:stretch>
            <a:fillRect/>
          </a:stretch>
        </p:blipFill>
        <p:spPr>
          <a:xfrm>
            <a:off x="2157730" y="1398270"/>
            <a:ext cx="4827905" cy="2494915"/>
          </a:xfrm>
          <a:prstGeom prst="rect">
            <a:avLst/>
          </a:prstGeom>
        </p:spPr>
      </p:pic>
      <p:sp>
        <p:nvSpPr>
          <p:cNvPr id="8" name="Text Box 7"/>
          <p:cNvSpPr txBox="1"/>
          <p:nvPr/>
        </p:nvSpPr>
        <p:spPr>
          <a:xfrm>
            <a:off x="109220" y="4048125"/>
            <a:ext cx="9022715" cy="3107690"/>
          </a:xfrm>
          <a:prstGeom prst="rect">
            <a:avLst/>
          </a:prstGeom>
          <a:noFill/>
        </p:spPr>
        <p:txBody>
          <a:bodyPr wrap="square" rtlCol="0">
            <a:spAutoFit/>
          </a:bodyPr>
          <a:p>
            <a:pPr algn="l"/>
            <a:r>
              <a:rPr lang="en-US" altLang="en-US" sz="2400" b="1"/>
              <a:t>Independent variable</a:t>
            </a:r>
            <a:r>
              <a:rPr lang="en-US" altLang="en-US" sz="2400"/>
              <a:t> - the number of layers of newspaper</a:t>
            </a:r>
            <a:endParaRPr lang="en-US" altLang="en-US" sz="2400"/>
          </a:p>
          <a:p>
            <a:pPr algn="l"/>
            <a:r>
              <a:rPr lang="en-US" altLang="en-US" sz="2000" i="1"/>
              <a:t>(you change this)</a:t>
            </a:r>
            <a:endParaRPr lang="en-US" altLang="en-US" sz="2000" i="1"/>
          </a:p>
          <a:p>
            <a:pPr algn="l"/>
            <a:endParaRPr lang="en-US" altLang="en-US" sz="2400" b="1"/>
          </a:p>
          <a:p>
            <a:pPr algn="l"/>
            <a:r>
              <a:rPr lang="en-US" altLang="en-US" sz="2400" b="1"/>
              <a:t>Dependent variable</a:t>
            </a:r>
            <a:r>
              <a:rPr lang="en-US" altLang="en-US" sz="2400"/>
              <a:t> - the temperature</a:t>
            </a:r>
            <a:endParaRPr lang="en-US" altLang="en-US" sz="2400"/>
          </a:p>
          <a:p>
            <a:pPr algn="l"/>
            <a:r>
              <a:rPr lang="en-US" altLang="en-US" sz="2000" i="1"/>
              <a:t>(you measure this)</a:t>
            </a:r>
            <a:endParaRPr lang="en-US" altLang="en-US" sz="2000" i="1"/>
          </a:p>
          <a:p>
            <a:pPr algn="l"/>
            <a:endParaRPr lang="en-US" altLang="en-US" sz="2000" b="1">
              <a:sym typeface="+mn-ea"/>
            </a:endParaRPr>
          </a:p>
          <a:p>
            <a:pPr algn="l"/>
            <a:r>
              <a:rPr lang="en-US" altLang="en-US" sz="2400" b="1">
                <a:sym typeface="+mn-ea"/>
              </a:rPr>
              <a:t>Control variables</a:t>
            </a:r>
            <a:r>
              <a:rPr lang="en-US" altLang="en-US" sz="2400">
                <a:sym typeface="+mn-ea"/>
              </a:rPr>
              <a:t> -  volume of water, the starting temperature</a:t>
            </a:r>
            <a:endParaRPr lang="en-US" altLang="en-US" sz="2400"/>
          </a:p>
          <a:p>
            <a:pPr algn="l"/>
            <a:r>
              <a:rPr lang="en-US" altLang="en-US" sz="2000" i="1">
                <a:sym typeface="+mn-ea"/>
              </a:rPr>
              <a:t>(keep these constant for a fair test)</a:t>
            </a:r>
            <a:endParaRPr lang="en-US" altLang="en-US" sz="2000" i="1">
              <a:sym typeface="+mn-ea"/>
            </a:endParaRPr>
          </a:p>
          <a:p>
            <a:pPr algn="l"/>
            <a:endParaRPr lang="en-US" altLang="en-US" sz="2000" i="1">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12065" y="26670"/>
            <a:ext cx="9119870" cy="660400"/>
          </a:xfrm>
        </p:spPr>
        <p:txBody>
          <a:bodyPr anchor="ctr"/>
          <a:p>
            <a:r>
              <a:rPr lang="en-US" altLang="en-US">
                <a:sym typeface="+mn-ea"/>
              </a:rPr>
              <a:t>Thermal Insulators: Practical</a:t>
            </a:r>
            <a:endParaRPr lang="en-US" altLang="en-US" b="1">
              <a:sym typeface="+mn-ea"/>
            </a:endParaRPr>
          </a:p>
        </p:txBody>
      </p:sp>
      <p:sp>
        <p:nvSpPr>
          <p:cNvPr id="4" name="Text Box 3"/>
          <p:cNvSpPr txBox="1"/>
          <p:nvPr/>
        </p:nvSpPr>
        <p:spPr>
          <a:xfrm>
            <a:off x="322580" y="876300"/>
            <a:ext cx="8585835" cy="521970"/>
          </a:xfrm>
          <a:prstGeom prst="rect">
            <a:avLst/>
          </a:prstGeom>
          <a:noFill/>
        </p:spPr>
        <p:txBody>
          <a:bodyPr wrap="square" rtlCol="0">
            <a:spAutoFit/>
          </a:bodyPr>
          <a:p>
            <a:r>
              <a:rPr lang="en-US" altLang="en-US" sz="2800" b="1"/>
              <a:t>Comparing Thicknesses of Insulating Materials</a:t>
            </a:r>
            <a:endParaRPr lang="en-US" altLang="en-US" sz="2800" b="1"/>
          </a:p>
        </p:txBody>
      </p:sp>
      <p:pic>
        <p:nvPicPr>
          <p:cNvPr id="2" name="Picture 1"/>
          <p:cNvPicPr>
            <a:picLocks noChangeAspect="1"/>
          </p:cNvPicPr>
          <p:nvPr/>
        </p:nvPicPr>
        <p:blipFill>
          <a:blip r:embed="rId1"/>
          <a:stretch>
            <a:fillRect/>
          </a:stretch>
        </p:blipFill>
        <p:spPr>
          <a:xfrm>
            <a:off x="1213485" y="1538605"/>
            <a:ext cx="7075170" cy="4429125"/>
          </a:xfrm>
          <a:prstGeom prst="rect">
            <a:avLst/>
          </a:prstGeom>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685800" y="2103755"/>
            <a:ext cx="7772400" cy="2595245"/>
          </a:xfrm>
          <a:ln w="57150" cap="rnd">
            <a:solidFill>
              <a:srgbClr val="002060"/>
            </a:solidFill>
          </a:ln>
          <a:effectLst/>
        </p:spPr>
        <p:txBody>
          <a:bodyPr/>
          <a:p>
            <a:r>
              <a:rPr lang="en-US" altLang="en-US" sz="8000" b="1" u="sng"/>
              <a:t>Cooling of buildings</a:t>
            </a:r>
            <a:endParaRPr lang="en-US" altLang="en-US" sz="8000" b="1" u="sng"/>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Cooling of buildings</a:t>
            </a:r>
            <a:endParaRPr lang="en-US" altLang="en-US" b="1">
              <a:sym typeface="+mn-ea"/>
            </a:endParaRPr>
          </a:p>
        </p:txBody>
      </p:sp>
      <p:pic>
        <p:nvPicPr>
          <p:cNvPr id="2" name="Picture 1"/>
          <p:cNvPicPr>
            <a:picLocks noChangeAspect="1"/>
          </p:cNvPicPr>
          <p:nvPr/>
        </p:nvPicPr>
        <p:blipFill>
          <a:blip r:embed="rId1"/>
          <a:stretch>
            <a:fillRect/>
          </a:stretch>
        </p:blipFill>
        <p:spPr>
          <a:xfrm>
            <a:off x="1070610" y="803275"/>
            <a:ext cx="6717665" cy="4293870"/>
          </a:xfrm>
          <a:prstGeom prst="rect">
            <a:avLst/>
          </a:prstGeom>
        </p:spPr>
      </p:pic>
      <p:sp>
        <p:nvSpPr>
          <p:cNvPr id="3" name="Text Box 2"/>
          <p:cNvSpPr txBox="1"/>
          <p:nvPr/>
        </p:nvSpPr>
        <p:spPr>
          <a:xfrm>
            <a:off x="517525" y="5730240"/>
            <a:ext cx="8087360" cy="460375"/>
          </a:xfrm>
          <a:prstGeom prst="rect">
            <a:avLst/>
          </a:prstGeom>
          <a:noFill/>
        </p:spPr>
        <p:txBody>
          <a:bodyPr wrap="square" rtlCol="0">
            <a:spAutoFit/>
          </a:bodyPr>
          <a:p>
            <a:r>
              <a:rPr lang="en-US" altLang="en-US" sz="2400" b="1">
                <a:solidFill>
                  <a:srgbClr val="00B050"/>
                </a:solidFill>
              </a:rPr>
              <a:t>Poorly insulated building	</a:t>
            </a:r>
            <a:r>
              <a:rPr lang="en-US" altLang="en-US" sz="2400" b="1"/>
              <a:t>     </a:t>
            </a:r>
            <a:r>
              <a:rPr lang="en-US" altLang="en-US" sz="2400" b="1">
                <a:solidFill>
                  <a:srgbClr val="282DBB"/>
                </a:solidFill>
              </a:rPr>
              <a:t>Well insulated building</a:t>
            </a:r>
            <a:endParaRPr lang="en-US" altLang="en-US" sz="2400" b="1">
              <a:solidFill>
                <a:srgbClr val="282DBB"/>
              </a:solidFill>
            </a:endParaRPr>
          </a:p>
        </p:txBody>
      </p:sp>
      <p:cxnSp>
        <p:nvCxnSpPr>
          <p:cNvPr id="4" name="Straight Arrow Connector 3"/>
          <p:cNvCxnSpPr/>
          <p:nvPr/>
        </p:nvCxnSpPr>
        <p:spPr>
          <a:xfrm flipV="1">
            <a:off x="5718810" y="3789045"/>
            <a:ext cx="437515" cy="194119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2667635" y="3789045"/>
            <a:ext cx="437515" cy="194119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Insulation in the Home</a:t>
            </a:r>
            <a:endParaRPr lang="en-US"/>
          </a:p>
        </p:txBody>
      </p:sp>
      <p:pic>
        <p:nvPicPr>
          <p:cNvPr id="586774" name="Picture 586773"/>
          <p:cNvPicPr>
            <a:picLocks noChangeAspect="1"/>
          </p:cNvPicPr>
          <p:nvPr/>
        </p:nvPicPr>
        <p:blipFill>
          <a:blip r:embed="rId1"/>
          <a:stretch>
            <a:fillRect/>
          </a:stretch>
        </p:blipFill>
        <p:spPr>
          <a:xfrm>
            <a:off x="4825683" y="3727768"/>
            <a:ext cx="4098925" cy="2843212"/>
          </a:xfrm>
          <a:prstGeom prst="rect">
            <a:avLst/>
          </a:prstGeom>
          <a:noFill/>
          <a:ln w="9525">
            <a:noFill/>
          </a:ln>
        </p:spPr>
      </p:pic>
      <p:sp>
        <p:nvSpPr>
          <p:cNvPr id="586754" name="Text Box 586753"/>
          <p:cNvSpPr txBox="1"/>
          <p:nvPr/>
        </p:nvSpPr>
        <p:spPr>
          <a:xfrm>
            <a:off x="179388" y="912813"/>
            <a:ext cx="6465887" cy="398780"/>
          </a:xfrm>
          <a:prstGeom prst="rect">
            <a:avLst/>
          </a:prstGeom>
          <a:noFill/>
          <a:ln w="9525">
            <a:noFill/>
          </a:ln>
        </p:spPr>
        <p:txBody>
          <a:bodyPr>
            <a:spAutoFit/>
          </a:bodyPr>
          <a:p>
            <a:pPr algn="l">
              <a:spcBef>
                <a:spcPct val="50000"/>
              </a:spcBef>
            </a:pPr>
            <a:r>
              <a:rPr lang="en-US" altLang="x-none" sz="2000"/>
              <a:t>The main ways of insulating a home are:</a:t>
            </a:r>
            <a:endParaRPr lang="en-US" altLang="x-none" sz="2000"/>
          </a:p>
        </p:txBody>
      </p:sp>
      <p:sp>
        <p:nvSpPr>
          <p:cNvPr id="586758" name="Rectangle 586757"/>
          <p:cNvSpPr/>
          <p:nvPr/>
        </p:nvSpPr>
        <p:spPr>
          <a:xfrm>
            <a:off x="914400" y="3857625"/>
            <a:ext cx="35052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Double Glazing</a:t>
            </a:r>
            <a:endParaRPr sz="2000"/>
          </a:p>
        </p:txBody>
      </p:sp>
      <p:sp>
        <p:nvSpPr>
          <p:cNvPr id="586759" name="Rectangle 586758"/>
          <p:cNvSpPr/>
          <p:nvPr/>
        </p:nvSpPr>
        <p:spPr>
          <a:xfrm>
            <a:off x="914400" y="3086100"/>
            <a:ext cx="57912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Hot Water Pipe Jacket &amp; Tank Lagging</a:t>
            </a:r>
            <a:endParaRPr sz="2000"/>
          </a:p>
        </p:txBody>
      </p:sp>
      <p:sp>
        <p:nvSpPr>
          <p:cNvPr id="586760" name="Rectangle 586759"/>
          <p:cNvSpPr/>
          <p:nvPr/>
        </p:nvSpPr>
        <p:spPr>
          <a:xfrm>
            <a:off x="914400" y="2314575"/>
            <a:ext cx="39116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Loft Insulation</a:t>
            </a:r>
            <a:endParaRPr sz="2000"/>
          </a:p>
        </p:txBody>
      </p:sp>
      <p:sp>
        <p:nvSpPr>
          <p:cNvPr id="586761" name="Rectangle 586760"/>
          <p:cNvSpPr/>
          <p:nvPr/>
        </p:nvSpPr>
        <p:spPr>
          <a:xfrm>
            <a:off x="914400" y="1543050"/>
            <a:ext cx="43688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Cavity Wall Insulation</a:t>
            </a:r>
            <a:endParaRPr sz="2000"/>
          </a:p>
        </p:txBody>
      </p:sp>
      <p:sp>
        <p:nvSpPr>
          <p:cNvPr id="586762" name="Rectangle 586761"/>
          <p:cNvSpPr/>
          <p:nvPr/>
        </p:nvSpPr>
        <p:spPr>
          <a:xfrm>
            <a:off x="914400" y="4629150"/>
            <a:ext cx="35052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Curtains</a:t>
            </a:r>
            <a:endParaRPr sz="2000"/>
          </a:p>
        </p:txBody>
      </p:sp>
      <p:sp>
        <p:nvSpPr>
          <p:cNvPr id="586763" name="Rectangle 586762"/>
          <p:cNvSpPr/>
          <p:nvPr/>
        </p:nvSpPr>
        <p:spPr>
          <a:xfrm>
            <a:off x="914400" y="5400675"/>
            <a:ext cx="35052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Carpets</a:t>
            </a:r>
            <a:endParaRPr sz="2000"/>
          </a:p>
        </p:txBody>
      </p:sp>
      <p:sp>
        <p:nvSpPr>
          <p:cNvPr id="586764" name="Rectangle 586763"/>
          <p:cNvSpPr/>
          <p:nvPr/>
        </p:nvSpPr>
        <p:spPr>
          <a:xfrm>
            <a:off x="914400" y="6172200"/>
            <a:ext cx="3505200" cy="398780"/>
          </a:xfrm>
          <a:prstGeom prst="rect">
            <a:avLst/>
          </a:prstGeom>
          <a:noFill/>
          <a:ln w="9525">
            <a:noFill/>
          </a:ln>
        </p:spPr>
        <p:txBody>
          <a:bodyPr>
            <a:spAutoFit/>
          </a:bodyPr>
          <a:p>
            <a:pPr marL="381000" indent="-381000" algn="l">
              <a:spcBef>
                <a:spcPct val="50000"/>
              </a:spcBef>
              <a:buClr>
                <a:srgbClr val="A50021"/>
              </a:buClr>
              <a:buFont typeface="Wingdings" panose="05000000000000000000" pitchFamily="2" charset="2"/>
              <a:buChar char="§"/>
            </a:pPr>
            <a:r>
              <a:rPr sz="2000"/>
              <a:t>Draught Proofing</a:t>
            </a:r>
            <a:endParaRPr sz="2000"/>
          </a:p>
        </p:txBody>
      </p:sp>
      <p:sp>
        <p:nvSpPr>
          <p:cNvPr id="586767" name="Rectangle 586766"/>
          <p:cNvSpPr/>
          <p:nvPr/>
        </p:nvSpPr>
        <p:spPr>
          <a:xfrm>
            <a:off x="8275320" y="4511993"/>
            <a:ext cx="236538" cy="2017712"/>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sp>
        <p:nvSpPr>
          <p:cNvPr id="586768" name="Rectangle 586767"/>
          <p:cNvSpPr/>
          <p:nvPr/>
        </p:nvSpPr>
        <p:spPr>
          <a:xfrm>
            <a:off x="5216208" y="4488180"/>
            <a:ext cx="3070225" cy="287338"/>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sp>
        <p:nvSpPr>
          <p:cNvPr id="586769" name="Rectangle 586768"/>
          <p:cNvSpPr/>
          <p:nvPr/>
        </p:nvSpPr>
        <p:spPr>
          <a:xfrm>
            <a:off x="5068570" y="4829493"/>
            <a:ext cx="669925" cy="1141412"/>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sp>
        <p:nvSpPr>
          <p:cNvPr id="586770" name="Rectangle 586769"/>
          <p:cNvSpPr/>
          <p:nvPr/>
        </p:nvSpPr>
        <p:spPr>
          <a:xfrm>
            <a:off x="5584508" y="4961255"/>
            <a:ext cx="201612" cy="1063625"/>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sp>
        <p:nvSpPr>
          <p:cNvPr id="586771" name="Rectangle 586770"/>
          <p:cNvSpPr/>
          <p:nvPr/>
        </p:nvSpPr>
        <p:spPr>
          <a:xfrm>
            <a:off x="5354320" y="6015355"/>
            <a:ext cx="3070225" cy="287338"/>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sp>
        <p:nvSpPr>
          <p:cNvPr id="586772" name="Rectangle 586771"/>
          <p:cNvSpPr/>
          <p:nvPr/>
        </p:nvSpPr>
        <p:spPr>
          <a:xfrm>
            <a:off x="6924358" y="5191443"/>
            <a:ext cx="476250" cy="763587"/>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sp>
        <p:nvSpPr>
          <p:cNvPr id="586775" name="Rectangle 586774"/>
          <p:cNvSpPr/>
          <p:nvPr/>
        </p:nvSpPr>
        <p:spPr>
          <a:xfrm>
            <a:off x="5619433" y="4319905"/>
            <a:ext cx="1597025" cy="280988"/>
          </a:xfrm>
          <a:prstGeom prst="rect">
            <a:avLst/>
          </a:prstGeom>
          <a:solidFill>
            <a:srgbClr val="FFFF00"/>
          </a:solidFill>
          <a:ln w="28575" cap="flat" cmpd="sng">
            <a:solidFill>
              <a:schemeClr val="tx1"/>
            </a:solidFill>
            <a:prstDash val="solid"/>
            <a:miter/>
            <a:headEnd type="none" w="med" len="med"/>
            <a:tailEnd type="none" w="med" len="med"/>
          </a:ln>
        </p:spPr>
        <p:txBody>
          <a:bodyPr/>
          <a:p>
            <a:endParaRPr lang="en-US"/>
          </a:p>
        </p:txBody>
      </p:sp>
      <p:pic>
        <p:nvPicPr>
          <p:cNvPr id="4" name="Picture 3"/>
          <p:cNvPicPr>
            <a:picLocks noChangeAspect="1"/>
          </p:cNvPicPr>
          <p:nvPr/>
        </p:nvPicPr>
        <p:blipFill>
          <a:blip r:embed="rId2"/>
          <a:stretch>
            <a:fillRect/>
          </a:stretch>
        </p:blipFill>
        <p:spPr>
          <a:xfrm>
            <a:off x="5888355" y="781050"/>
            <a:ext cx="2916555" cy="2947035"/>
          </a:xfrm>
          <a:prstGeom prst="rect">
            <a:avLst/>
          </a:prstGeom>
        </p:spPr>
      </p:pic>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86774"/>
                                        </p:tgtEl>
                                        <p:attrNameLst>
                                          <p:attrName>style.visibility</p:attrName>
                                        </p:attrNameLst>
                                      </p:cBhvr>
                                    </p:set>
                                    <p:animEffect transition="in" filter="dissolve">
                                      <p:cBhvr>
                                        <p:cTn id="7" dur="500"/>
                                        <p:tgtEl>
                                          <p:spTgt spid="5867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6754">
                                            <p:txEl>
                                              <p:charRg st="4294967295" end="4294967295"/>
                                            </p:txEl>
                                          </p:spTgt>
                                        </p:tgtEl>
                                        <p:attrNameLst>
                                          <p:attrName>style.visibility</p:attrName>
                                        </p:attrNameLst>
                                      </p:cBhvr>
                                    </p:set>
                                    <p:animEffect transition="in" filter="wipe(left)">
                                      <p:cBhvr>
                                        <p:cTn id="12" dur="500"/>
                                        <p:tgtEl>
                                          <p:spTgt spid="586754">
                                            <p:txEl>
                                              <p:charRg st="4294967295" end="429496729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6761">
                                            <p:txEl>
                                              <p:charRg st="0" end="23"/>
                                            </p:txEl>
                                          </p:spTgt>
                                        </p:tgtEl>
                                        <p:attrNameLst>
                                          <p:attrName>style.visibility</p:attrName>
                                        </p:attrNameLst>
                                      </p:cBhvr>
                                    </p:set>
                                    <p:animEffect transition="in" filter="wipe(left)">
                                      <p:cBhvr>
                                        <p:cTn id="17" dur="500"/>
                                        <p:tgtEl>
                                          <p:spTgt spid="586761">
                                            <p:txEl>
                                              <p:charRg st="0" end="2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86767"/>
                                        </p:tgtEl>
                                        <p:attrNameLst>
                                          <p:attrName>style.visibility</p:attrName>
                                        </p:attrNameLst>
                                      </p:cBhvr>
                                    </p:set>
                                    <p:animEffect transition="in" filter="dissolve">
                                      <p:cBhvr>
                                        <p:cTn id="22" dur="500"/>
                                        <p:tgtEl>
                                          <p:spTgt spid="586767"/>
                                        </p:tgtEl>
                                      </p:cBhvr>
                                    </p:animEffect>
                                  </p:childTnLst>
                                  <p:subTnLst>
                                    <p:set>
                                      <p:cBhvr override="childStyle">
                                        <p:cTn dur="1" fill="hold" display="0" masterRel="sameClick" afterEffect="1">
                                          <p:stCondLst>
                                            <p:cond evt="end" delay="0">
                                              <p:tn val="20"/>
                                            </p:cond>
                                          </p:stCondLst>
                                        </p:cTn>
                                        <p:tgtEl>
                                          <p:spTgt spid="586767"/>
                                        </p:tgtEl>
                                        <p:attrNameLst>
                                          <p:attrName>style.visibility</p:attrName>
                                        </p:attrNameLst>
                                      </p:cBhvr>
                                    </p:set>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86760">
                                            <p:txEl>
                                              <p:charRg st="0" end="16"/>
                                            </p:txEl>
                                          </p:spTgt>
                                        </p:tgtEl>
                                        <p:attrNameLst>
                                          <p:attrName>style.visibility</p:attrName>
                                        </p:attrNameLst>
                                      </p:cBhvr>
                                    </p:set>
                                    <p:animEffect transition="in" filter="wipe(left)">
                                      <p:cBhvr>
                                        <p:cTn id="27" dur="500"/>
                                        <p:tgtEl>
                                          <p:spTgt spid="586760">
                                            <p:txEl>
                                              <p:charRg st="0" end="1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86768"/>
                                        </p:tgtEl>
                                        <p:attrNameLst>
                                          <p:attrName>style.visibility</p:attrName>
                                        </p:attrNameLst>
                                      </p:cBhvr>
                                    </p:set>
                                    <p:animEffect transition="in" filter="dissolve">
                                      <p:cBhvr>
                                        <p:cTn id="32" dur="500"/>
                                        <p:tgtEl>
                                          <p:spTgt spid="586768"/>
                                        </p:tgtEl>
                                      </p:cBhvr>
                                    </p:animEffect>
                                  </p:childTnLst>
                                  <p:subTnLst>
                                    <p:set>
                                      <p:cBhvr override="childStyle">
                                        <p:cTn dur="1" fill="hold" display="0" masterRel="sameClick" afterEffect="1">
                                          <p:stCondLst>
                                            <p:cond evt="end" delay="0">
                                              <p:tn val="30"/>
                                            </p:cond>
                                          </p:stCondLst>
                                        </p:cTn>
                                        <p:tgtEl>
                                          <p:spTgt spid="586768"/>
                                        </p:tgtEl>
                                        <p:attrNameLst>
                                          <p:attrName>style.visibility</p:attrName>
                                        </p:attrNameLst>
                                      </p:cBhvr>
                                    </p:set>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86759">
                                            <p:txEl>
                                              <p:charRg st="0" end="37"/>
                                            </p:txEl>
                                          </p:spTgt>
                                        </p:tgtEl>
                                        <p:attrNameLst>
                                          <p:attrName>style.visibility</p:attrName>
                                        </p:attrNameLst>
                                      </p:cBhvr>
                                    </p:set>
                                    <p:animEffect transition="in" filter="wipe(left)">
                                      <p:cBhvr>
                                        <p:cTn id="37" dur="500"/>
                                        <p:tgtEl>
                                          <p:spTgt spid="586759">
                                            <p:txEl>
                                              <p:charRg st="0" end="3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86775"/>
                                        </p:tgtEl>
                                        <p:attrNameLst>
                                          <p:attrName>style.visibility</p:attrName>
                                        </p:attrNameLst>
                                      </p:cBhvr>
                                    </p:set>
                                    <p:animEffect transition="in" filter="dissolve">
                                      <p:cBhvr>
                                        <p:cTn id="42" dur="500"/>
                                        <p:tgtEl>
                                          <p:spTgt spid="586775"/>
                                        </p:tgtEl>
                                      </p:cBhvr>
                                    </p:animEffect>
                                  </p:childTnLst>
                                  <p:subTnLst>
                                    <p:set>
                                      <p:cBhvr override="childStyle">
                                        <p:cTn dur="1" fill="hold" display="0" masterRel="sameClick" afterEffect="1">
                                          <p:stCondLst>
                                            <p:cond evt="end" delay="0">
                                              <p:tn val="40"/>
                                            </p:cond>
                                          </p:stCondLst>
                                        </p:cTn>
                                        <p:tgtEl>
                                          <p:spTgt spid="586775"/>
                                        </p:tgtEl>
                                        <p:attrNameLst>
                                          <p:attrName>style.visibility</p:attrName>
                                        </p:attrNameLst>
                                      </p:cBhvr>
                                    </p:set>
                                  </p:sub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86758">
                                            <p:txEl>
                                              <p:charRg st="0" end="15"/>
                                            </p:txEl>
                                          </p:spTgt>
                                        </p:tgtEl>
                                        <p:attrNameLst>
                                          <p:attrName>style.visibility</p:attrName>
                                        </p:attrNameLst>
                                      </p:cBhvr>
                                    </p:set>
                                    <p:animEffect transition="in" filter="wipe(left)">
                                      <p:cBhvr>
                                        <p:cTn id="47" dur="500"/>
                                        <p:tgtEl>
                                          <p:spTgt spid="586758">
                                            <p:txEl>
                                              <p:charRg st="0" end="1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586769"/>
                                        </p:tgtEl>
                                        <p:attrNameLst>
                                          <p:attrName>style.visibility</p:attrName>
                                        </p:attrNameLst>
                                      </p:cBhvr>
                                    </p:set>
                                    <p:animEffect transition="in" filter="dissolve">
                                      <p:cBhvr>
                                        <p:cTn id="52" dur="500"/>
                                        <p:tgtEl>
                                          <p:spTgt spid="586769"/>
                                        </p:tgtEl>
                                      </p:cBhvr>
                                    </p:animEffect>
                                  </p:childTnLst>
                                  <p:subTnLst>
                                    <p:set>
                                      <p:cBhvr override="childStyle">
                                        <p:cTn dur="1" fill="hold" display="0" masterRel="sameClick" afterEffect="1">
                                          <p:stCondLst>
                                            <p:cond evt="end" delay="0">
                                              <p:tn val="50"/>
                                            </p:cond>
                                          </p:stCondLst>
                                        </p:cTn>
                                        <p:tgtEl>
                                          <p:spTgt spid="586769"/>
                                        </p:tgtEl>
                                        <p:attrNameLst>
                                          <p:attrName>style.visibility</p:attrName>
                                        </p:attrNameLst>
                                      </p:cBhvr>
                                    </p:set>
                                  </p:sub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86762">
                                            <p:txEl>
                                              <p:charRg st="0" end="9"/>
                                            </p:txEl>
                                          </p:spTgt>
                                        </p:tgtEl>
                                        <p:attrNameLst>
                                          <p:attrName>style.visibility</p:attrName>
                                        </p:attrNameLst>
                                      </p:cBhvr>
                                    </p:set>
                                    <p:animEffect transition="in" filter="wipe(left)">
                                      <p:cBhvr>
                                        <p:cTn id="57" dur="500"/>
                                        <p:tgtEl>
                                          <p:spTgt spid="586762">
                                            <p:txEl>
                                              <p:charRg st="0"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586770"/>
                                        </p:tgtEl>
                                        <p:attrNameLst>
                                          <p:attrName>style.visibility</p:attrName>
                                        </p:attrNameLst>
                                      </p:cBhvr>
                                    </p:set>
                                    <p:animEffect transition="in" filter="dissolve">
                                      <p:cBhvr>
                                        <p:cTn id="62" dur="500"/>
                                        <p:tgtEl>
                                          <p:spTgt spid="586770"/>
                                        </p:tgtEl>
                                      </p:cBhvr>
                                    </p:animEffect>
                                  </p:childTnLst>
                                  <p:subTnLst>
                                    <p:set>
                                      <p:cBhvr override="childStyle">
                                        <p:cTn dur="1" fill="hold" display="0" masterRel="sameClick" afterEffect="1">
                                          <p:stCondLst>
                                            <p:cond evt="end" delay="0">
                                              <p:tn val="60"/>
                                            </p:cond>
                                          </p:stCondLst>
                                        </p:cTn>
                                        <p:tgtEl>
                                          <p:spTgt spid="586770"/>
                                        </p:tgtEl>
                                        <p:attrNameLst>
                                          <p:attrName>style.visibility</p:attrName>
                                        </p:attrNameLst>
                                      </p:cBhvr>
                                    </p:set>
                                  </p:sub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586763">
                                            <p:txEl>
                                              <p:charRg st="0" end="8"/>
                                            </p:txEl>
                                          </p:spTgt>
                                        </p:tgtEl>
                                        <p:attrNameLst>
                                          <p:attrName>style.visibility</p:attrName>
                                        </p:attrNameLst>
                                      </p:cBhvr>
                                    </p:set>
                                    <p:animEffect transition="in" filter="wipe(left)">
                                      <p:cBhvr>
                                        <p:cTn id="67" dur="500"/>
                                        <p:tgtEl>
                                          <p:spTgt spid="586763">
                                            <p:txEl>
                                              <p:charRg st="0" end="8"/>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586771"/>
                                        </p:tgtEl>
                                        <p:attrNameLst>
                                          <p:attrName>style.visibility</p:attrName>
                                        </p:attrNameLst>
                                      </p:cBhvr>
                                    </p:set>
                                    <p:animEffect transition="in" filter="dissolve">
                                      <p:cBhvr>
                                        <p:cTn id="72" dur="500"/>
                                        <p:tgtEl>
                                          <p:spTgt spid="586771"/>
                                        </p:tgtEl>
                                      </p:cBhvr>
                                    </p:animEffect>
                                  </p:childTnLst>
                                  <p:subTnLst>
                                    <p:set>
                                      <p:cBhvr override="childStyle">
                                        <p:cTn dur="1" fill="hold" display="0" masterRel="sameClick" afterEffect="1">
                                          <p:stCondLst>
                                            <p:cond evt="end" delay="0">
                                              <p:tn val="70"/>
                                            </p:cond>
                                          </p:stCondLst>
                                        </p:cTn>
                                        <p:tgtEl>
                                          <p:spTgt spid="586771"/>
                                        </p:tgtEl>
                                        <p:attrNameLst>
                                          <p:attrName>style.visibility</p:attrName>
                                        </p:attrNameLst>
                                      </p:cBhvr>
                                    </p:set>
                                  </p:sub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86764">
                                            <p:txEl>
                                              <p:charRg st="0" end="17"/>
                                            </p:txEl>
                                          </p:spTgt>
                                        </p:tgtEl>
                                        <p:attrNameLst>
                                          <p:attrName>style.visibility</p:attrName>
                                        </p:attrNameLst>
                                      </p:cBhvr>
                                    </p:set>
                                    <p:animEffect transition="in" filter="wipe(left)">
                                      <p:cBhvr>
                                        <p:cTn id="77" dur="500"/>
                                        <p:tgtEl>
                                          <p:spTgt spid="586764">
                                            <p:txEl>
                                              <p:charRg st="0" end="1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586772"/>
                                        </p:tgtEl>
                                        <p:attrNameLst>
                                          <p:attrName>style.visibility</p:attrName>
                                        </p:attrNameLst>
                                      </p:cBhvr>
                                    </p:set>
                                    <p:animEffect transition="in" filter="dissolve">
                                      <p:cBhvr>
                                        <p:cTn id="82" dur="500"/>
                                        <p:tgtEl>
                                          <p:spTgt spid="586772"/>
                                        </p:tgtEl>
                                      </p:cBhvr>
                                    </p:animEffect>
                                  </p:childTnLst>
                                  <p:subTnLst>
                                    <p:set>
                                      <p:cBhvr override="childStyle">
                                        <p:cTn dur="1" fill="hold" display="0" masterRel="sameClick" afterEffect="1">
                                          <p:stCondLst>
                                            <p:cond evt="end" delay="0">
                                              <p:tn val="80"/>
                                            </p:cond>
                                          </p:stCondLst>
                                        </p:cTn>
                                        <p:tgtEl>
                                          <p:spTgt spid="586772"/>
                                        </p:tgtEl>
                                        <p:attrNameLst>
                                          <p:attrName>style.visibility</p:attrName>
                                        </p:attrNameLst>
                                      </p:cBhvr>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4" grpId="0" animBg="1" advAuto="0"/>
      <p:bldP spid="586761" grpId="0" animBg="1" advAuto="0" build="p"/>
      <p:bldP spid="586760" grpId="0" animBg="1" advAuto="0" build="p"/>
      <p:bldP spid="586759" grpId="0" animBg="1" advAuto="0" build="p"/>
      <p:bldP spid="586758" grpId="0" animBg="1" advAuto="0" build="p"/>
      <p:bldP spid="586762" grpId="0" animBg="1" advAuto="0" build="p"/>
      <p:bldP spid="586763" grpId="0" animBg="1" advAuto="0" build="p"/>
      <p:bldP spid="586764" grpId="0" animBg="1" advAuto="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Cooling of buildings</a:t>
            </a:r>
            <a:endParaRPr lang="en-US" altLang="en-US" b="1">
              <a:sym typeface="+mn-ea"/>
            </a:endParaRPr>
          </a:p>
        </p:txBody>
      </p:sp>
      <p:sp>
        <p:nvSpPr>
          <p:cNvPr id="3" name="Text Box 2"/>
          <p:cNvSpPr txBox="1"/>
          <p:nvPr/>
        </p:nvSpPr>
        <p:spPr>
          <a:xfrm>
            <a:off x="134620" y="773430"/>
            <a:ext cx="8713470" cy="1198880"/>
          </a:xfrm>
          <a:prstGeom prst="rect">
            <a:avLst/>
          </a:prstGeom>
          <a:noFill/>
        </p:spPr>
        <p:txBody>
          <a:bodyPr wrap="square" rtlCol="0">
            <a:spAutoFit/>
          </a:bodyPr>
          <a:p>
            <a:r>
              <a:rPr lang="en-US" altLang="en-US" sz="2400">
                <a:solidFill>
                  <a:schemeClr val="tx1"/>
                </a:solidFill>
              </a:rPr>
              <a:t>The </a:t>
            </a:r>
            <a:r>
              <a:rPr lang="en-US" altLang="en-US" sz="2400" b="1">
                <a:solidFill>
                  <a:schemeClr val="tx1"/>
                </a:solidFill>
              </a:rPr>
              <a:t>higher the thermal conductivity </a:t>
            </a:r>
            <a:r>
              <a:rPr lang="en-US" altLang="en-US" sz="2400">
                <a:solidFill>
                  <a:schemeClr val="tx1"/>
                </a:solidFill>
              </a:rPr>
              <a:t>of a material the </a:t>
            </a:r>
            <a:r>
              <a:rPr lang="en-US" altLang="en-US" sz="2400" b="1">
                <a:solidFill>
                  <a:schemeClr val="tx1"/>
                </a:solidFill>
              </a:rPr>
              <a:t>higher the rate of energy transfer by conduction </a:t>
            </a:r>
            <a:r>
              <a:rPr lang="en-US" altLang="en-US" sz="2400">
                <a:solidFill>
                  <a:schemeClr val="tx1"/>
                </a:solidFill>
              </a:rPr>
              <a:t>across that material</a:t>
            </a:r>
            <a:endParaRPr lang="en-US" altLang="en-US" sz="2400">
              <a:solidFill>
                <a:schemeClr val="tx1"/>
              </a:solidFill>
            </a:endParaRPr>
          </a:p>
        </p:txBody>
      </p:sp>
      <p:sp>
        <p:nvSpPr>
          <p:cNvPr id="7" name="Text Box 6"/>
          <p:cNvSpPr txBox="1"/>
          <p:nvPr/>
        </p:nvSpPr>
        <p:spPr>
          <a:xfrm>
            <a:off x="205740" y="5109210"/>
            <a:ext cx="8732520" cy="1198880"/>
          </a:xfrm>
          <a:prstGeom prst="rect">
            <a:avLst/>
          </a:prstGeom>
          <a:noFill/>
        </p:spPr>
        <p:txBody>
          <a:bodyPr wrap="square" rtlCol="0">
            <a:spAutoFit/>
          </a:bodyPr>
          <a:p>
            <a:r>
              <a:rPr lang="en-US" altLang="en-US" sz="2400" b="1"/>
              <a:t>Thermal conductivity</a:t>
            </a:r>
            <a:r>
              <a:rPr lang="en-US" altLang="en-US" sz="2400"/>
              <a:t> of walls :</a:t>
            </a:r>
            <a:endParaRPr lang="en-US" altLang="en-US" sz="2400"/>
          </a:p>
          <a:p>
            <a:r>
              <a:rPr lang="en-US" altLang="en-US" sz="2400"/>
              <a:t>with a </a:t>
            </a:r>
            <a:r>
              <a:rPr lang="en-US" altLang="en-US" sz="2400" b="1"/>
              <a:t>cavity </a:t>
            </a:r>
            <a:r>
              <a:rPr lang="en-US" altLang="en-US" sz="2400"/>
              <a:t>is </a:t>
            </a:r>
            <a:r>
              <a:rPr lang="en-US" altLang="en-US" sz="2400" b="1"/>
              <a:t>high</a:t>
            </a:r>
            <a:endParaRPr lang="en-US" altLang="en-US" sz="2400"/>
          </a:p>
          <a:p>
            <a:r>
              <a:rPr lang="en-US" altLang="en-US" sz="2400"/>
              <a:t>with </a:t>
            </a:r>
            <a:r>
              <a:rPr lang="en-US" altLang="en-US" sz="2400" b="1"/>
              <a:t>insulating material</a:t>
            </a:r>
            <a:r>
              <a:rPr lang="en-US" altLang="en-US" sz="2400"/>
              <a:t> is </a:t>
            </a:r>
            <a:r>
              <a:rPr lang="en-US" altLang="en-US" sz="2400" b="1"/>
              <a:t>low </a:t>
            </a:r>
            <a:r>
              <a:rPr lang="en-US" altLang="en-US" sz="2400"/>
              <a:t>(≈10x less)</a:t>
            </a:r>
            <a:endParaRPr lang="en-US" altLang="en-US" sz="2400"/>
          </a:p>
        </p:txBody>
      </p:sp>
      <p:grpSp>
        <p:nvGrpSpPr>
          <p:cNvPr id="14" name="Group 13"/>
          <p:cNvGrpSpPr/>
          <p:nvPr/>
        </p:nvGrpSpPr>
        <p:grpSpPr>
          <a:xfrm>
            <a:off x="1896110" y="1678940"/>
            <a:ext cx="5783580" cy="3126740"/>
            <a:chOff x="2646" y="3106"/>
            <a:chExt cx="9108" cy="4924"/>
          </a:xfrm>
        </p:grpSpPr>
        <p:pic>
          <p:nvPicPr>
            <p:cNvPr id="5" name="Picture 4"/>
            <p:cNvPicPr>
              <a:picLocks noChangeAspect="1"/>
            </p:cNvPicPr>
            <p:nvPr/>
          </p:nvPicPr>
          <p:blipFill>
            <a:blip r:embed="rId1"/>
            <a:stretch>
              <a:fillRect/>
            </a:stretch>
          </p:blipFill>
          <p:spPr>
            <a:xfrm>
              <a:off x="2646" y="3106"/>
              <a:ext cx="9109" cy="4924"/>
            </a:xfrm>
            <a:prstGeom prst="rect">
              <a:avLst/>
            </a:prstGeom>
          </p:spPr>
        </p:pic>
        <p:cxnSp>
          <p:nvCxnSpPr>
            <p:cNvPr id="9" name="Straight Arrow Connector 8"/>
            <p:cNvCxnSpPr/>
            <p:nvPr/>
          </p:nvCxnSpPr>
          <p:spPr>
            <a:xfrm flipV="1">
              <a:off x="5726" y="6307"/>
              <a:ext cx="1814" cy="567"/>
            </a:xfrm>
            <a:prstGeom prst="straightConnector1">
              <a:avLst/>
            </a:prstGeom>
            <a:ln w="57150">
              <a:solidFill>
                <a:srgbClr val="02F80C"/>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 name="Text Box 9"/>
            <p:cNvSpPr txBox="1"/>
            <p:nvPr/>
          </p:nvSpPr>
          <p:spPr>
            <a:xfrm>
              <a:off x="3018" y="6307"/>
              <a:ext cx="2837" cy="1307"/>
            </a:xfrm>
            <a:prstGeom prst="rect">
              <a:avLst/>
            </a:prstGeom>
            <a:noFill/>
          </p:spPr>
          <p:txBody>
            <a:bodyPr wrap="square" rtlCol="0">
              <a:spAutoFit/>
            </a:bodyPr>
            <a:p>
              <a:pPr algn="ctr"/>
              <a:r>
                <a:rPr lang="en-US" altLang="en-US" sz="2400">
                  <a:solidFill>
                    <a:schemeClr val="bg1"/>
                  </a:solidFill>
                </a:rPr>
                <a:t>insulating material</a:t>
              </a:r>
              <a:endParaRPr lang="en-US" altLang="en-US" sz="2400">
                <a:solidFill>
                  <a:schemeClr val="bg1"/>
                </a:solidFill>
              </a:endParaRPr>
            </a:p>
          </p:txBody>
        </p:sp>
      </p:grpSp>
      <p:sp>
        <p:nvSpPr>
          <p:cNvPr id="2" name="Text Box 1"/>
          <p:cNvSpPr txBox="1"/>
          <p:nvPr/>
        </p:nvSpPr>
        <p:spPr>
          <a:xfrm>
            <a:off x="6409690" y="5247640"/>
            <a:ext cx="2615565" cy="922020"/>
          </a:xfrm>
          <a:prstGeom prst="rect">
            <a:avLst/>
          </a:prstGeom>
          <a:noFill/>
        </p:spPr>
        <p:txBody>
          <a:bodyPr wrap="square" rtlCol="0">
            <a:spAutoFit/>
          </a:bodyPr>
          <a:p>
            <a:r>
              <a:rPr lang="en-US" altLang="en-US" i="1">
                <a:solidFill>
                  <a:srgbClr val="FF0000"/>
                </a:solidFill>
              </a:rPr>
              <a:t>The insulator also stops convection and traps air, a poor conductor</a:t>
            </a:r>
            <a:endParaRPr lang="en-US" altLang="en-US" i="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Cooling of buildings</a:t>
            </a:r>
            <a:endParaRPr lang="en-US" altLang="en-US" b="1">
              <a:sym typeface="+mn-ea"/>
            </a:endParaRPr>
          </a:p>
        </p:txBody>
      </p:sp>
      <p:pic>
        <p:nvPicPr>
          <p:cNvPr id="4" name="Picture 3"/>
          <p:cNvPicPr>
            <a:picLocks noChangeAspect="1"/>
          </p:cNvPicPr>
          <p:nvPr/>
        </p:nvPicPr>
        <p:blipFill>
          <a:blip r:embed="rId1"/>
          <a:stretch>
            <a:fillRect/>
          </a:stretch>
        </p:blipFill>
        <p:spPr>
          <a:xfrm>
            <a:off x="180975" y="849630"/>
            <a:ext cx="4544695" cy="4086225"/>
          </a:xfrm>
          <a:prstGeom prst="rect">
            <a:avLst/>
          </a:prstGeom>
        </p:spPr>
      </p:pic>
      <p:pic>
        <p:nvPicPr>
          <p:cNvPr id="6" name="Picture 5"/>
          <p:cNvPicPr>
            <a:picLocks noChangeAspect="1"/>
          </p:cNvPicPr>
          <p:nvPr/>
        </p:nvPicPr>
        <p:blipFill>
          <a:blip r:embed="rId2"/>
          <a:stretch>
            <a:fillRect/>
          </a:stretch>
        </p:blipFill>
        <p:spPr>
          <a:xfrm>
            <a:off x="4862195" y="1083310"/>
            <a:ext cx="4269740" cy="3619500"/>
          </a:xfrm>
          <a:prstGeom prst="rect">
            <a:avLst/>
          </a:prstGeom>
        </p:spPr>
      </p:pic>
      <p:pic>
        <p:nvPicPr>
          <p:cNvPr id="8" name="Picture 7"/>
          <p:cNvPicPr>
            <a:picLocks noChangeAspect="1"/>
          </p:cNvPicPr>
          <p:nvPr/>
        </p:nvPicPr>
        <p:blipFill>
          <a:blip r:embed="rId3"/>
          <a:stretch>
            <a:fillRect/>
          </a:stretch>
        </p:blipFill>
        <p:spPr>
          <a:xfrm>
            <a:off x="5785485" y="4838065"/>
            <a:ext cx="2654300" cy="1838960"/>
          </a:xfrm>
          <a:prstGeom prst="rect">
            <a:avLst/>
          </a:prstGeom>
        </p:spPr>
      </p:pic>
      <p:sp>
        <p:nvSpPr>
          <p:cNvPr id="11" name="Text Box 10"/>
          <p:cNvSpPr txBox="1"/>
          <p:nvPr/>
        </p:nvSpPr>
        <p:spPr>
          <a:xfrm>
            <a:off x="12065" y="5158105"/>
            <a:ext cx="5103495" cy="1198880"/>
          </a:xfrm>
          <a:prstGeom prst="rect">
            <a:avLst/>
          </a:prstGeom>
          <a:noFill/>
        </p:spPr>
        <p:txBody>
          <a:bodyPr wrap="square" rtlCol="0">
            <a:spAutoFit/>
          </a:bodyPr>
          <a:p>
            <a:r>
              <a:rPr lang="en-US" altLang="en-US" sz="2400"/>
              <a:t>To </a:t>
            </a:r>
            <a:r>
              <a:rPr lang="en-US" altLang="en-US" sz="2400" b="1"/>
              <a:t>reduce heat losses</a:t>
            </a:r>
            <a:r>
              <a:rPr lang="en-US" altLang="en-US" sz="2400"/>
              <a:t>, </a:t>
            </a:r>
            <a:r>
              <a:rPr lang="en-US" altLang="en-US" sz="2400" b="1"/>
              <a:t>construct </a:t>
            </a:r>
            <a:r>
              <a:rPr lang="en-US" altLang="en-US" sz="2400"/>
              <a:t>the building with materials with </a:t>
            </a:r>
            <a:r>
              <a:rPr lang="en-US" altLang="en-US" sz="2400" b="1"/>
              <a:t>low thermal conductivity </a:t>
            </a:r>
            <a:r>
              <a:rPr lang="en-US" altLang="en-US" sz="2400"/>
              <a:t>or thick walls</a:t>
            </a: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p:txBody>
          <a:bodyPr anchor="ctr"/>
          <a:p>
            <a:r>
              <a:rPr lang="en-US" altLang="en-US">
                <a:sym typeface="+mn-ea"/>
              </a:rPr>
              <a:t>Cooling of buildings</a:t>
            </a:r>
            <a:endParaRPr lang="en-US" altLang="en-US" b="1">
              <a:sym typeface="+mn-ea"/>
            </a:endParaRPr>
          </a:p>
        </p:txBody>
      </p:sp>
      <p:sp>
        <p:nvSpPr>
          <p:cNvPr id="11" name="Text Box 10"/>
          <p:cNvSpPr txBox="1"/>
          <p:nvPr/>
        </p:nvSpPr>
        <p:spPr>
          <a:xfrm>
            <a:off x="197485" y="838200"/>
            <a:ext cx="8578850" cy="1198880"/>
          </a:xfrm>
          <a:prstGeom prst="rect">
            <a:avLst/>
          </a:prstGeom>
          <a:noFill/>
        </p:spPr>
        <p:txBody>
          <a:bodyPr wrap="square" rtlCol="0">
            <a:spAutoFit/>
          </a:bodyPr>
          <a:p>
            <a:r>
              <a:rPr lang="en-US" altLang="en-US" sz="2400"/>
              <a:t>Thermostats control the temperature of each room in a house.  Reducing the temperature, reduces the temperature gradient and therefore the heat energy lost.</a:t>
            </a:r>
            <a:endParaRPr lang="en-US" altLang="en-US" sz="2400"/>
          </a:p>
        </p:txBody>
      </p:sp>
      <p:pic>
        <p:nvPicPr>
          <p:cNvPr id="2" name="Picture 1"/>
          <p:cNvPicPr>
            <a:picLocks noChangeAspect="1"/>
          </p:cNvPicPr>
          <p:nvPr/>
        </p:nvPicPr>
        <p:blipFill>
          <a:blip r:embed="rId1"/>
          <a:stretch>
            <a:fillRect/>
          </a:stretch>
        </p:blipFill>
        <p:spPr>
          <a:xfrm>
            <a:off x="1207770" y="2199640"/>
            <a:ext cx="3048635" cy="2458720"/>
          </a:xfrm>
          <a:prstGeom prst="rect">
            <a:avLst/>
          </a:prstGeom>
        </p:spPr>
      </p:pic>
      <p:pic>
        <p:nvPicPr>
          <p:cNvPr id="5" name="Picture 4"/>
          <p:cNvPicPr>
            <a:picLocks noChangeAspect="1"/>
          </p:cNvPicPr>
          <p:nvPr/>
        </p:nvPicPr>
        <p:blipFill>
          <a:blip r:embed="rId2"/>
          <a:stretch>
            <a:fillRect/>
          </a:stretch>
        </p:blipFill>
        <p:spPr>
          <a:xfrm>
            <a:off x="1673225" y="4815840"/>
            <a:ext cx="2118360" cy="2033270"/>
          </a:xfrm>
          <a:prstGeom prst="rect">
            <a:avLst/>
          </a:prstGeom>
        </p:spPr>
      </p:pic>
      <p:pic>
        <p:nvPicPr>
          <p:cNvPr id="7" name="Picture 6"/>
          <p:cNvPicPr>
            <a:picLocks noChangeAspect="1"/>
          </p:cNvPicPr>
          <p:nvPr/>
        </p:nvPicPr>
        <p:blipFill>
          <a:blip r:embed="rId3"/>
          <a:stretch>
            <a:fillRect/>
          </a:stretch>
        </p:blipFill>
        <p:spPr>
          <a:xfrm>
            <a:off x="5250815" y="2037080"/>
            <a:ext cx="3009900" cy="2091055"/>
          </a:xfrm>
          <a:prstGeom prst="rect">
            <a:avLst/>
          </a:prstGeom>
        </p:spPr>
      </p:pic>
      <p:pic>
        <p:nvPicPr>
          <p:cNvPr id="9" name="Picture 8"/>
          <p:cNvPicPr>
            <a:picLocks noChangeAspect="1"/>
          </p:cNvPicPr>
          <p:nvPr/>
        </p:nvPicPr>
        <p:blipFill>
          <a:blip r:embed="rId4"/>
          <a:stretch>
            <a:fillRect/>
          </a:stretch>
        </p:blipFill>
        <p:spPr>
          <a:xfrm>
            <a:off x="5251450" y="4362450"/>
            <a:ext cx="3009265" cy="23139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Radial">
  <a:themeElements>
    <a:clrScheme name="">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989E5"/>
      </a:accent6>
      <a:hlink>
        <a:srgbClr val="996666"/>
      </a:hlink>
      <a:folHlink>
        <a:srgbClr val="6666CC"/>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989E5"/>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789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FFFFFF"/>
        </a:dk2>
        <a:lt2>
          <a:srgbClr val="CC6600"/>
        </a:lt2>
        <a:accent1>
          <a:srgbClr val="FF6600"/>
        </a:accent1>
        <a:accent2>
          <a:srgbClr val="33CCCC"/>
        </a:accent2>
        <a:accent3>
          <a:srgbClr val="C1AAAA"/>
        </a:accent3>
        <a:accent4>
          <a:srgbClr val="DCDCDC"/>
        </a:accent4>
        <a:accent5>
          <a:srgbClr val="FFB9AA"/>
        </a:accent5>
        <a:accent6>
          <a:srgbClr val="2DB7B7"/>
        </a:accent6>
        <a:hlink>
          <a:srgbClr val="99FF33"/>
        </a:hlink>
        <a:folHlink>
          <a:srgbClr val="CC3300"/>
        </a:folHlink>
      </a:clrScheme>
      <a:clrMap bg1="lt1" tx1="dk1" bg2="lt2" tx2="dk2" accent1="accent1" accent2="accent2" accent3="accent3" accent4="accent4" accent5="accent5" accent6="accent6" hlink="hlink" folHlink="folHlink"/>
    </a:extraClrScheme>
    <a:extraClrScheme>
      <a:clrScheme name="">
        <a:dk1>
          <a:srgbClr val="FFFFFF"/>
        </a:dk1>
        <a:lt1>
          <a:srgbClr val="431A01"/>
        </a:lt1>
        <a:dk2>
          <a:srgbClr val="FFFFFF"/>
        </a:dk2>
        <a:lt2>
          <a:srgbClr val="993300"/>
        </a:lt2>
        <a:accent1>
          <a:srgbClr val="FFCC00"/>
        </a:accent1>
        <a:accent2>
          <a:srgbClr val="FF9966"/>
        </a:accent2>
        <a:accent3>
          <a:srgbClr val="B0AAAA"/>
        </a:accent3>
        <a:accent4>
          <a:srgbClr val="DCDCDC"/>
        </a:accent4>
        <a:accent5>
          <a:srgbClr val="FFE2AA"/>
        </a:accent5>
        <a:accent6>
          <a:srgbClr val="E5895B"/>
        </a:accent6>
        <a:hlink>
          <a:srgbClr val="FF6600"/>
        </a:hlink>
        <a:folHlink>
          <a:srgbClr val="CC3300"/>
        </a:folHlink>
      </a:clrScheme>
      <a:clrMap bg1="lt1" tx1="dk1" bg2="lt2" tx2="dk2" accent1="accent1" accent2="accent2" accent3="accent3" accent4="accent4" accent5="accent5" accent6="accent6" hlink="hlink" folHlink="folHlink"/>
    </a:extraClrScheme>
    <a:extraClrScheme>
      <a:clrScheme name="">
        <a:dk1>
          <a:srgbClr val="FFFFFF"/>
        </a:dk1>
        <a:lt1>
          <a:srgbClr val="260000"/>
        </a:lt1>
        <a:dk2>
          <a:srgbClr val="FFFFFF"/>
        </a:dk2>
        <a:lt2>
          <a:srgbClr val="75878B"/>
        </a:lt2>
        <a:accent1>
          <a:srgbClr val="0099CC"/>
        </a:accent1>
        <a:accent2>
          <a:srgbClr val="FF3300"/>
        </a:accent2>
        <a:accent3>
          <a:srgbClr val="ABAAAA"/>
        </a:accent3>
        <a:accent4>
          <a:srgbClr val="DCDCDC"/>
        </a:accent4>
        <a:accent5>
          <a:srgbClr val="AACAE2"/>
        </a:accent5>
        <a:accent6>
          <a:srgbClr val="E52D00"/>
        </a:accent6>
        <a:hlink>
          <a:srgbClr val="FFCC00"/>
        </a:hlink>
        <a:folHlink>
          <a:srgbClr val="CC0000"/>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FF"/>
        </a:dk2>
        <a:lt2>
          <a:srgbClr val="666699"/>
        </a:lt2>
        <a:accent1>
          <a:srgbClr val="9966FF"/>
        </a:accent1>
        <a:accent2>
          <a:srgbClr val="99CCFF"/>
        </a:accent2>
        <a:accent3>
          <a:srgbClr val="AAAAAA"/>
        </a:accent3>
        <a:accent4>
          <a:srgbClr val="DCDCDC"/>
        </a:accent4>
        <a:accent5>
          <a:srgbClr val="CAB9FF"/>
        </a:accent5>
        <a:accent6>
          <a:srgbClr val="89B7E5"/>
        </a:accent6>
        <a:hlink>
          <a:srgbClr val="FFFFCC"/>
        </a:hlink>
        <a:folHlink>
          <a:srgbClr val="6600CC"/>
        </a:folHlink>
      </a:clrScheme>
      <a:clrMap bg1="lt1" tx1="dk1" bg2="lt2" tx2="dk2" accent1="accent1" accent2="accent2" accent3="accent3" accent4="accent4" accent5="accent5" accent6="accent6" hlink="hlink" folHlink="folHlink"/>
    </a:extraClrScheme>
    <a:extraClrScheme>
      <a:clrScheme name="">
        <a:dk1>
          <a:srgbClr val="FFFFFF"/>
        </a:dk1>
        <a:lt1>
          <a:srgbClr val="2A2A40"/>
        </a:lt1>
        <a:dk2>
          <a:srgbClr val="FFFFFF"/>
        </a:dk2>
        <a:lt2>
          <a:srgbClr val="666699"/>
        </a:lt2>
        <a:accent1>
          <a:srgbClr val="006699"/>
        </a:accent1>
        <a:accent2>
          <a:srgbClr val="CC9900"/>
        </a:accent2>
        <a:accent3>
          <a:srgbClr val="ACACB0"/>
        </a:accent3>
        <a:accent4>
          <a:srgbClr val="DCDCDC"/>
        </a:accent4>
        <a:accent5>
          <a:srgbClr val="AAB9CA"/>
        </a:accent5>
        <a:accent6>
          <a:srgbClr val="B78900"/>
        </a:accent6>
        <a:hlink>
          <a:srgbClr val="CC6600"/>
        </a:hlink>
        <a:folHlink>
          <a:srgbClr val="6C948A"/>
        </a:folHlink>
      </a:clrScheme>
      <a:clrMap bg1="lt1" tx1="dk1" bg2="lt2" tx2="dk2" accent1="accent1" accent2="accent2" accent3="accent3" accent4="accent4" accent5="accent5" accent6="accent6" hlink="hlink" folHlink="folHlink"/>
    </a:extraClrScheme>
    <a:extraClrScheme>
      <a:clrScheme name="">
        <a:dk1>
          <a:srgbClr val="FFFFFF"/>
        </a:dk1>
        <a:lt1>
          <a:srgbClr val="2B335B"/>
        </a:lt1>
        <a:dk2>
          <a:srgbClr val="FFFFFF"/>
        </a:dk2>
        <a:lt2>
          <a:srgbClr val="BECBD8"/>
        </a:lt2>
        <a:accent1>
          <a:srgbClr val="0099CC"/>
        </a:accent1>
        <a:accent2>
          <a:srgbClr val="B5DBE3"/>
        </a:accent2>
        <a:accent3>
          <a:srgbClr val="ACADB6"/>
        </a:accent3>
        <a:accent4>
          <a:srgbClr val="DCDCDC"/>
        </a:accent4>
        <a:accent5>
          <a:srgbClr val="AACAE2"/>
        </a:accent5>
        <a:accent6>
          <a:srgbClr val="A2C4CB"/>
        </a:accent6>
        <a:hlink>
          <a:srgbClr val="FFCC00"/>
        </a:hlink>
        <a:folHlink>
          <a:srgbClr val="58648C"/>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FFFFFF"/>
        </a:dk2>
        <a:lt2>
          <a:srgbClr val="3333FF"/>
        </a:lt2>
        <a:accent1>
          <a:srgbClr val="339966"/>
        </a:accent1>
        <a:accent2>
          <a:srgbClr val="9999FF"/>
        </a:accent2>
        <a:accent3>
          <a:srgbClr val="AAAACA"/>
        </a:accent3>
        <a:accent4>
          <a:srgbClr val="DCDCDC"/>
        </a:accent4>
        <a:accent5>
          <a:srgbClr val="ADCAB9"/>
        </a:accent5>
        <a:accent6>
          <a:srgbClr val="8989E5"/>
        </a:accent6>
        <a:hlink>
          <a:srgbClr val="FFFF99"/>
        </a:hlink>
        <a:folHlink>
          <a:srgbClr val="17A0D1"/>
        </a:folHlink>
      </a:clrScheme>
      <a:clrMap bg1="lt1" tx1="dk1" bg2="lt2" tx2="dk2" accent1="accent1" accent2="accent2" accent3="accent3" accent4="accent4" accent5="accent5" accent6="accent6" hlink="hlink" folHlink="folHlink"/>
    </a:extraClrScheme>
    <a:extraClrScheme>
      <a:clrScheme name="">
        <a:dk1>
          <a:srgbClr val="FFFFFF"/>
        </a:dk1>
        <a:lt1>
          <a:srgbClr val="354418"/>
        </a:lt1>
        <a:dk2>
          <a:srgbClr val="FFFFFF"/>
        </a:dk2>
        <a:lt2>
          <a:srgbClr val="808000"/>
        </a:lt2>
        <a:accent1>
          <a:srgbClr val="60897C"/>
        </a:accent1>
        <a:accent2>
          <a:srgbClr val="99CC00"/>
        </a:accent2>
        <a:accent3>
          <a:srgbClr val="AEB0AA"/>
        </a:accent3>
        <a:accent4>
          <a:srgbClr val="DCDCDC"/>
        </a:accent4>
        <a:accent5>
          <a:srgbClr val="B7C4BF"/>
        </a:accent5>
        <a:accent6>
          <a:srgbClr val="89B700"/>
        </a:accent6>
        <a:hlink>
          <a:srgbClr val="CCCC00"/>
        </a:hlink>
        <a:folHlink>
          <a:srgbClr val="66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Radial</Template>
  <TotalTime>0</TotalTime>
  <Words>37437</Words>
  <Application>WPS Presentation</Application>
  <PresentationFormat>On-screen Show</PresentationFormat>
  <Paragraphs>1883</Paragraphs>
  <Slides>185</Slides>
  <Notes>0</Notes>
  <HiddenSlides>0</HiddenSlides>
  <MMClips>0</MMClips>
  <ScaleCrop>false</ScaleCrop>
  <HeadingPairs>
    <vt:vector size="8" baseType="variant">
      <vt:variant>
        <vt:lpstr>已用的字体</vt:lpstr>
      </vt:variant>
      <vt:variant>
        <vt:i4>15</vt:i4>
      </vt:variant>
      <vt:variant>
        <vt:lpstr>主题</vt:lpstr>
      </vt:variant>
      <vt:variant>
        <vt:i4>5</vt:i4>
      </vt:variant>
      <vt:variant>
        <vt:lpstr>嵌入 OLE 服务器</vt:lpstr>
      </vt:variant>
      <vt:variant>
        <vt:i4>9</vt:i4>
      </vt:variant>
      <vt:variant>
        <vt:lpstr>幻灯片标题</vt:lpstr>
      </vt:variant>
      <vt:variant>
        <vt:i4>185</vt:i4>
      </vt:variant>
    </vt:vector>
  </HeadingPairs>
  <TitlesOfParts>
    <vt:vector size="214" baseType="lpstr">
      <vt:lpstr>Arial</vt:lpstr>
      <vt:lpstr>SimSun</vt:lpstr>
      <vt:lpstr>Wingdings</vt:lpstr>
      <vt:lpstr>Calibri</vt:lpstr>
      <vt:lpstr>Times New Roman</vt:lpstr>
      <vt:lpstr>MS PGothic</vt:lpstr>
      <vt:lpstr>Comic Sans MS</vt:lpstr>
      <vt:lpstr>宋体</vt:lpstr>
      <vt:lpstr>Tahoma</vt:lpstr>
      <vt:lpstr>Times New Roman</vt:lpstr>
      <vt:lpstr>Verdana</vt:lpstr>
      <vt:lpstr>Arial Black</vt:lpstr>
      <vt:lpstr>微软雅黑</vt:lpstr>
      <vt:lpstr>Arial Unicode MS</vt:lpstr>
      <vt:lpstr>Batang</vt:lpstr>
      <vt:lpstr>Radial</vt:lpstr>
      <vt:lpstr>Default Design</vt:lpstr>
      <vt:lpstr>1_Default Design</vt:lpstr>
      <vt:lpstr>Blank presentation</vt:lpstr>
      <vt:lpstr>2_Default Design</vt:lpstr>
      <vt:lpstr>CorelDRAW.Graphic.6</vt:lpstr>
      <vt:lpstr>CorelDRAW.Graphic.6</vt:lpstr>
      <vt:lpstr>MS_ClipArt_Gallery.2</vt:lpstr>
      <vt:lpstr>MS_ClipArt_Gallery.2</vt:lpstr>
      <vt:lpstr>MS_ClipArt_Gallery.2</vt:lpstr>
      <vt:lpstr>MS_ClipArt_Gallery.2</vt:lpstr>
      <vt:lpstr>Equation.3</vt:lpstr>
      <vt:lpstr>Equation.3</vt:lpstr>
      <vt:lpstr>Equation.3</vt:lpstr>
      <vt:lpstr>Solids, Liquids and Gases</vt:lpstr>
      <vt:lpstr>Solids, liquids and gases</vt:lpstr>
      <vt:lpstr>Phases of matter</vt:lpstr>
      <vt:lpstr>Phases of matter</vt:lpstr>
      <vt:lpstr>States of Matter and M.P./B.P.</vt:lpstr>
      <vt:lpstr>States of Matter and M.P./B.P.</vt:lpstr>
      <vt:lpstr>States of Matter and M.P./B.P.</vt:lpstr>
      <vt:lpstr>Kinetic Theory</vt:lpstr>
      <vt:lpstr>Lowest Temperature</vt:lpstr>
      <vt:lpstr>Atmospheric air pressure</vt:lpstr>
      <vt:lpstr>PowerPoint 演示文稿</vt:lpstr>
      <vt:lpstr>Water phase changes</vt:lpstr>
      <vt:lpstr>Brownian motion</vt:lpstr>
      <vt:lpstr>Robert Brown 1771 – 1858</vt:lpstr>
      <vt:lpstr>Diffusion </vt:lpstr>
      <vt:lpstr>Diffusion </vt:lpstr>
      <vt:lpstr>Diffusion </vt:lpstr>
      <vt:lpstr>Evapouration, Boiling and Cooling</vt:lpstr>
      <vt:lpstr>What do all these have in common?</vt:lpstr>
      <vt:lpstr>Evapouration</vt:lpstr>
      <vt:lpstr>Evapouration</vt:lpstr>
      <vt:lpstr>Evapouration</vt:lpstr>
      <vt:lpstr>PowerPoint 演示文稿</vt:lpstr>
      <vt:lpstr>PowerPoint 演示文稿</vt:lpstr>
      <vt:lpstr>PowerPoint 演示文稿</vt:lpstr>
      <vt:lpstr>PowerPoint 演示文稿</vt:lpstr>
      <vt:lpstr>Conduction Convection and Radiation</vt:lpstr>
      <vt:lpstr>Lowest Temperature</vt:lpstr>
      <vt:lpstr>Heat Flow</vt:lpstr>
      <vt:lpstr>Heat Flow</vt:lpstr>
      <vt:lpstr>Steady State</vt:lpstr>
      <vt:lpstr>Heat Energy</vt:lpstr>
      <vt:lpstr>A model of heat transfer processes</vt:lpstr>
      <vt:lpstr>Conduction</vt:lpstr>
      <vt:lpstr>Conduction</vt:lpstr>
      <vt:lpstr>Conduction through metals</vt:lpstr>
      <vt:lpstr>Rate of heat transfer</vt:lpstr>
      <vt:lpstr>Finding the best conductor</vt:lpstr>
      <vt:lpstr>Comparing brass &amp; wood</vt:lpstr>
      <vt:lpstr>Water - a poor conductor</vt:lpstr>
      <vt:lpstr>What's the connection?</vt:lpstr>
      <vt:lpstr>Question 1</vt:lpstr>
      <vt:lpstr>Question 2</vt:lpstr>
      <vt:lpstr>Question 3</vt:lpstr>
      <vt:lpstr>Convection</vt:lpstr>
      <vt:lpstr>Convection in fluids</vt:lpstr>
      <vt:lpstr>PowerPoint 演示文稿</vt:lpstr>
      <vt:lpstr>Convection in water</vt:lpstr>
      <vt:lpstr>House water heating system</vt:lpstr>
      <vt:lpstr>Hot air rises</vt:lpstr>
      <vt:lpstr>Sea and land breezes</vt:lpstr>
      <vt:lpstr>Simple mine ventilation</vt:lpstr>
      <vt:lpstr>Question 1</vt:lpstr>
      <vt:lpstr>Convection</vt:lpstr>
      <vt:lpstr>Question 2</vt:lpstr>
      <vt:lpstr>Question 3</vt:lpstr>
      <vt:lpstr>Radiation</vt:lpstr>
      <vt:lpstr>Radiation</vt:lpstr>
      <vt:lpstr>Thermal radiation &amp; temperature</vt:lpstr>
      <vt:lpstr>Properties of thermal radiation</vt:lpstr>
      <vt:lpstr>Detecting thermal radiation</vt:lpstr>
      <vt:lpstr>Detecting thermal radiation</vt:lpstr>
      <vt:lpstr>Infra-Red Vision</vt:lpstr>
      <vt:lpstr>Radiation Emission and Absorbtion</vt:lpstr>
      <vt:lpstr>Surface and emission</vt:lpstr>
      <vt:lpstr>Silvered surfaces</vt:lpstr>
      <vt:lpstr>Question 1</vt:lpstr>
      <vt:lpstr>Question 2</vt:lpstr>
      <vt:lpstr>Radiation</vt:lpstr>
      <vt:lpstr>True or False Questions</vt:lpstr>
      <vt:lpstr>Conduction, Convection and Radiation</vt:lpstr>
      <vt:lpstr>Heating a room using a water radiator</vt:lpstr>
      <vt:lpstr>The Greenhouse</vt:lpstr>
      <vt:lpstr>Reducing heat transfer using a vacuum flask</vt:lpstr>
      <vt:lpstr>Reducing heat transfer using a vacuum flask</vt:lpstr>
      <vt:lpstr>Where does this house lose the most heat from?</vt:lpstr>
      <vt:lpstr>PowerPoint 演示文稿</vt:lpstr>
      <vt:lpstr>PowerPoint 演示文稿</vt:lpstr>
      <vt:lpstr>PowerPoint 演示文稿</vt:lpstr>
      <vt:lpstr>PowerPoint 演示文稿</vt:lpstr>
      <vt:lpstr>Question 1</vt:lpstr>
      <vt:lpstr>Question 2</vt:lpstr>
      <vt:lpstr>Question 3</vt:lpstr>
      <vt:lpstr>PowerPoint 演示文稿</vt:lpstr>
      <vt:lpstr>Planning an experiment</vt:lpstr>
      <vt:lpstr>Question 4</vt:lpstr>
      <vt:lpstr>Emission Experiment</vt:lpstr>
      <vt:lpstr>Absorption experiment</vt:lpstr>
      <vt:lpstr>Question</vt:lpstr>
      <vt:lpstr>Question</vt:lpstr>
      <vt:lpstr>Question</vt:lpstr>
      <vt:lpstr>ANSWER</vt:lpstr>
      <vt:lpstr>Question</vt:lpstr>
      <vt:lpstr>ANSWER</vt:lpstr>
      <vt:lpstr>Question</vt:lpstr>
      <vt:lpstr>ANSWER</vt:lpstr>
      <vt:lpstr>The Gas Laws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Thermal Expansion</vt:lpstr>
      <vt:lpstr>Thermal Expansion</vt:lpstr>
      <vt:lpstr>Thermal Expansion</vt:lpstr>
      <vt:lpstr>Thermal Expansion</vt:lpstr>
      <vt:lpstr>Thermal Expansion</vt:lpstr>
      <vt:lpstr>Thermal Expansion</vt:lpstr>
      <vt:lpstr>Thermal Expansion</vt:lpstr>
      <vt:lpstr>Thermal Expansion</vt:lpstr>
      <vt:lpstr>Thermostat</vt:lpstr>
      <vt:lpstr>Thermostat</vt:lpstr>
      <vt:lpstr>Special Case of Water and Ice</vt:lpstr>
      <vt:lpstr>Special Case of Water and Ice</vt:lpstr>
      <vt:lpstr>Thermometers</vt:lpstr>
      <vt:lpstr>Thermometers</vt:lpstr>
      <vt:lpstr>Thermometers</vt:lpstr>
      <vt:lpstr>Thermometers</vt:lpstr>
      <vt:lpstr>Thermometers</vt:lpstr>
      <vt:lpstr>Thermometers</vt:lpstr>
      <vt:lpstr>Thermocouple</vt:lpstr>
      <vt:lpstr>Thermocouple</vt:lpstr>
      <vt:lpstr>Thermocouple</vt:lpstr>
      <vt:lpstr>Thermometers</vt:lpstr>
      <vt:lpstr>Thermochemistry: Basic Terms</vt:lpstr>
      <vt:lpstr>Types of Systems</vt:lpstr>
      <vt:lpstr>Types of Systems</vt:lpstr>
      <vt:lpstr>Internal Energy</vt:lpstr>
      <vt:lpstr>Internal Energy (U)</vt:lpstr>
      <vt:lpstr>Calorimetry and Specific Heat Capacity</vt:lpstr>
      <vt:lpstr>PowerPoint 演示文稿</vt:lpstr>
      <vt:lpstr>PowerPoint 演示文稿</vt:lpstr>
      <vt:lpstr>PowerPoint 演示文稿</vt:lpstr>
      <vt:lpstr>PowerPoint 演示文稿</vt:lpstr>
      <vt:lpstr>PowerPoint 演示文稿</vt:lpstr>
      <vt:lpstr>PowerPoint 演示文稿</vt:lpstr>
      <vt:lpstr>Specific Heat Capacity</vt:lpstr>
      <vt:lpstr>PowerPoint 演示文稿</vt:lpstr>
      <vt:lpstr>Specific Heat Capacity</vt:lpstr>
      <vt:lpstr>Specific Heat Capacity</vt:lpstr>
      <vt:lpstr>Specific Heat Capacity</vt:lpstr>
      <vt:lpstr>Specific Heat Capacity</vt:lpstr>
      <vt:lpstr>Specific Heat Capacity</vt:lpstr>
      <vt:lpstr>PowerPoint 演示文稿</vt:lpstr>
      <vt:lpstr>Specific Heat Capacity</vt:lpstr>
      <vt:lpstr>PowerPoint 演示文稿</vt:lpstr>
      <vt:lpstr>Thermal Capacity</vt:lpstr>
      <vt:lpstr>Specific Heat Capacity</vt:lpstr>
      <vt:lpstr>Another way…</vt:lpstr>
      <vt:lpstr>Heating Ice</vt:lpstr>
      <vt:lpstr>Latent Heat of Fusion</vt:lpstr>
      <vt:lpstr>Latent Heat of Vapourization</vt:lpstr>
      <vt:lpstr>Latent Heat Molecular View</vt:lpstr>
      <vt:lpstr>Specific Heat Capacity: Required Practical</vt:lpstr>
      <vt:lpstr>Specific Heat Capacity: Practical</vt:lpstr>
      <vt:lpstr>Specific Heat Capacity: Practical</vt:lpstr>
      <vt:lpstr>Specific Heat Capacity: Practical</vt:lpstr>
      <vt:lpstr>Specific Heat Capacity: Practical</vt:lpstr>
      <vt:lpstr>Specific Heat Capacity: Practical</vt:lpstr>
      <vt:lpstr>Thermal Insulators: Required Practical</vt:lpstr>
      <vt:lpstr>Thermal Insulators: Practical</vt:lpstr>
      <vt:lpstr>Thermal Insulators: Practical</vt:lpstr>
      <vt:lpstr>Thermal Insulators: Practical</vt:lpstr>
      <vt:lpstr>Thermal Insulators: Practical</vt:lpstr>
      <vt:lpstr>Thermal Insulators: Practical</vt:lpstr>
      <vt:lpstr>Thermal Insulators: Practical</vt:lpstr>
      <vt:lpstr>Thermal Insulators: Practical</vt:lpstr>
      <vt:lpstr>Thermal Insulators: Practical</vt:lpstr>
      <vt:lpstr>Cooling of buildings</vt:lpstr>
      <vt:lpstr>Cooling of buildings</vt:lpstr>
      <vt:lpstr>Insulation in the Home</vt:lpstr>
      <vt:lpstr>Cooling of buildings</vt:lpstr>
      <vt:lpstr>Cooling of buildings</vt:lpstr>
      <vt:lpstr>Cooling of buildings</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Eleven Electricity. K.Williams</dc:title>
  <dc:creator>User</dc:creator>
  <cp:lastModifiedBy>jonathan</cp:lastModifiedBy>
  <cp:revision>252</cp:revision>
  <dcterms:created xsi:type="dcterms:W3CDTF">2020-03-05T03:45:18Z</dcterms:created>
  <dcterms:modified xsi:type="dcterms:W3CDTF">2020-03-05T03:45:18Z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1033-11.1.0.9126</vt:lpwstr>
  </property>
</Properties>
</file>